
<file path=[Content_Types].xml><?xml version="1.0" encoding="utf-8"?>
<Types xmlns="http://schemas.openxmlformats.org/package/2006/content-types">
  <Default Extension="jpg" ContentType="image/pn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media/image10.jpg" ContentType="image/jpeg"/>
  <Override PartName="/ppt/notesSlides/notesSlide9.xml" ContentType="application/vnd.openxmlformats-officedocument.presentationml.notesSlide+xml"/>
  <Override PartName="/ppt/media/image11.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2.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3.jpg" ContentType="image/jpeg"/>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14.jp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15.jpg" ContentType="image/jpeg"/>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media/image16.jpg" ContentType="image/jpeg"/>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media/image17.jpg" ContentType="image/jpeg"/>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91" r:id="rId4"/>
    <p:sldMasterId id="2147484103" r:id="rId5"/>
  </p:sldMasterIdLst>
  <p:notesMasterIdLst>
    <p:notesMasterId r:id="rId61"/>
  </p:notesMasterIdLst>
  <p:sldIdLst>
    <p:sldId id="324" r:id="rId6"/>
    <p:sldId id="370" r:id="rId7"/>
    <p:sldId id="327" r:id="rId8"/>
    <p:sldId id="366" r:id="rId9"/>
    <p:sldId id="361" r:id="rId10"/>
    <p:sldId id="304" r:id="rId11"/>
    <p:sldId id="367" r:id="rId12"/>
    <p:sldId id="316" r:id="rId13"/>
    <p:sldId id="305" r:id="rId14"/>
    <p:sldId id="315" r:id="rId15"/>
    <p:sldId id="261" r:id="rId16"/>
    <p:sldId id="307" r:id="rId17"/>
    <p:sldId id="371" r:id="rId18"/>
    <p:sldId id="266" r:id="rId19"/>
    <p:sldId id="257" r:id="rId20"/>
    <p:sldId id="306" r:id="rId21"/>
    <p:sldId id="267" r:id="rId22"/>
    <p:sldId id="302" r:id="rId23"/>
    <p:sldId id="271" r:id="rId24"/>
    <p:sldId id="262" r:id="rId25"/>
    <p:sldId id="332" r:id="rId26"/>
    <p:sldId id="369" r:id="rId27"/>
    <p:sldId id="259" r:id="rId28"/>
    <p:sldId id="264" r:id="rId29"/>
    <p:sldId id="328" r:id="rId30"/>
    <p:sldId id="265" r:id="rId31"/>
    <p:sldId id="362" r:id="rId32"/>
    <p:sldId id="277" r:id="rId33"/>
    <p:sldId id="272" r:id="rId34"/>
    <p:sldId id="374" r:id="rId35"/>
    <p:sldId id="375" r:id="rId36"/>
    <p:sldId id="322" r:id="rId37"/>
    <p:sldId id="346" r:id="rId38"/>
    <p:sldId id="347" r:id="rId39"/>
    <p:sldId id="320" r:id="rId40"/>
    <p:sldId id="348" r:id="rId41"/>
    <p:sldId id="284" r:id="rId42"/>
    <p:sldId id="317" r:id="rId43"/>
    <p:sldId id="344" r:id="rId44"/>
    <p:sldId id="334" r:id="rId45"/>
    <p:sldId id="345" r:id="rId46"/>
    <p:sldId id="289" r:id="rId47"/>
    <p:sldId id="290" r:id="rId48"/>
    <p:sldId id="323" r:id="rId49"/>
    <p:sldId id="349" r:id="rId50"/>
    <p:sldId id="350" r:id="rId51"/>
    <p:sldId id="351" r:id="rId52"/>
    <p:sldId id="372" r:id="rId53"/>
    <p:sldId id="355" r:id="rId54"/>
    <p:sldId id="356" r:id="rId55"/>
    <p:sldId id="364" r:id="rId56"/>
    <p:sldId id="341" r:id="rId57"/>
    <p:sldId id="258" r:id="rId58"/>
    <p:sldId id="342" r:id="rId59"/>
    <p:sldId id="321" r:id="rId6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hmxA8QJEeNgigR1AShJMF4aoEQN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verly, Elizabeth" initials="BE" lastIdx="2" clrIdx="0">
    <p:extLst>
      <p:ext uri="{19B8F6BF-5375-455C-9EA6-DF929625EA0E}">
        <p15:presenceInfo xmlns:p15="http://schemas.microsoft.com/office/powerpoint/2012/main" userId="S::beverle1@ohio.edu::bb270fd6-9f3b-4cbc-9355-0652e402c5eb" providerId="AD"/>
      </p:ext>
    </p:extLst>
  </p:cmAuthor>
  <p:cmAuthor id="2" name="Presser, Brynne" initials="PB" lastIdx="9" clrIdx="1">
    <p:extLst>
      <p:ext uri="{19B8F6BF-5375-455C-9EA6-DF929625EA0E}">
        <p15:presenceInfo xmlns:p15="http://schemas.microsoft.com/office/powerpoint/2012/main" userId="S::pres55@osumc.edu::23855725-9300-4efb-b6b4-ad5628b6b2b2" providerId="AD"/>
      </p:ext>
    </p:extLst>
  </p:cmAuthor>
  <p:cmAuthor id="3" name="Lammert, Lori" initials="LL" lastIdx="3" clrIdx="2">
    <p:extLst>
      <p:ext uri="{19B8F6BF-5375-455C-9EA6-DF929625EA0E}">
        <p15:presenceInfo xmlns:p15="http://schemas.microsoft.com/office/powerpoint/2012/main" userId="S::lammert@ohio.edu::d6d20f9b-b2e0-4deb-b8c0-385e201e12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45"/>
    <a:srgbClr val="DA0049"/>
    <a:srgbClr val="FF256E"/>
    <a:srgbClr val="9FDFFF"/>
    <a:srgbClr val="CC0044"/>
    <a:srgbClr val="990033"/>
    <a:srgbClr val="680023"/>
    <a:srgbClr val="000066"/>
    <a:srgbClr val="85D6FF"/>
    <a:srgbClr val="E20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39C2B-2008-2A63-6498-F4F479C05CD1}" v="1" dt="2022-12-12T21:15:02.109"/>
    <p1510:client id="{BE6DFB1E-5A7F-4B12-B165-03773FAA58C2}" v="1" dt="2022-11-16T19:09:14.259"/>
    <p1510:client id="{C09705C3-CE98-720E-B3CC-1FC09E20E300}" v="2" dt="2022-11-21T19:45:52.228"/>
  </p1510:revLst>
</p1510:revInfo>
</file>

<file path=ppt/tableStyles.xml><?xml version="1.0" encoding="utf-8"?>
<a:tblStyleLst xmlns:a="http://schemas.openxmlformats.org/drawingml/2006/main" def="{17AAE1AA-2AC4-499D-BEBE-9B372E2346D8}">
  <a:tblStyle styleId="{17AAE1AA-2AC4-499D-BEBE-9B372E2346D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04" autoAdjust="0"/>
    <p:restoredTop sz="95226" autoAdjust="0"/>
  </p:normalViewPr>
  <p:slideViewPr>
    <p:cSldViewPr snapToGrid="0">
      <p:cViewPr varScale="1">
        <p:scale>
          <a:sx n="78" d="100"/>
          <a:sy n="78" d="100"/>
        </p:scale>
        <p:origin x="797"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7" Type="http://schemas.openxmlformats.org/officeDocument/2006/relationships/slide" Target="slides/slide2.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70" Type="http://customschemas.google.com/relationships/presentationmetadata" Target="meta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ma, Umeeksha Harminder" userId="S::usharma@rockets.utoledo.edu::c9277324-6509-4e38-86a7-6c13908dc467" providerId="AD" clId="Web-{BE6DFB1E-5A7F-4B12-B165-03773FAA58C2}"/>
    <pc:docChg chg="modSld">
      <pc:chgData name="Sharma, Umeeksha Harminder" userId="S::usharma@rockets.utoledo.edu::c9277324-6509-4e38-86a7-6c13908dc467" providerId="AD" clId="Web-{BE6DFB1E-5A7F-4B12-B165-03773FAA58C2}" dt="2022-11-16T19:09:14.259" v="0" actId="1076"/>
      <pc:docMkLst>
        <pc:docMk/>
      </pc:docMkLst>
      <pc:sldChg chg="modSp">
        <pc:chgData name="Sharma, Umeeksha Harminder" userId="S::usharma@rockets.utoledo.edu::c9277324-6509-4e38-86a7-6c13908dc467" providerId="AD" clId="Web-{BE6DFB1E-5A7F-4B12-B165-03773FAA58C2}" dt="2022-11-16T19:09:14.259" v="0" actId="1076"/>
        <pc:sldMkLst>
          <pc:docMk/>
          <pc:sldMk cId="117595209" sldId="315"/>
        </pc:sldMkLst>
        <pc:picChg chg="mod">
          <ac:chgData name="Sharma, Umeeksha Harminder" userId="S::usharma@rockets.utoledo.edu::c9277324-6509-4e38-86a7-6c13908dc467" providerId="AD" clId="Web-{BE6DFB1E-5A7F-4B12-B165-03773FAA58C2}" dt="2022-11-16T19:09:14.259" v="0" actId="1076"/>
          <ac:picMkLst>
            <pc:docMk/>
            <pc:sldMk cId="117595209" sldId="315"/>
            <ac:picMk id="7" creationId="{7FFABCC5-54F8-4A09-AEAC-61E50AE3983B}"/>
          </ac:picMkLst>
        </pc:picChg>
      </pc:sldChg>
    </pc:docChg>
  </pc:docChgLst>
  <pc:docChgLst>
    <pc:chgData name="Sharma, Umeeksha Harminder" userId="S::usharma@rockets.utoledo.edu::c9277324-6509-4e38-86a7-6c13908dc467" providerId="AD" clId="Web-{C09705C3-CE98-720E-B3CC-1FC09E20E300}"/>
    <pc:docChg chg="modSld">
      <pc:chgData name="Sharma, Umeeksha Harminder" userId="S::usharma@rockets.utoledo.edu::c9277324-6509-4e38-86a7-6c13908dc467" providerId="AD" clId="Web-{C09705C3-CE98-720E-B3CC-1FC09E20E300}" dt="2022-11-21T19:45:52.228" v="1" actId="1076"/>
      <pc:docMkLst>
        <pc:docMk/>
      </pc:docMkLst>
      <pc:sldChg chg="modSp">
        <pc:chgData name="Sharma, Umeeksha Harminder" userId="S::usharma@rockets.utoledo.edu::c9277324-6509-4e38-86a7-6c13908dc467" providerId="AD" clId="Web-{C09705C3-CE98-720E-B3CC-1FC09E20E300}" dt="2022-11-21T19:45:52.228" v="1" actId="1076"/>
        <pc:sldMkLst>
          <pc:docMk/>
          <pc:sldMk cId="0" sldId="266"/>
        </pc:sldMkLst>
        <pc:picChg chg="mod">
          <ac:chgData name="Sharma, Umeeksha Harminder" userId="S::usharma@rockets.utoledo.edu::c9277324-6509-4e38-86a7-6c13908dc467" providerId="AD" clId="Web-{C09705C3-CE98-720E-B3CC-1FC09E20E300}" dt="2022-11-21T19:45:52.228" v="1" actId="1076"/>
          <ac:picMkLst>
            <pc:docMk/>
            <pc:sldMk cId="0" sldId="266"/>
            <ac:picMk id="3" creationId="{3170B929-EDB6-4FB7-B90D-C82CA6670F53}"/>
          </ac:picMkLst>
        </pc:picChg>
      </pc:sldChg>
    </pc:docChg>
  </pc:docChgLst>
  <pc:docChgLst>
    <pc:chgData name="Sharma, Umeeksha Harminder" userId="S::usharma@rockets.utoledo.edu::c9277324-6509-4e38-86a7-6c13908dc467" providerId="AD" clId="Web-{57D39C2B-2008-2A63-6498-F4F479C05CD1}"/>
    <pc:docChg chg="modSld">
      <pc:chgData name="Sharma, Umeeksha Harminder" userId="S::usharma@rockets.utoledo.edu::c9277324-6509-4e38-86a7-6c13908dc467" providerId="AD" clId="Web-{57D39C2B-2008-2A63-6498-F4F479C05CD1}" dt="2022-12-12T21:15:02.109" v="0" actId="1076"/>
      <pc:docMkLst>
        <pc:docMk/>
      </pc:docMkLst>
      <pc:sldChg chg="modSp">
        <pc:chgData name="Sharma, Umeeksha Harminder" userId="S::usharma@rockets.utoledo.edu::c9277324-6509-4e38-86a7-6c13908dc467" providerId="AD" clId="Web-{57D39C2B-2008-2A63-6498-F4F479C05CD1}" dt="2022-12-12T21:15:02.109" v="0" actId="1076"/>
        <pc:sldMkLst>
          <pc:docMk/>
          <pc:sldMk cId="0" sldId="266"/>
        </pc:sldMkLst>
        <pc:picChg chg="mod">
          <ac:chgData name="Sharma, Umeeksha Harminder" userId="S::usharma@rockets.utoledo.edu::c9277324-6509-4e38-86a7-6c13908dc467" providerId="AD" clId="Web-{57D39C2B-2008-2A63-6498-F4F479C05CD1}" dt="2022-12-12T21:15:02.109" v="0" actId="1076"/>
          <ac:picMkLst>
            <pc:docMk/>
            <pc:sldMk cId="0" sldId="266"/>
            <ac:picMk id="3" creationId="{3170B929-EDB6-4FB7-B90D-C82CA6670F5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2000" b="1" i="0">
                <a:solidFill>
                  <a:schemeClr val="tx1"/>
                </a:solidFill>
                <a:effectLst/>
                <a:latin typeface="Arial" panose="020B0604020202020204" pitchFamily="34" charset="0"/>
                <a:cs typeface="Arial" panose="020B0604020202020204" pitchFamily="34" charset="0"/>
              </a:rPr>
              <a:t>Adult Protective Services Data Fact Sheet for SFY 2020. Ohio Department of Job and Family Services.</a:t>
            </a:r>
            <a:endParaRPr lang="en-US" sz="2000" b="1">
              <a:solidFill>
                <a:schemeClr val="tx1"/>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9307552535013509"/>
          <c:y val="0.18726489468160407"/>
          <c:w val="0.3928895732304461"/>
          <c:h val="0.81273510531839599"/>
        </c:manualLayout>
      </c:layout>
      <c:pieChart>
        <c:varyColors val="1"/>
        <c:ser>
          <c:idx val="0"/>
          <c:order val="0"/>
          <c:tx>
            <c:strRef>
              <c:f>Sheet1!$B$1</c:f>
              <c:strCache>
                <c:ptCount val="1"/>
                <c:pt idx="0">
                  <c:v>Reports by Type of Abuse/Neglect/Exploitation</c:v>
                </c:pt>
              </c:strCache>
            </c:strRef>
          </c:tx>
          <c:spPr>
            <a:solidFill>
              <a:srgbClr val="7030A0"/>
            </a:solidFill>
            <a:ln>
              <a:solidFill>
                <a:schemeClr val="tx1"/>
              </a:solidFill>
            </a:ln>
          </c:spPr>
          <c:explosion val="1"/>
          <c:dPt>
            <c:idx val="0"/>
            <c:bubble3D val="0"/>
            <c:spPr>
              <a:pattFill prst="dkVert">
                <a:fgClr>
                  <a:schemeClr val="tx1"/>
                </a:fgClr>
                <a:bgClr>
                  <a:schemeClr val="bg1"/>
                </a:bgClr>
              </a:pattFill>
              <a:ln w="19050">
                <a:solidFill>
                  <a:schemeClr val="tx1"/>
                </a:solidFill>
              </a:ln>
              <a:effectLst/>
            </c:spPr>
            <c:extLst>
              <c:ext xmlns:c16="http://schemas.microsoft.com/office/drawing/2014/chart" uri="{C3380CC4-5D6E-409C-BE32-E72D297353CC}">
                <c16:uniqueId val="{00000001-360F-4F90-ABB4-548AD3B8A1D3}"/>
              </c:ext>
            </c:extLst>
          </c:dPt>
          <c:dPt>
            <c:idx val="1"/>
            <c:bubble3D val="0"/>
            <c:spPr>
              <a:pattFill prst="pct80">
                <a:fgClr>
                  <a:schemeClr val="bg1">
                    <a:lumMod val="50000"/>
                  </a:schemeClr>
                </a:fgClr>
                <a:bgClr>
                  <a:schemeClr val="bg1"/>
                </a:bgClr>
              </a:pattFill>
              <a:ln w="19050">
                <a:solidFill>
                  <a:schemeClr val="tx1"/>
                </a:solidFill>
              </a:ln>
              <a:effectLst/>
            </c:spPr>
            <c:extLst>
              <c:ext xmlns:c16="http://schemas.microsoft.com/office/drawing/2014/chart" uri="{C3380CC4-5D6E-409C-BE32-E72D297353CC}">
                <c16:uniqueId val="{00000003-360F-4F90-ABB4-548AD3B8A1D3}"/>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360F-4F90-ABB4-548AD3B8A1D3}"/>
              </c:ext>
            </c:extLst>
          </c:dPt>
          <c:dPt>
            <c:idx val="3"/>
            <c:bubble3D val="0"/>
            <c:spPr>
              <a:solidFill>
                <a:schemeClr val="tx1"/>
              </a:solidFill>
              <a:ln w="19050">
                <a:solidFill>
                  <a:schemeClr val="tx1"/>
                </a:solidFill>
              </a:ln>
              <a:effectLst/>
            </c:spPr>
            <c:extLst>
              <c:ext xmlns:c16="http://schemas.microsoft.com/office/drawing/2014/chart" uri="{C3380CC4-5D6E-409C-BE32-E72D297353CC}">
                <c16:uniqueId val="{00000007-360F-4F90-ABB4-548AD3B8A1D3}"/>
              </c:ext>
            </c:extLst>
          </c:dPt>
          <c:dPt>
            <c:idx val="4"/>
            <c:bubble3D val="0"/>
            <c:spPr>
              <a:pattFill prst="lgCheck">
                <a:fgClr>
                  <a:schemeClr val="bg1">
                    <a:lumMod val="50000"/>
                  </a:schemeClr>
                </a:fgClr>
                <a:bgClr>
                  <a:schemeClr val="bg1"/>
                </a:bgClr>
              </a:pattFill>
              <a:ln w="19050">
                <a:solidFill>
                  <a:schemeClr val="tx1"/>
                </a:solidFill>
              </a:ln>
              <a:effectLst/>
            </c:spPr>
            <c:extLst>
              <c:ext xmlns:c16="http://schemas.microsoft.com/office/drawing/2014/chart" uri="{C3380CC4-5D6E-409C-BE32-E72D297353CC}">
                <c16:uniqueId val="{00000009-360F-4F90-ABB4-548AD3B8A1D3}"/>
              </c:ext>
            </c:extLst>
          </c:dPt>
          <c:dPt>
            <c:idx val="5"/>
            <c:bubble3D val="0"/>
            <c:spPr>
              <a:solidFill>
                <a:schemeClr val="bg1">
                  <a:lumMod val="50000"/>
                </a:schemeClr>
              </a:solidFill>
              <a:ln w="19050">
                <a:solidFill>
                  <a:schemeClr val="tx1"/>
                </a:solidFill>
              </a:ln>
              <a:effectLst/>
            </c:spPr>
            <c:extLst>
              <c:ext xmlns:c16="http://schemas.microsoft.com/office/drawing/2014/chart" uri="{C3380CC4-5D6E-409C-BE32-E72D297353CC}">
                <c16:uniqueId val="{0000000B-360F-4F90-ABB4-548AD3B8A1D3}"/>
              </c:ext>
            </c:extLst>
          </c:dPt>
          <c:dLbls>
            <c:dLbl>
              <c:idx val="0"/>
              <c:layout>
                <c:manualLayout>
                  <c:x val="-0.18148845006150144"/>
                  <c:y val="-1.7512071536255811E-2"/>
                </c:manualLayout>
              </c:layout>
              <c:showLegendKey val="0"/>
              <c:showVal val="1"/>
              <c:showCatName val="1"/>
              <c:showSerName val="0"/>
              <c:showPercent val="0"/>
              <c:showBubbleSize val="0"/>
              <c:extLst>
                <c:ext xmlns:c15="http://schemas.microsoft.com/office/drawing/2012/chart" uri="{CE6537A1-D6FC-4f65-9D91-7224C49458BB}">
                  <c15:layout>
                    <c:manualLayout>
                      <c:w val="0.27924916748454665"/>
                      <c:h val="0.13298886325774673"/>
                    </c:manualLayout>
                  </c15:layout>
                </c:ext>
                <c:ext xmlns:c16="http://schemas.microsoft.com/office/drawing/2014/chart" uri="{C3380CC4-5D6E-409C-BE32-E72D297353CC}">
                  <c16:uniqueId val="{00000001-360F-4F90-ABB4-548AD3B8A1D3}"/>
                </c:ext>
              </c:extLst>
            </c:dLbl>
            <c:dLbl>
              <c:idx val="1"/>
              <c:layout>
                <c:manualLayout>
                  <c:x val="5.4723198055089232E-2"/>
                  <c:y val="-6.057439947289529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0F-4F90-ABB4-548AD3B8A1D3}"/>
                </c:ext>
              </c:extLst>
            </c:dLbl>
            <c:dLbl>
              <c:idx val="2"/>
              <c:layout>
                <c:manualLayout>
                  <c:x val="6.9224246853159005E-2"/>
                  <c:y val="-1.459307808026363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0F-4F90-ABB4-548AD3B8A1D3}"/>
                </c:ext>
              </c:extLst>
            </c:dLbl>
            <c:dLbl>
              <c:idx val="3"/>
              <c:layout>
                <c:manualLayout>
                  <c:x val="7.0076867451127289E-2"/>
                  <c:y val="-0.1680295593180817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60F-4F90-ABB4-548AD3B8A1D3}"/>
                </c:ext>
              </c:extLst>
            </c:dLbl>
            <c:dLbl>
              <c:idx val="4"/>
              <c:layout>
                <c:manualLayout>
                  <c:x val="-3.2101750353506944E-2"/>
                  <c:y val="-0.10210996826741356"/>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fld id="{BE5CB3BB-824B-4991-BD03-47CFEACF171F}" type="CATEGORYNAME">
                      <a:rPr lang="en-US" sz="1600">
                        <a:solidFill>
                          <a:schemeClr val="tx1"/>
                        </a:solidFill>
                        <a:latin typeface="Arial" panose="020B0604020202020204" pitchFamily="34" charset="0"/>
                        <a:cs typeface="Arial" panose="020B0604020202020204" pitchFamily="34" charset="0"/>
                      </a:rPr>
                      <a:pPr>
                        <a:defRPr sz="1600" b="1">
                          <a:solidFill>
                            <a:schemeClr val="bg1"/>
                          </a:solidFill>
                          <a:latin typeface="Arial" panose="020B0604020202020204" pitchFamily="34" charset="0"/>
                          <a:cs typeface="Arial" panose="020B0604020202020204" pitchFamily="34" charset="0"/>
                        </a:defRPr>
                      </a:pPr>
                      <a:t>[CATEGORY NAME]</a:t>
                    </a:fld>
                    <a:r>
                      <a:rPr lang="en-US" sz="1600" baseline="0">
                        <a:solidFill>
                          <a:schemeClr val="tx1"/>
                        </a:solidFill>
                        <a:latin typeface="Arial" panose="020B0604020202020204" pitchFamily="34" charset="0"/>
                        <a:cs typeface="Arial" panose="020B0604020202020204" pitchFamily="34" charset="0"/>
                      </a:rPr>
                      <a:t>, </a:t>
                    </a:r>
                    <a:fld id="{83358F32-0E85-4CF9-B5CD-67F3CF356173}" type="VALUE">
                      <a:rPr lang="en-US" sz="1600" baseline="0">
                        <a:solidFill>
                          <a:schemeClr val="tx1"/>
                        </a:solidFill>
                        <a:latin typeface="Arial" panose="020B0604020202020204" pitchFamily="34" charset="0"/>
                        <a:cs typeface="Arial" panose="020B0604020202020204" pitchFamily="34" charset="0"/>
                      </a:rPr>
                      <a:pPr>
                        <a:defRPr sz="1600" b="1">
                          <a:solidFill>
                            <a:schemeClr val="bg1"/>
                          </a:solidFill>
                          <a:latin typeface="Arial" panose="020B0604020202020204" pitchFamily="34" charset="0"/>
                          <a:cs typeface="Arial" panose="020B0604020202020204" pitchFamily="34" charset="0"/>
                        </a:defRPr>
                      </a:pPr>
                      <a:t>[VALUE]</a:t>
                    </a:fld>
                    <a:endParaRPr lang="en-US" sz="1600" baseline="0">
                      <a:solidFill>
                        <a:schemeClr val="tx1"/>
                      </a:solidFill>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60F-4F90-ABB4-548AD3B8A1D3}"/>
                </c:ext>
              </c:extLst>
            </c:dLbl>
            <c:dLbl>
              <c:idx val="5"/>
              <c:layout>
                <c:manualLayout>
                  <c:x val="-1.496343903495688E-2"/>
                  <c:y val="7.0795750451967801E-2"/>
                </c:manualLayout>
              </c:layout>
              <c:showLegendKey val="0"/>
              <c:showVal val="1"/>
              <c:showCatName val="1"/>
              <c:showSerName val="0"/>
              <c:showPercent val="0"/>
              <c:showBubbleSize val="0"/>
              <c:extLst>
                <c:ext xmlns:c15="http://schemas.microsoft.com/office/drawing/2012/chart" uri="{CE6537A1-D6FC-4f65-9D91-7224C49458BB}">
                  <c15:layout>
                    <c:manualLayout>
                      <c:w val="0.21208823648394079"/>
                      <c:h val="9.0944274186569071E-2"/>
                    </c:manualLayout>
                  </c15:layout>
                </c:ext>
                <c:ext xmlns:c16="http://schemas.microsoft.com/office/drawing/2014/chart" uri="{C3380CC4-5D6E-409C-BE32-E72D297353CC}">
                  <c16:uniqueId val="{0000000B-360F-4F90-ABB4-548AD3B8A1D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Emotional Abuse</c:v>
                </c:pt>
                <c:pt idx="1">
                  <c:v>Physical Abuse</c:v>
                </c:pt>
                <c:pt idx="2">
                  <c:v>Sexual Abuse</c:v>
                </c:pt>
                <c:pt idx="3">
                  <c:v>Self Neglect</c:v>
                </c:pt>
                <c:pt idx="4">
                  <c:v>Neglect by Others</c:v>
                </c:pt>
                <c:pt idx="5">
                  <c:v>Exploitation</c:v>
                </c:pt>
              </c:strCache>
            </c:strRef>
          </c:cat>
          <c:val>
            <c:numRef>
              <c:f>Sheet1!$B$2:$B$7</c:f>
              <c:numCache>
                <c:formatCode>General</c:formatCode>
                <c:ptCount val="6"/>
                <c:pt idx="0">
                  <c:v>3467</c:v>
                </c:pt>
                <c:pt idx="1">
                  <c:v>2592</c:v>
                </c:pt>
                <c:pt idx="2">
                  <c:v>208</c:v>
                </c:pt>
                <c:pt idx="3">
                  <c:v>13672</c:v>
                </c:pt>
                <c:pt idx="4">
                  <c:v>6777</c:v>
                </c:pt>
                <c:pt idx="5">
                  <c:v>8257</c:v>
                </c:pt>
              </c:numCache>
            </c:numRef>
          </c:val>
          <c:extLst>
            <c:ext xmlns:c16="http://schemas.microsoft.com/office/drawing/2014/chart" uri="{C3380CC4-5D6E-409C-BE32-E72D297353CC}">
              <c16:uniqueId val="{0000000C-360F-4F90-ABB4-548AD3B8A1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9B0C4-2DFE-4685-8FB5-12CF4C83DD86}"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E3CBBF85-30B1-4C2D-A9D6-0246EF2063E3}">
      <dgm:prSet/>
      <dgm:spPr>
        <a:noFill/>
        <a:ln w="38100">
          <a:solidFill>
            <a:schemeClr val="tx1"/>
          </a:solidFill>
        </a:ln>
      </dgm:spPr>
      <dgm:t>
        <a:bodyPr/>
        <a:lstStyle/>
        <a:p>
          <a:r>
            <a:rPr lang="en-US" b="1" dirty="0">
              <a:solidFill>
                <a:schemeClr val="tx1"/>
              </a:solidFill>
              <a:latin typeface="Arial" panose="020B0604020202020204" pitchFamily="34" charset="0"/>
              <a:cs typeface="Arial" panose="020B0604020202020204" pitchFamily="34" charset="0"/>
            </a:rPr>
            <a:t>Lack of accessible and affordable transportation. </a:t>
          </a:r>
        </a:p>
      </dgm:t>
    </dgm:pt>
    <dgm:pt modelId="{ABB72934-8A20-4D68-9160-7894E295F7A0}" type="parTrans" cxnId="{0A82A38E-BA83-4847-8A8D-2CFEF451DAD1}">
      <dgm:prSet/>
      <dgm:spPr/>
      <dgm:t>
        <a:bodyPr/>
        <a:lstStyle/>
        <a:p>
          <a:endParaRPr lang="en-US"/>
        </a:p>
      </dgm:t>
    </dgm:pt>
    <dgm:pt modelId="{59D74DF9-FA0F-483F-9CF7-A64E6F93C407}" type="sibTrans" cxnId="{0A82A38E-BA83-4847-8A8D-2CFEF451DAD1}">
      <dgm:prSet/>
      <dgm:spPr/>
      <dgm:t>
        <a:bodyPr/>
        <a:lstStyle/>
        <a:p>
          <a:endParaRPr lang="en-US"/>
        </a:p>
      </dgm:t>
    </dgm:pt>
    <dgm:pt modelId="{815E8BDC-2548-4B69-832B-8475EE60D457}">
      <dgm:prSet/>
      <dgm:spPr>
        <a:noFill/>
        <a:ln w="38100">
          <a:solidFill>
            <a:schemeClr val="tx1"/>
          </a:solidFill>
        </a:ln>
      </dgm:spPr>
      <dgm:t>
        <a:bodyPr/>
        <a:lstStyle/>
        <a:p>
          <a:r>
            <a:rPr lang="en-US" b="1" dirty="0">
              <a:solidFill>
                <a:schemeClr val="tx1"/>
              </a:solidFill>
              <a:latin typeface="Arial" panose="020B0604020202020204" pitchFamily="34" charset="0"/>
              <a:cs typeface="Arial" panose="020B0604020202020204" pitchFamily="34" charset="0"/>
            </a:rPr>
            <a:t>Inaccessible health care facilities. </a:t>
          </a:r>
        </a:p>
      </dgm:t>
    </dgm:pt>
    <dgm:pt modelId="{7688C4B2-87DB-4713-BEB3-13685D06A220}" type="parTrans" cxnId="{CEBA1D0A-4CC8-4561-BDD2-82DB41D6E579}">
      <dgm:prSet/>
      <dgm:spPr/>
      <dgm:t>
        <a:bodyPr/>
        <a:lstStyle/>
        <a:p>
          <a:endParaRPr lang="en-US"/>
        </a:p>
      </dgm:t>
    </dgm:pt>
    <dgm:pt modelId="{A9DAA746-99BA-4161-A5E7-B81019AA9CD4}" type="sibTrans" cxnId="{CEBA1D0A-4CC8-4561-BDD2-82DB41D6E579}">
      <dgm:prSet/>
      <dgm:spPr/>
      <dgm:t>
        <a:bodyPr/>
        <a:lstStyle/>
        <a:p>
          <a:endParaRPr lang="en-US"/>
        </a:p>
      </dgm:t>
    </dgm:pt>
    <dgm:pt modelId="{BBE11C7A-E97F-4165-910A-20E47AD11F0B}">
      <dgm:prSet/>
      <dgm:spPr>
        <a:noFill/>
        <a:ln w="38100">
          <a:solidFill>
            <a:schemeClr val="tx1"/>
          </a:solidFill>
        </a:ln>
      </dgm:spPr>
      <dgm:t>
        <a:bodyPr/>
        <a:lstStyle/>
        <a:p>
          <a:r>
            <a:rPr lang="en-US" b="1" dirty="0">
              <a:solidFill>
                <a:schemeClr val="tx1"/>
              </a:solidFill>
              <a:latin typeface="Arial" panose="020B0604020202020204" pitchFamily="34" charset="0"/>
              <a:cs typeface="Arial" panose="020B0604020202020204" pitchFamily="34" charset="0"/>
            </a:rPr>
            <a:t>Lack of accessible exam and diagnostic equipment (e.g., adjustable height exam tables).</a:t>
          </a:r>
        </a:p>
      </dgm:t>
    </dgm:pt>
    <dgm:pt modelId="{418C59B0-ED45-459C-9351-D9C349F501DD}" type="parTrans" cxnId="{E00DC654-5DFF-42B2-8327-B9DD2E8189CC}">
      <dgm:prSet/>
      <dgm:spPr/>
      <dgm:t>
        <a:bodyPr/>
        <a:lstStyle/>
        <a:p>
          <a:endParaRPr lang="en-US"/>
        </a:p>
      </dgm:t>
    </dgm:pt>
    <dgm:pt modelId="{E4066A42-7D8F-41EF-B6E7-59DB52FDF8A6}" type="sibTrans" cxnId="{E00DC654-5DFF-42B2-8327-B9DD2E8189CC}">
      <dgm:prSet/>
      <dgm:spPr/>
      <dgm:t>
        <a:bodyPr/>
        <a:lstStyle/>
        <a:p>
          <a:endParaRPr lang="en-US"/>
        </a:p>
      </dgm:t>
    </dgm:pt>
    <dgm:pt modelId="{3B149874-E7EF-4492-98EF-F202DDF6C62B}">
      <dgm:prSet/>
      <dgm:spPr>
        <a:noFill/>
        <a:ln w="38100">
          <a:solidFill>
            <a:schemeClr val="tx1"/>
          </a:solidFill>
        </a:ln>
      </dgm:spPr>
      <dgm:t>
        <a:bodyPr/>
        <a:lstStyle/>
        <a:p>
          <a:r>
            <a:rPr lang="en-US" b="1" dirty="0">
              <a:solidFill>
                <a:schemeClr val="tx1"/>
              </a:solidFill>
              <a:latin typeface="Arial" panose="020B0604020202020204" pitchFamily="34" charset="0"/>
              <a:cs typeface="Arial" panose="020B0604020202020204" pitchFamily="34" charset="0"/>
            </a:rPr>
            <a:t>Communication barriers, especially for Deaf patients and patients with cognitive disabilities. </a:t>
          </a:r>
        </a:p>
      </dgm:t>
    </dgm:pt>
    <dgm:pt modelId="{E73BDF79-1098-452E-8049-22F723AAAD3B}" type="parTrans" cxnId="{20932916-2287-480E-9D16-7DD9D8133F8C}">
      <dgm:prSet/>
      <dgm:spPr/>
      <dgm:t>
        <a:bodyPr/>
        <a:lstStyle/>
        <a:p>
          <a:endParaRPr lang="en-US"/>
        </a:p>
      </dgm:t>
    </dgm:pt>
    <dgm:pt modelId="{D138EB45-019D-42D4-B548-37EE0C75CC74}" type="sibTrans" cxnId="{20932916-2287-480E-9D16-7DD9D8133F8C}">
      <dgm:prSet/>
      <dgm:spPr/>
      <dgm:t>
        <a:bodyPr/>
        <a:lstStyle/>
        <a:p>
          <a:endParaRPr lang="en-US"/>
        </a:p>
      </dgm:t>
    </dgm:pt>
    <dgm:pt modelId="{73ADA8A5-FA4C-4B10-90BD-0B482C278014}" type="pres">
      <dgm:prSet presAssocID="{C139B0C4-2DFE-4685-8FB5-12CF4C83DD86}" presName="diagram" presStyleCnt="0">
        <dgm:presLayoutVars>
          <dgm:dir/>
          <dgm:resizeHandles val="exact"/>
        </dgm:presLayoutVars>
      </dgm:prSet>
      <dgm:spPr/>
    </dgm:pt>
    <dgm:pt modelId="{21DAA55A-48F2-4B9C-AF52-9D46B30D43B1}" type="pres">
      <dgm:prSet presAssocID="{E3CBBF85-30B1-4C2D-A9D6-0246EF2063E3}" presName="node" presStyleLbl="node1" presStyleIdx="0" presStyleCnt="4">
        <dgm:presLayoutVars>
          <dgm:bulletEnabled val="1"/>
        </dgm:presLayoutVars>
      </dgm:prSet>
      <dgm:spPr/>
    </dgm:pt>
    <dgm:pt modelId="{3B0BA50E-D705-4BA4-8640-0B024DCA655F}" type="pres">
      <dgm:prSet presAssocID="{59D74DF9-FA0F-483F-9CF7-A64E6F93C407}" presName="sibTrans" presStyleCnt="0"/>
      <dgm:spPr/>
    </dgm:pt>
    <dgm:pt modelId="{A5B69BAB-AD5A-4881-93D2-8049E1C5F3DF}" type="pres">
      <dgm:prSet presAssocID="{815E8BDC-2548-4B69-832B-8475EE60D457}" presName="node" presStyleLbl="node1" presStyleIdx="1" presStyleCnt="4">
        <dgm:presLayoutVars>
          <dgm:bulletEnabled val="1"/>
        </dgm:presLayoutVars>
      </dgm:prSet>
      <dgm:spPr/>
    </dgm:pt>
    <dgm:pt modelId="{4C72FBE3-6D29-41D8-8C64-BAC4FC06781C}" type="pres">
      <dgm:prSet presAssocID="{A9DAA746-99BA-4161-A5E7-B81019AA9CD4}" presName="sibTrans" presStyleCnt="0"/>
      <dgm:spPr/>
    </dgm:pt>
    <dgm:pt modelId="{9A01EF76-ECC2-4A20-9EFD-2AE6B7A084A3}" type="pres">
      <dgm:prSet presAssocID="{BBE11C7A-E97F-4165-910A-20E47AD11F0B}" presName="node" presStyleLbl="node1" presStyleIdx="2" presStyleCnt="4">
        <dgm:presLayoutVars>
          <dgm:bulletEnabled val="1"/>
        </dgm:presLayoutVars>
      </dgm:prSet>
      <dgm:spPr/>
    </dgm:pt>
    <dgm:pt modelId="{C90627C7-C85B-4F99-B29F-172BB78FDFC2}" type="pres">
      <dgm:prSet presAssocID="{E4066A42-7D8F-41EF-B6E7-59DB52FDF8A6}" presName="sibTrans" presStyleCnt="0"/>
      <dgm:spPr/>
    </dgm:pt>
    <dgm:pt modelId="{D6E44DE3-4592-4506-BFDE-AEC743299B80}" type="pres">
      <dgm:prSet presAssocID="{3B149874-E7EF-4492-98EF-F202DDF6C62B}" presName="node" presStyleLbl="node1" presStyleIdx="3" presStyleCnt="4">
        <dgm:presLayoutVars>
          <dgm:bulletEnabled val="1"/>
        </dgm:presLayoutVars>
      </dgm:prSet>
      <dgm:spPr/>
    </dgm:pt>
  </dgm:ptLst>
  <dgm:cxnLst>
    <dgm:cxn modelId="{CEBA1D0A-4CC8-4561-BDD2-82DB41D6E579}" srcId="{C139B0C4-2DFE-4685-8FB5-12CF4C83DD86}" destId="{815E8BDC-2548-4B69-832B-8475EE60D457}" srcOrd="1" destOrd="0" parTransId="{7688C4B2-87DB-4713-BEB3-13685D06A220}" sibTransId="{A9DAA746-99BA-4161-A5E7-B81019AA9CD4}"/>
    <dgm:cxn modelId="{20932916-2287-480E-9D16-7DD9D8133F8C}" srcId="{C139B0C4-2DFE-4685-8FB5-12CF4C83DD86}" destId="{3B149874-E7EF-4492-98EF-F202DDF6C62B}" srcOrd="3" destOrd="0" parTransId="{E73BDF79-1098-452E-8049-22F723AAAD3B}" sibTransId="{D138EB45-019D-42D4-B548-37EE0C75CC74}"/>
    <dgm:cxn modelId="{E00DC654-5DFF-42B2-8327-B9DD2E8189CC}" srcId="{C139B0C4-2DFE-4685-8FB5-12CF4C83DD86}" destId="{BBE11C7A-E97F-4165-910A-20E47AD11F0B}" srcOrd="2" destOrd="0" parTransId="{418C59B0-ED45-459C-9351-D9C349F501DD}" sibTransId="{E4066A42-7D8F-41EF-B6E7-59DB52FDF8A6}"/>
    <dgm:cxn modelId="{0A82A38E-BA83-4847-8A8D-2CFEF451DAD1}" srcId="{C139B0C4-2DFE-4685-8FB5-12CF4C83DD86}" destId="{E3CBBF85-30B1-4C2D-A9D6-0246EF2063E3}" srcOrd="0" destOrd="0" parTransId="{ABB72934-8A20-4D68-9160-7894E295F7A0}" sibTransId="{59D74DF9-FA0F-483F-9CF7-A64E6F93C407}"/>
    <dgm:cxn modelId="{4B2D6E93-8789-4B7C-9686-2A9716038650}" type="presOf" srcId="{815E8BDC-2548-4B69-832B-8475EE60D457}" destId="{A5B69BAB-AD5A-4881-93D2-8049E1C5F3DF}" srcOrd="0" destOrd="0" presId="urn:microsoft.com/office/officeart/2005/8/layout/default"/>
    <dgm:cxn modelId="{98987997-76A1-4E19-ABDB-5D079D84D83D}" type="presOf" srcId="{E3CBBF85-30B1-4C2D-A9D6-0246EF2063E3}" destId="{21DAA55A-48F2-4B9C-AF52-9D46B30D43B1}" srcOrd="0" destOrd="0" presId="urn:microsoft.com/office/officeart/2005/8/layout/default"/>
    <dgm:cxn modelId="{68FBDC9D-57A8-4828-9CD5-5DE216802E49}" type="presOf" srcId="{3B149874-E7EF-4492-98EF-F202DDF6C62B}" destId="{D6E44DE3-4592-4506-BFDE-AEC743299B80}" srcOrd="0" destOrd="0" presId="urn:microsoft.com/office/officeart/2005/8/layout/default"/>
    <dgm:cxn modelId="{C84933B6-68C6-4CE6-B45A-7F0664C5D8B8}" type="presOf" srcId="{BBE11C7A-E97F-4165-910A-20E47AD11F0B}" destId="{9A01EF76-ECC2-4A20-9EFD-2AE6B7A084A3}" srcOrd="0" destOrd="0" presId="urn:microsoft.com/office/officeart/2005/8/layout/default"/>
    <dgm:cxn modelId="{626665C6-80FB-4903-98A5-8315BB470F5C}" type="presOf" srcId="{C139B0C4-2DFE-4685-8FB5-12CF4C83DD86}" destId="{73ADA8A5-FA4C-4B10-90BD-0B482C278014}" srcOrd="0" destOrd="0" presId="urn:microsoft.com/office/officeart/2005/8/layout/default"/>
    <dgm:cxn modelId="{88B6C79C-76A9-43F1-8AD1-7D6728380CA2}" type="presParOf" srcId="{73ADA8A5-FA4C-4B10-90BD-0B482C278014}" destId="{21DAA55A-48F2-4B9C-AF52-9D46B30D43B1}" srcOrd="0" destOrd="0" presId="urn:microsoft.com/office/officeart/2005/8/layout/default"/>
    <dgm:cxn modelId="{FF2ABFFD-5070-4F08-B400-14C50A2EEBCC}" type="presParOf" srcId="{73ADA8A5-FA4C-4B10-90BD-0B482C278014}" destId="{3B0BA50E-D705-4BA4-8640-0B024DCA655F}" srcOrd="1" destOrd="0" presId="urn:microsoft.com/office/officeart/2005/8/layout/default"/>
    <dgm:cxn modelId="{02F4552C-9724-45E8-B241-6EE29564938D}" type="presParOf" srcId="{73ADA8A5-FA4C-4B10-90BD-0B482C278014}" destId="{A5B69BAB-AD5A-4881-93D2-8049E1C5F3DF}" srcOrd="2" destOrd="0" presId="urn:microsoft.com/office/officeart/2005/8/layout/default"/>
    <dgm:cxn modelId="{6B235594-A8C0-4A47-9B3D-1CEFA02AD100}" type="presParOf" srcId="{73ADA8A5-FA4C-4B10-90BD-0B482C278014}" destId="{4C72FBE3-6D29-41D8-8C64-BAC4FC06781C}" srcOrd="3" destOrd="0" presId="urn:microsoft.com/office/officeart/2005/8/layout/default"/>
    <dgm:cxn modelId="{9D613299-446A-401F-8F1E-FE43B3F0E67B}" type="presParOf" srcId="{73ADA8A5-FA4C-4B10-90BD-0B482C278014}" destId="{9A01EF76-ECC2-4A20-9EFD-2AE6B7A084A3}" srcOrd="4" destOrd="0" presId="urn:microsoft.com/office/officeart/2005/8/layout/default"/>
    <dgm:cxn modelId="{A1350679-27ED-43CB-8925-4494E02B234C}" type="presParOf" srcId="{73ADA8A5-FA4C-4B10-90BD-0B482C278014}" destId="{C90627C7-C85B-4F99-B29F-172BB78FDFC2}" srcOrd="5" destOrd="0" presId="urn:microsoft.com/office/officeart/2005/8/layout/default"/>
    <dgm:cxn modelId="{B779B36D-D7D2-4C3C-AC25-146B86C8A253}" type="presParOf" srcId="{73ADA8A5-FA4C-4B10-90BD-0B482C278014}" destId="{D6E44DE3-4592-4506-BFDE-AEC743299B8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1FB756-4FB5-4B63-923E-1D5C9279B9C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7597229-AD96-46D5-887D-AE207F70CC31}">
      <dgm:prSet/>
      <dgm:spPr>
        <a:noFill/>
        <a:ln w="28575">
          <a:solidFill>
            <a:schemeClr val="tx1"/>
          </a:solidFill>
        </a:ln>
      </dgm:spPr>
      <dgm:t>
        <a:bodyPr/>
        <a:lstStyle/>
        <a:p>
          <a:r>
            <a:rPr lang="en-US" b="1" u="sng" dirty="0">
              <a:solidFill>
                <a:schemeClr val="tx1"/>
              </a:solidFill>
              <a:latin typeface="Arial" panose="020B0604020202020204" pitchFamily="34" charset="0"/>
              <a:cs typeface="Arial" panose="020B0604020202020204" pitchFamily="34" charset="0"/>
            </a:rPr>
            <a:t>Physical abuse </a:t>
          </a:r>
          <a:r>
            <a:rPr lang="en-US" b="0" dirty="0">
              <a:solidFill>
                <a:schemeClr val="tx1"/>
              </a:solidFill>
              <a:latin typeface="Arial" panose="020B0604020202020204" pitchFamily="34" charset="0"/>
              <a:cs typeface="Arial" panose="020B0604020202020204" pitchFamily="34" charset="0"/>
            </a:rPr>
            <a:t>includes bodily harm by hitting, pushing, slapping, restraining, or locking in a room.</a:t>
          </a:r>
        </a:p>
      </dgm:t>
    </dgm:pt>
    <dgm:pt modelId="{07F2FA4C-DEAB-4658-B3D2-881F08B99D81}" type="parTrans" cxnId="{D1A91273-8B62-4779-8E8F-62C4D5B50969}">
      <dgm:prSet/>
      <dgm:spPr/>
      <dgm:t>
        <a:bodyPr/>
        <a:lstStyle/>
        <a:p>
          <a:endParaRPr lang="en-US">
            <a:latin typeface="Arial" panose="020B0604020202020204" pitchFamily="34" charset="0"/>
            <a:cs typeface="Arial" panose="020B0604020202020204" pitchFamily="34" charset="0"/>
          </a:endParaRPr>
        </a:p>
      </dgm:t>
    </dgm:pt>
    <dgm:pt modelId="{333AC5F8-DBA6-4E46-838A-4F8FAE9F553E}" type="sibTrans" cxnId="{D1A91273-8B62-4779-8E8F-62C4D5B50969}">
      <dgm:prSet/>
      <dgm:spPr/>
      <dgm:t>
        <a:bodyPr/>
        <a:lstStyle/>
        <a:p>
          <a:endParaRPr lang="en-US">
            <a:latin typeface="Arial" panose="020B0604020202020204" pitchFamily="34" charset="0"/>
            <a:cs typeface="Arial" panose="020B0604020202020204" pitchFamily="34" charset="0"/>
          </a:endParaRPr>
        </a:p>
      </dgm:t>
    </dgm:pt>
    <dgm:pt modelId="{A4974C97-85C8-45BB-9C24-0A4D5F255F63}">
      <dgm:prSet/>
      <dgm:spPr>
        <a:noFill/>
        <a:ln w="28575">
          <a:solidFill>
            <a:schemeClr val="tx1"/>
          </a:solidFill>
        </a:ln>
      </dgm:spPr>
      <dgm:t>
        <a:bodyPr/>
        <a:lstStyle/>
        <a:p>
          <a:r>
            <a:rPr lang="en-US" b="1" u="sng" dirty="0">
              <a:solidFill>
                <a:schemeClr val="tx1"/>
              </a:solidFill>
              <a:latin typeface="Arial" panose="020B0604020202020204" pitchFamily="34" charset="0"/>
              <a:cs typeface="Arial" panose="020B0604020202020204" pitchFamily="34" charset="0"/>
            </a:rPr>
            <a:t>Emotional / Psychological </a:t>
          </a:r>
          <a:r>
            <a:rPr lang="en-US" b="0" dirty="0">
              <a:solidFill>
                <a:schemeClr val="tx1"/>
              </a:solidFill>
              <a:latin typeface="Arial" panose="020B0604020202020204" pitchFamily="34" charset="0"/>
              <a:cs typeface="Arial" panose="020B0604020202020204" pitchFamily="34" charset="0"/>
            </a:rPr>
            <a:t>abuse can include hurtful language, threatening, repeatedly ignoring, or isolating from loved ones.</a:t>
          </a:r>
        </a:p>
      </dgm:t>
    </dgm:pt>
    <dgm:pt modelId="{0188C9FC-3BCE-43D8-AFE3-103FF1C5E1C8}" type="parTrans" cxnId="{2093319F-2B4F-42B7-B613-C4E952F5A1A0}">
      <dgm:prSet/>
      <dgm:spPr/>
      <dgm:t>
        <a:bodyPr/>
        <a:lstStyle/>
        <a:p>
          <a:endParaRPr lang="en-US">
            <a:latin typeface="Arial" panose="020B0604020202020204" pitchFamily="34" charset="0"/>
            <a:cs typeface="Arial" panose="020B0604020202020204" pitchFamily="34" charset="0"/>
          </a:endParaRPr>
        </a:p>
      </dgm:t>
    </dgm:pt>
    <dgm:pt modelId="{490E81E9-DC86-4F42-BFCD-E2BD7524761A}" type="sibTrans" cxnId="{2093319F-2B4F-42B7-B613-C4E952F5A1A0}">
      <dgm:prSet/>
      <dgm:spPr/>
      <dgm:t>
        <a:bodyPr/>
        <a:lstStyle/>
        <a:p>
          <a:endParaRPr lang="en-US">
            <a:latin typeface="Arial" panose="020B0604020202020204" pitchFamily="34" charset="0"/>
            <a:cs typeface="Arial" panose="020B0604020202020204" pitchFamily="34" charset="0"/>
          </a:endParaRPr>
        </a:p>
      </dgm:t>
    </dgm:pt>
    <dgm:pt modelId="{20FAE2E0-567C-4FCA-BAEE-F2F42053BC7B}">
      <dgm:prSet/>
      <dgm:spPr>
        <a:noFill/>
        <a:ln w="28575">
          <a:solidFill>
            <a:schemeClr val="tx1"/>
          </a:solidFill>
        </a:ln>
      </dgm:spPr>
      <dgm:t>
        <a:bodyPr/>
        <a:lstStyle/>
        <a:p>
          <a:r>
            <a:rPr lang="en-US" b="1" u="sng" dirty="0">
              <a:solidFill>
                <a:schemeClr val="tx1"/>
              </a:solidFill>
              <a:latin typeface="Arial" panose="020B0604020202020204" pitchFamily="34" charset="0"/>
              <a:cs typeface="Arial" panose="020B0604020202020204" pitchFamily="34" charset="0"/>
            </a:rPr>
            <a:t>Neglect</a:t>
          </a:r>
          <a:r>
            <a:rPr lang="en-US" b="1" dirty="0">
              <a:solidFill>
                <a:schemeClr val="tx1"/>
              </a:solidFill>
              <a:latin typeface="Arial" panose="020B0604020202020204" pitchFamily="34" charset="0"/>
              <a:cs typeface="Arial" panose="020B0604020202020204" pitchFamily="34" charset="0"/>
            </a:rPr>
            <a:t> </a:t>
          </a:r>
          <a:r>
            <a:rPr lang="en-US" b="0" dirty="0">
              <a:solidFill>
                <a:schemeClr val="tx1"/>
              </a:solidFill>
              <a:latin typeface="Arial" panose="020B0604020202020204" pitchFamily="34" charset="0"/>
              <a:cs typeface="Arial" panose="020B0604020202020204" pitchFamily="34" charset="0"/>
            </a:rPr>
            <a:t>manifests by inattention to physical, emotional, and social needs  (e.g., withholding food, water, medications, hygiene)</a:t>
          </a:r>
        </a:p>
      </dgm:t>
    </dgm:pt>
    <dgm:pt modelId="{E0082E0B-6A0C-49E8-8B32-8DC110A408D6}" type="parTrans" cxnId="{2FCFB333-5ADB-412A-80B3-F494188012F7}">
      <dgm:prSet/>
      <dgm:spPr/>
      <dgm:t>
        <a:bodyPr/>
        <a:lstStyle/>
        <a:p>
          <a:endParaRPr lang="en-US">
            <a:latin typeface="Arial" panose="020B0604020202020204" pitchFamily="34" charset="0"/>
            <a:cs typeface="Arial" panose="020B0604020202020204" pitchFamily="34" charset="0"/>
          </a:endParaRPr>
        </a:p>
      </dgm:t>
    </dgm:pt>
    <dgm:pt modelId="{C1819BF2-3BFF-4D41-BE58-6988B24CA788}" type="sibTrans" cxnId="{2FCFB333-5ADB-412A-80B3-F494188012F7}">
      <dgm:prSet/>
      <dgm:spPr/>
      <dgm:t>
        <a:bodyPr/>
        <a:lstStyle/>
        <a:p>
          <a:endParaRPr lang="en-US">
            <a:latin typeface="Arial" panose="020B0604020202020204" pitchFamily="34" charset="0"/>
            <a:cs typeface="Arial" panose="020B0604020202020204" pitchFamily="34" charset="0"/>
          </a:endParaRPr>
        </a:p>
      </dgm:t>
    </dgm:pt>
    <dgm:pt modelId="{EC45B45D-C085-4B6D-94D1-E621CCEC824E}">
      <dgm:prSet/>
      <dgm:spPr>
        <a:noFill/>
        <a:ln w="28575">
          <a:solidFill>
            <a:schemeClr val="tx1"/>
          </a:solidFill>
        </a:ln>
      </dgm:spPr>
      <dgm:t>
        <a:bodyPr/>
        <a:lstStyle/>
        <a:p>
          <a:r>
            <a:rPr lang="en-US" b="1" u="sng" dirty="0">
              <a:solidFill>
                <a:schemeClr val="tx1"/>
              </a:solidFill>
              <a:latin typeface="Arial" panose="020B0604020202020204" pitchFamily="34" charset="0"/>
              <a:cs typeface="Arial" panose="020B0604020202020204" pitchFamily="34" charset="0"/>
            </a:rPr>
            <a:t>Sexual abuse </a:t>
          </a:r>
          <a:r>
            <a:rPr lang="en-US" b="0" dirty="0">
              <a:solidFill>
                <a:schemeClr val="tx1"/>
              </a:solidFill>
              <a:latin typeface="Arial" panose="020B0604020202020204" pitchFamily="34" charset="0"/>
              <a:cs typeface="Arial" panose="020B0604020202020204" pitchFamily="34" charset="0"/>
            </a:rPr>
            <a:t>involves a caregiver forcing an older adult to watch or be part of sexual acts.</a:t>
          </a:r>
        </a:p>
      </dgm:t>
    </dgm:pt>
    <dgm:pt modelId="{89A431A2-F68E-42DB-87BB-E7BEBAF61670}" type="parTrans" cxnId="{424A4703-50D2-4F71-9376-AEDE68E3F90C}">
      <dgm:prSet/>
      <dgm:spPr/>
      <dgm:t>
        <a:bodyPr/>
        <a:lstStyle/>
        <a:p>
          <a:endParaRPr lang="en-US">
            <a:latin typeface="Arial" panose="020B0604020202020204" pitchFamily="34" charset="0"/>
            <a:cs typeface="Arial" panose="020B0604020202020204" pitchFamily="34" charset="0"/>
          </a:endParaRPr>
        </a:p>
      </dgm:t>
    </dgm:pt>
    <dgm:pt modelId="{E2A4709B-743C-4FC6-9759-F6F6D1B7DD03}" type="sibTrans" cxnId="{424A4703-50D2-4F71-9376-AEDE68E3F90C}">
      <dgm:prSet/>
      <dgm:spPr/>
      <dgm:t>
        <a:bodyPr/>
        <a:lstStyle/>
        <a:p>
          <a:endParaRPr lang="en-US">
            <a:latin typeface="Arial" panose="020B0604020202020204" pitchFamily="34" charset="0"/>
            <a:cs typeface="Arial" panose="020B0604020202020204" pitchFamily="34" charset="0"/>
          </a:endParaRPr>
        </a:p>
      </dgm:t>
    </dgm:pt>
    <dgm:pt modelId="{E4E0F579-FB87-4F3E-A2E2-42B4891CD72E}">
      <dgm:prSet/>
      <dgm:spPr>
        <a:noFill/>
        <a:ln w="28575">
          <a:solidFill>
            <a:schemeClr val="tx1"/>
          </a:solidFill>
        </a:ln>
      </dgm:spPr>
      <dgm:t>
        <a:bodyPr/>
        <a:lstStyle/>
        <a:p>
          <a:r>
            <a:rPr lang="en-US" b="1" u="sng" dirty="0">
              <a:solidFill>
                <a:schemeClr val="tx1"/>
              </a:solidFill>
              <a:latin typeface="Arial" panose="020B0604020202020204" pitchFamily="34" charset="0"/>
              <a:cs typeface="Arial" panose="020B0604020202020204" pitchFamily="34" charset="0"/>
            </a:rPr>
            <a:t>Financial abuse</a:t>
          </a:r>
          <a:r>
            <a:rPr lang="en-US" b="0" dirty="0">
              <a:solidFill>
                <a:schemeClr val="tx1"/>
              </a:solidFill>
              <a:latin typeface="Arial" panose="020B0604020202020204" pitchFamily="34" charset="0"/>
              <a:cs typeface="Arial" panose="020B0604020202020204" pitchFamily="34" charset="0"/>
            </a:rPr>
            <a:t> includes forging checks, diverting Social Security benefits, using credit cards without permission, and theft. </a:t>
          </a:r>
        </a:p>
      </dgm:t>
    </dgm:pt>
    <dgm:pt modelId="{9885EB14-5491-4C0C-9CF0-009445D46711}" type="parTrans" cxnId="{C427513F-AA4C-4763-A663-CBBF19F3049C}">
      <dgm:prSet/>
      <dgm:spPr/>
      <dgm:t>
        <a:bodyPr/>
        <a:lstStyle/>
        <a:p>
          <a:endParaRPr lang="en-US">
            <a:latin typeface="Arial" panose="020B0604020202020204" pitchFamily="34" charset="0"/>
            <a:cs typeface="Arial" panose="020B0604020202020204" pitchFamily="34" charset="0"/>
          </a:endParaRPr>
        </a:p>
      </dgm:t>
    </dgm:pt>
    <dgm:pt modelId="{A26A049B-496A-4E36-A03A-BC984C28CBFC}" type="sibTrans" cxnId="{C427513F-AA4C-4763-A663-CBBF19F3049C}">
      <dgm:prSet/>
      <dgm:spPr/>
      <dgm:t>
        <a:bodyPr/>
        <a:lstStyle/>
        <a:p>
          <a:endParaRPr lang="en-US">
            <a:latin typeface="Arial" panose="020B0604020202020204" pitchFamily="34" charset="0"/>
            <a:cs typeface="Arial" panose="020B0604020202020204" pitchFamily="34" charset="0"/>
          </a:endParaRPr>
        </a:p>
      </dgm:t>
    </dgm:pt>
    <dgm:pt modelId="{B377A994-5B78-4535-86B6-80FC7A4A8988}" type="pres">
      <dgm:prSet presAssocID="{0A1FB756-4FB5-4B63-923E-1D5C9279B9CA}" presName="diagram" presStyleCnt="0">
        <dgm:presLayoutVars>
          <dgm:dir/>
          <dgm:resizeHandles val="exact"/>
        </dgm:presLayoutVars>
      </dgm:prSet>
      <dgm:spPr/>
    </dgm:pt>
    <dgm:pt modelId="{13D76FA0-EFBF-411A-B5F0-1117CDD1F450}" type="pres">
      <dgm:prSet presAssocID="{37597229-AD96-46D5-887D-AE207F70CC31}" presName="node" presStyleLbl="node1" presStyleIdx="0" presStyleCnt="5">
        <dgm:presLayoutVars>
          <dgm:bulletEnabled val="1"/>
        </dgm:presLayoutVars>
      </dgm:prSet>
      <dgm:spPr/>
    </dgm:pt>
    <dgm:pt modelId="{6DB43E2D-829E-469F-A18C-F5C6C2FB2FE0}" type="pres">
      <dgm:prSet presAssocID="{333AC5F8-DBA6-4E46-838A-4F8FAE9F553E}" presName="sibTrans" presStyleCnt="0"/>
      <dgm:spPr/>
    </dgm:pt>
    <dgm:pt modelId="{5A9A247E-9442-4749-9A0B-D214293C35EC}" type="pres">
      <dgm:prSet presAssocID="{A4974C97-85C8-45BB-9C24-0A4D5F255F63}" presName="node" presStyleLbl="node1" presStyleIdx="1" presStyleCnt="5">
        <dgm:presLayoutVars>
          <dgm:bulletEnabled val="1"/>
        </dgm:presLayoutVars>
      </dgm:prSet>
      <dgm:spPr/>
    </dgm:pt>
    <dgm:pt modelId="{E77BF8E3-F80C-4338-9FC3-8DF12516BD03}" type="pres">
      <dgm:prSet presAssocID="{490E81E9-DC86-4F42-BFCD-E2BD7524761A}" presName="sibTrans" presStyleCnt="0"/>
      <dgm:spPr/>
    </dgm:pt>
    <dgm:pt modelId="{5DC994F4-8C95-4954-B75D-A3906812DF1C}" type="pres">
      <dgm:prSet presAssocID="{20FAE2E0-567C-4FCA-BAEE-F2F42053BC7B}" presName="node" presStyleLbl="node1" presStyleIdx="2" presStyleCnt="5">
        <dgm:presLayoutVars>
          <dgm:bulletEnabled val="1"/>
        </dgm:presLayoutVars>
      </dgm:prSet>
      <dgm:spPr/>
    </dgm:pt>
    <dgm:pt modelId="{AA64A18D-3C90-4F88-AF8C-EA0E362038F6}" type="pres">
      <dgm:prSet presAssocID="{C1819BF2-3BFF-4D41-BE58-6988B24CA788}" presName="sibTrans" presStyleCnt="0"/>
      <dgm:spPr/>
    </dgm:pt>
    <dgm:pt modelId="{D9BA9DC8-67C5-4444-AD36-E837BAB453F5}" type="pres">
      <dgm:prSet presAssocID="{EC45B45D-C085-4B6D-94D1-E621CCEC824E}" presName="node" presStyleLbl="node1" presStyleIdx="3" presStyleCnt="5">
        <dgm:presLayoutVars>
          <dgm:bulletEnabled val="1"/>
        </dgm:presLayoutVars>
      </dgm:prSet>
      <dgm:spPr/>
    </dgm:pt>
    <dgm:pt modelId="{BD575D83-9DBE-4280-B735-B2759BC2D626}" type="pres">
      <dgm:prSet presAssocID="{E2A4709B-743C-4FC6-9759-F6F6D1B7DD03}" presName="sibTrans" presStyleCnt="0"/>
      <dgm:spPr/>
    </dgm:pt>
    <dgm:pt modelId="{38B5FE4F-184F-4C10-86AA-FC94C61B0FAA}" type="pres">
      <dgm:prSet presAssocID="{E4E0F579-FB87-4F3E-A2E2-42B4891CD72E}" presName="node" presStyleLbl="node1" presStyleIdx="4" presStyleCnt="5">
        <dgm:presLayoutVars>
          <dgm:bulletEnabled val="1"/>
        </dgm:presLayoutVars>
      </dgm:prSet>
      <dgm:spPr/>
    </dgm:pt>
  </dgm:ptLst>
  <dgm:cxnLst>
    <dgm:cxn modelId="{424A4703-50D2-4F71-9376-AEDE68E3F90C}" srcId="{0A1FB756-4FB5-4B63-923E-1D5C9279B9CA}" destId="{EC45B45D-C085-4B6D-94D1-E621CCEC824E}" srcOrd="3" destOrd="0" parTransId="{89A431A2-F68E-42DB-87BB-E7BEBAF61670}" sibTransId="{E2A4709B-743C-4FC6-9759-F6F6D1B7DD03}"/>
    <dgm:cxn modelId="{50E44B10-E681-415C-A699-540067E679EB}" type="presOf" srcId="{37597229-AD96-46D5-887D-AE207F70CC31}" destId="{13D76FA0-EFBF-411A-B5F0-1117CDD1F450}" srcOrd="0" destOrd="0" presId="urn:microsoft.com/office/officeart/2005/8/layout/default"/>
    <dgm:cxn modelId="{04113B20-5284-4D29-BE34-41748319942E}" type="presOf" srcId="{20FAE2E0-567C-4FCA-BAEE-F2F42053BC7B}" destId="{5DC994F4-8C95-4954-B75D-A3906812DF1C}" srcOrd="0" destOrd="0" presId="urn:microsoft.com/office/officeart/2005/8/layout/default"/>
    <dgm:cxn modelId="{F03F3826-E663-477A-9920-90CCC7724A00}" type="presOf" srcId="{A4974C97-85C8-45BB-9C24-0A4D5F255F63}" destId="{5A9A247E-9442-4749-9A0B-D214293C35EC}" srcOrd="0" destOrd="0" presId="urn:microsoft.com/office/officeart/2005/8/layout/default"/>
    <dgm:cxn modelId="{55A23A32-B83B-4575-B4BC-A7BC86C2E125}" type="presOf" srcId="{0A1FB756-4FB5-4B63-923E-1D5C9279B9CA}" destId="{B377A994-5B78-4535-86B6-80FC7A4A8988}" srcOrd="0" destOrd="0" presId="urn:microsoft.com/office/officeart/2005/8/layout/default"/>
    <dgm:cxn modelId="{2FCFB333-5ADB-412A-80B3-F494188012F7}" srcId="{0A1FB756-4FB5-4B63-923E-1D5C9279B9CA}" destId="{20FAE2E0-567C-4FCA-BAEE-F2F42053BC7B}" srcOrd="2" destOrd="0" parTransId="{E0082E0B-6A0C-49E8-8B32-8DC110A408D6}" sibTransId="{C1819BF2-3BFF-4D41-BE58-6988B24CA788}"/>
    <dgm:cxn modelId="{C427513F-AA4C-4763-A663-CBBF19F3049C}" srcId="{0A1FB756-4FB5-4B63-923E-1D5C9279B9CA}" destId="{E4E0F579-FB87-4F3E-A2E2-42B4891CD72E}" srcOrd="4" destOrd="0" parTransId="{9885EB14-5491-4C0C-9CF0-009445D46711}" sibTransId="{A26A049B-496A-4E36-A03A-BC984C28CBFC}"/>
    <dgm:cxn modelId="{7E0A8F65-8081-44D9-AB93-C8D8FDB8B24C}" type="presOf" srcId="{E4E0F579-FB87-4F3E-A2E2-42B4891CD72E}" destId="{38B5FE4F-184F-4C10-86AA-FC94C61B0FAA}" srcOrd="0" destOrd="0" presId="urn:microsoft.com/office/officeart/2005/8/layout/default"/>
    <dgm:cxn modelId="{D1A91273-8B62-4779-8E8F-62C4D5B50969}" srcId="{0A1FB756-4FB5-4B63-923E-1D5C9279B9CA}" destId="{37597229-AD96-46D5-887D-AE207F70CC31}" srcOrd="0" destOrd="0" parTransId="{07F2FA4C-DEAB-4658-B3D2-881F08B99D81}" sibTransId="{333AC5F8-DBA6-4E46-838A-4F8FAE9F553E}"/>
    <dgm:cxn modelId="{1AB0517C-BAFF-43AD-B3CA-CE40B16035ED}" type="presOf" srcId="{EC45B45D-C085-4B6D-94D1-E621CCEC824E}" destId="{D9BA9DC8-67C5-4444-AD36-E837BAB453F5}" srcOrd="0" destOrd="0" presId="urn:microsoft.com/office/officeart/2005/8/layout/default"/>
    <dgm:cxn modelId="{2093319F-2B4F-42B7-B613-C4E952F5A1A0}" srcId="{0A1FB756-4FB5-4B63-923E-1D5C9279B9CA}" destId="{A4974C97-85C8-45BB-9C24-0A4D5F255F63}" srcOrd="1" destOrd="0" parTransId="{0188C9FC-3BCE-43D8-AFE3-103FF1C5E1C8}" sibTransId="{490E81E9-DC86-4F42-BFCD-E2BD7524761A}"/>
    <dgm:cxn modelId="{1563BBA1-FCAE-4613-BEF0-018E88C7F265}" type="presParOf" srcId="{B377A994-5B78-4535-86B6-80FC7A4A8988}" destId="{13D76FA0-EFBF-411A-B5F0-1117CDD1F450}" srcOrd="0" destOrd="0" presId="urn:microsoft.com/office/officeart/2005/8/layout/default"/>
    <dgm:cxn modelId="{9060E25F-BEC2-4B4B-91D0-B699EEDB4D46}" type="presParOf" srcId="{B377A994-5B78-4535-86B6-80FC7A4A8988}" destId="{6DB43E2D-829E-469F-A18C-F5C6C2FB2FE0}" srcOrd="1" destOrd="0" presId="urn:microsoft.com/office/officeart/2005/8/layout/default"/>
    <dgm:cxn modelId="{896C6FB3-0C5C-4484-85DC-C23BFB942D7A}" type="presParOf" srcId="{B377A994-5B78-4535-86B6-80FC7A4A8988}" destId="{5A9A247E-9442-4749-9A0B-D214293C35EC}" srcOrd="2" destOrd="0" presId="urn:microsoft.com/office/officeart/2005/8/layout/default"/>
    <dgm:cxn modelId="{7011B67F-E22D-4558-BC9B-C759BD456775}" type="presParOf" srcId="{B377A994-5B78-4535-86B6-80FC7A4A8988}" destId="{E77BF8E3-F80C-4338-9FC3-8DF12516BD03}" srcOrd="3" destOrd="0" presId="urn:microsoft.com/office/officeart/2005/8/layout/default"/>
    <dgm:cxn modelId="{EE506A8E-2205-4938-9BD4-C7C1CAF24446}" type="presParOf" srcId="{B377A994-5B78-4535-86B6-80FC7A4A8988}" destId="{5DC994F4-8C95-4954-B75D-A3906812DF1C}" srcOrd="4" destOrd="0" presId="urn:microsoft.com/office/officeart/2005/8/layout/default"/>
    <dgm:cxn modelId="{9DCAB1E5-AC52-452F-BBEE-207EAB830CD7}" type="presParOf" srcId="{B377A994-5B78-4535-86B6-80FC7A4A8988}" destId="{AA64A18D-3C90-4F88-AF8C-EA0E362038F6}" srcOrd="5" destOrd="0" presId="urn:microsoft.com/office/officeart/2005/8/layout/default"/>
    <dgm:cxn modelId="{043C2D58-E534-4533-B624-B02E4BEFD389}" type="presParOf" srcId="{B377A994-5B78-4535-86B6-80FC7A4A8988}" destId="{D9BA9DC8-67C5-4444-AD36-E837BAB453F5}" srcOrd="6" destOrd="0" presId="urn:microsoft.com/office/officeart/2005/8/layout/default"/>
    <dgm:cxn modelId="{03B4BE1F-C661-4874-B9AC-7F644EB6B3DD}" type="presParOf" srcId="{B377A994-5B78-4535-86B6-80FC7A4A8988}" destId="{BD575D83-9DBE-4280-B735-B2759BC2D626}" srcOrd="7" destOrd="0" presId="urn:microsoft.com/office/officeart/2005/8/layout/default"/>
    <dgm:cxn modelId="{CE1C0874-B44B-429B-92EB-107F91BD9725}" type="presParOf" srcId="{B377A994-5B78-4535-86B6-80FC7A4A8988}" destId="{38B5FE4F-184F-4C10-86AA-FC94C61B0FA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8A12F8-C766-48B4-8059-141D78411631}"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76A0FBB8-72C3-4D2E-92D8-F89D14528AF0}">
      <dgm:prSet custT="1"/>
      <dgm:spPr>
        <a:solidFill>
          <a:schemeClr val="bg1"/>
        </a:solidFill>
        <a:ln w="38100">
          <a:solidFill>
            <a:schemeClr val="tx1"/>
          </a:solidFill>
        </a:ln>
      </dgm:spPr>
      <dgm:t>
        <a:bodyPr/>
        <a:lstStyle/>
        <a:p>
          <a:r>
            <a:rPr lang="en-US" sz="2400" b="1" dirty="0">
              <a:solidFill>
                <a:schemeClr val="tx1"/>
              </a:solidFill>
              <a:latin typeface="Arial" panose="020B0604020202020204" pitchFamily="34" charset="0"/>
              <a:cs typeface="Arial" panose="020B0604020202020204" pitchFamily="34" charset="0"/>
            </a:rPr>
            <a:t>Inadequate coping</a:t>
          </a:r>
        </a:p>
      </dgm:t>
    </dgm:pt>
    <dgm:pt modelId="{15D0A5AC-C6D8-4AF9-A4F5-ACB275C10CD0}" type="parTrans" cxnId="{86A185CF-A126-4227-B58B-643E0B6F1B60}">
      <dgm:prSet/>
      <dgm:spPr/>
      <dgm:t>
        <a:bodyPr/>
        <a:lstStyle/>
        <a:p>
          <a:endParaRPr lang="en-US" sz="2400" b="1">
            <a:latin typeface="Arial" panose="020B0604020202020204" pitchFamily="34" charset="0"/>
            <a:cs typeface="Arial" panose="020B0604020202020204" pitchFamily="34" charset="0"/>
          </a:endParaRPr>
        </a:p>
      </dgm:t>
    </dgm:pt>
    <dgm:pt modelId="{C134539C-8CD8-45D9-8499-581740CB1F92}" type="sibTrans" cxnId="{86A185CF-A126-4227-B58B-643E0B6F1B60}">
      <dgm:prSet/>
      <dgm:spPr/>
      <dgm:t>
        <a:bodyPr/>
        <a:lstStyle/>
        <a:p>
          <a:endParaRPr lang="en-US" sz="2400" b="1">
            <a:latin typeface="Arial" panose="020B0604020202020204" pitchFamily="34" charset="0"/>
            <a:cs typeface="Arial" panose="020B0604020202020204" pitchFamily="34" charset="0"/>
          </a:endParaRPr>
        </a:p>
      </dgm:t>
    </dgm:pt>
    <dgm:pt modelId="{47AA25D5-A16E-4CAD-85D5-6F843E349679}">
      <dgm:prSet custT="1"/>
      <dgm:spPr>
        <a:solidFill>
          <a:schemeClr val="bg1"/>
        </a:solidFill>
        <a:ln w="38100">
          <a:solidFill>
            <a:schemeClr val="tx1"/>
          </a:solidFill>
        </a:ln>
      </dgm:spPr>
      <dgm:t>
        <a:bodyPr/>
        <a:lstStyle/>
        <a:p>
          <a:r>
            <a:rPr lang="en-US" sz="2400" b="1" dirty="0">
              <a:solidFill>
                <a:schemeClr val="tx1"/>
              </a:solidFill>
              <a:latin typeface="Arial" panose="020B0604020202020204" pitchFamily="34" charset="0"/>
              <a:cs typeface="Arial" panose="020B0604020202020204" pitchFamily="34" charset="0"/>
            </a:rPr>
            <a:t>Social isolation</a:t>
          </a:r>
        </a:p>
      </dgm:t>
    </dgm:pt>
    <dgm:pt modelId="{1375A3F7-3457-4E32-B26C-4EB343703161}" type="parTrans" cxnId="{F9022D21-7F89-4B71-AFE7-E61C5DC42FDB}">
      <dgm:prSet/>
      <dgm:spPr/>
      <dgm:t>
        <a:bodyPr/>
        <a:lstStyle/>
        <a:p>
          <a:endParaRPr lang="en-US" sz="2400" b="1">
            <a:latin typeface="Arial" panose="020B0604020202020204" pitchFamily="34" charset="0"/>
            <a:cs typeface="Arial" panose="020B0604020202020204" pitchFamily="34" charset="0"/>
          </a:endParaRPr>
        </a:p>
      </dgm:t>
    </dgm:pt>
    <dgm:pt modelId="{D771F296-B1D0-494B-A1AF-D58CBF7B50EB}" type="sibTrans" cxnId="{F9022D21-7F89-4B71-AFE7-E61C5DC42FDB}">
      <dgm:prSet/>
      <dgm:spPr/>
      <dgm:t>
        <a:bodyPr/>
        <a:lstStyle/>
        <a:p>
          <a:endParaRPr lang="en-US" sz="2400" b="1">
            <a:latin typeface="Arial" panose="020B0604020202020204" pitchFamily="34" charset="0"/>
            <a:cs typeface="Arial" panose="020B0604020202020204" pitchFamily="34" charset="0"/>
          </a:endParaRPr>
        </a:p>
      </dgm:t>
    </dgm:pt>
    <dgm:pt modelId="{73F04689-8182-45BA-BE30-88F3584F632F}">
      <dgm:prSet custT="1"/>
      <dgm:spPr>
        <a:solidFill>
          <a:schemeClr val="bg1"/>
        </a:solidFill>
        <a:ln w="38100">
          <a:solidFill>
            <a:schemeClr val="tx1"/>
          </a:solidFill>
        </a:ln>
      </dgm:spPr>
      <dgm:t>
        <a:bodyPr/>
        <a:lstStyle/>
        <a:p>
          <a:r>
            <a:rPr lang="en-US" sz="2400" b="1">
              <a:solidFill>
                <a:schemeClr val="tx1"/>
              </a:solidFill>
              <a:latin typeface="Arial" panose="020B0604020202020204" pitchFamily="34" charset="0"/>
              <a:cs typeface="Arial" panose="020B0604020202020204" pitchFamily="34" charset="0"/>
            </a:rPr>
            <a:t>Burnout</a:t>
          </a:r>
        </a:p>
      </dgm:t>
    </dgm:pt>
    <dgm:pt modelId="{9EDC365D-9223-4EA1-A782-684AE1D46D88}" type="parTrans" cxnId="{6ECF263C-4277-4BF6-A06A-228D1B972D9D}">
      <dgm:prSet/>
      <dgm:spPr/>
      <dgm:t>
        <a:bodyPr/>
        <a:lstStyle/>
        <a:p>
          <a:endParaRPr lang="en-US" sz="2400" b="1">
            <a:latin typeface="Arial" panose="020B0604020202020204" pitchFamily="34" charset="0"/>
            <a:cs typeface="Arial" panose="020B0604020202020204" pitchFamily="34" charset="0"/>
          </a:endParaRPr>
        </a:p>
      </dgm:t>
    </dgm:pt>
    <dgm:pt modelId="{C97E18B6-45BF-488F-92E5-7BA5C2487231}" type="sibTrans" cxnId="{6ECF263C-4277-4BF6-A06A-228D1B972D9D}">
      <dgm:prSet/>
      <dgm:spPr/>
      <dgm:t>
        <a:bodyPr/>
        <a:lstStyle/>
        <a:p>
          <a:endParaRPr lang="en-US" sz="2400" b="1">
            <a:latin typeface="Arial" panose="020B0604020202020204" pitchFamily="34" charset="0"/>
            <a:cs typeface="Arial" panose="020B0604020202020204" pitchFamily="34" charset="0"/>
          </a:endParaRPr>
        </a:p>
      </dgm:t>
    </dgm:pt>
    <dgm:pt modelId="{933BF2E8-E1B4-45E4-9866-F0120D5518A5}">
      <dgm:prSet custT="1"/>
      <dgm:spPr>
        <a:solidFill>
          <a:schemeClr val="bg1"/>
        </a:solidFill>
        <a:ln w="38100">
          <a:solidFill>
            <a:schemeClr val="tx1"/>
          </a:solidFill>
        </a:ln>
      </dgm:spPr>
      <dgm:t>
        <a:bodyPr/>
        <a:lstStyle/>
        <a:p>
          <a:r>
            <a:rPr lang="en-US" sz="2400" b="1">
              <a:solidFill>
                <a:schemeClr val="tx1"/>
              </a:solidFill>
              <a:latin typeface="Arial" panose="020B0604020202020204" pitchFamily="34" charset="0"/>
              <a:cs typeface="Arial" panose="020B0604020202020204" pitchFamily="34" charset="0"/>
            </a:rPr>
            <a:t>Low self-esteem</a:t>
          </a:r>
        </a:p>
      </dgm:t>
    </dgm:pt>
    <dgm:pt modelId="{AC176CE5-1A83-4862-8FF1-771859145B7A}" type="parTrans" cxnId="{26D56B72-07C8-43EC-903B-E3B99DDA6ACE}">
      <dgm:prSet/>
      <dgm:spPr/>
      <dgm:t>
        <a:bodyPr/>
        <a:lstStyle/>
        <a:p>
          <a:endParaRPr lang="en-US" sz="2400" b="1">
            <a:latin typeface="Arial" panose="020B0604020202020204" pitchFamily="34" charset="0"/>
            <a:cs typeface="Arial" panose="020B0604020202020204" pitchFamily="34" charset="0"/>
          </a:endParaRPr>
        </a:p>
      </dgm:t>
    </dgm:pt>
    <dgm:pt modelId="{F5CCA7EE-354B-46A7-A616-30BD446A35A9}" type="sibTrans" cxnId="{26D56B72-07C8-43EC-903B-E3B99DDA6ACE}">
      <dgm:prSet/>
      <dgm:spPr/>
      <dgm:t>
        <a:bodyPr/>
        <a:lstStyle/>
        <a:p>
          <a:endParaRPr lang="en-US" sz="2400" b="1">
            <a:latin typeface="Arial" panose="020B0604020202020204" pitchFamily="34" charset="0"/>
            <a:cs typeface="Arial" panose="020B0604020202020204" pitchFamily="34" charset="0"/>
          </a:endParaRPr>
        </a:p>
      </dgm:t>
    </dgm:pt>
    <dgm:pt modelId="{438C3D91-917D-4459-A670-D77B076BAEAB}">
      <dgm:prSet custT="1"/>
      <dgm:spPr>
        <a:solidFill>
          <a:schemeClr val="bg1"/>
        </a:solidFill>
        <a:ln w="38100">
          <a:solidFill>
            <a:schemeClr val="tx1"/>
          </a:solidFill>
        </a:ln>
      </dgm:spPr>
      <dgm:t>
        <a:bodyPr/>
        <a:lstStyle/>
        <a:p>
          <a:r>
            <a:rPr lang="en-US" sz="2400" b="1" dirty="0">
              <a:solidFill>
                <a:schemeClr val="tx1"/>
              </a:solidFill>
              <a:latin typeface="Arial" panose="020B0604020202020204" pitchFamily="34" charset="0"/>
              <a:cs typeface="Arial" panose="020B0604020202020204" pitchFamily="34" charset="0"/>
            </a:rPr>
            <a:t>High perceived stress</a:t>
          </a:r>
        </a:p>
      </dgm:t>
    </dgm:pt>
    <dgm:pt modelId="{69C10AEE-C6F6-4EA1-A151-C38BBD0753C5}" type="parTrans" cxnId="{DCDB5954-59E6-4704-9F15-C35D16A04652}">
      <dgm:prSet/>
      <dgm:spPr/>
      <dgm:t>
        <a:bodyPr/>
        <a:lstStyle/>
        <a:p>
          <a:endParaRPr lang="en-US" sz="2400" b="1">
            <a:latin typeface="Arial" panose="020B0604020202020204" pitchFamily="34" charset="0"/>
            <a:cs typeface="Arial" panose="020B0604020202020204" pitchFamily="34" charset="0"/>
          </a:endParaRPr>
        </a:p>
      </dgm:t>
    </dgm:pt>
    <dgm:pt modelId="{38914878-8E4D-4F26-8EB3-9468829E77DD}" type="sibTrans" cxnId="{DCDB5954-59E6-4704-9F15-C35D16A04652}">
      <dgm:prSet/>
      <dgm:spPr/>
      <dgm:t>
        <a:bodyPr/>
        <a:lstStyle/>
        <a:p>
          <a:endParaRPr lang="en-US" sz="2400" b="1">
            <a:latin typeface="Arial" panose="020B0604020202020204" pitchFamily="34" charset="0"/>
            <a:cs typeface="Arial" panose="020B0604020202020204" pitchFamily="34" charset="0"/>
          </a:endParaRPr>
        </a:p>
      </dgm:t>
    </dgm:pt>
    <dgm:pt modelId="{0D8E9163-4E9D-459D-95FD-DCC1A320E2BC}">
      <dgm:prSet custT="1"/>
      <dgm:spPr>
        <a:solidFill>
          <a:schemeClr val="bg1"/>
        </a:solidFill>
        <a:ln w="38100">
          <a:solidFill>
            <a:schemeClr val="tx1"/>
          </a:solidFill>
        </a:ln>
      </dgm:spPr>
      <dgm:t>
        <a:bodyPr/>
        <a:lstStyle/>
        <a:p>
          <a:r>
            <a:rPr lang="en-US" sz="2400" b="1" dirty="0">
              <a:solidFill>
                <a:schemeClr val="tx1"/>
              </a:solidFill>
              <a:latin typeface="Arial" panose="020B0604020202020204" pitchFamily="34" charset="0"/>
              <a:cs typeface="Arial" panose="020B0604020202020204" pitchFamily="34" charset="0"/>
            </a:rPr>
            <a:t>Substance use disorders / dependence</a:t>
          </a:r>
        </a:p>
      </dgm:t>
    </dgm:pt>
    <dgm:pt modelId="{9F31AAF0-A070-4B8F-9766-26EB4EE9FB56}" type="parTrans" cxnId="{34FFD693-118C-4262-AAE9-CCCE7451BCF6}">
      <dgm:prSet/>
      <dgm:spPr/>
      <dgm:t>
        <a:bodyPr/>
        <a:lstStyle/>
        <a:p>
          <a:endParaRPr lang="en-US" sz="2400" b="1">
            <a:latin typeface="Arial" panose="020B0604020202020204" pitchFamily="34" charset="0"/>
            <a:cs typeface="Arial" panose="020B0604020202020204" pitchFamily="34" charset="0"/>
          </a:endParaRPr>
        </a:p>
      </dgm:t>
    </dgm:pt>
    <dgm:pt modelId="{6CB55366-9788-4428-A8F8-3593B4B69D3D}" type="sibTrans" cxnId="{34FFD693-118C-4262-AAE9-CCCE7451BCF6}">
      <dgm:prSet/>
      <dgm:spPr/>
      <dgm:t>
        <a:bodyPr/>
        <a:lstStyle/>
        <a:p>
          <a:endParaRPr lang="en-US" sz="2400" b="1">
            <a:latin typeface="Arial" panose="020B0604020202020204" pitchFamily="34" charset="0"/>
            <a:cs typeface="Arial" panose="020B0604020202020204" pitchFamily="34" charset="0"/>
          </a:endParaRPr>
        </a:p>
      </dgm:t>
    </dgm:pt>
    <dgm:pt modelId="{2B90C664-0BF6-4AEC-BBB6-F4730E5DEA12}">
      <dgm:prSet custT="1"/>
      <dgm:spPr>
        <a:solidFill>
          <a:schemeClr val="bg1"/>
        </a:solidFill>
        <a:ln w="38100">
          <a:solidFill>
            <a:schemeClr val="tx1"/>
          </a:solidFill>
        </a:ln>
      </dgm:spPr>
      <dgm:t>
        <a:bodyPr/>
        <a:lstStyle/>
        <a:p>
          <a:r>
            <a:rPr lang="en-US" sz="2400" b="1">
              <a:solidFill>
                <a:schemeClr val="tx1"/>
              </a:solidFill>
              <a:latin typeface="Arial" panose="020B0604020202020204" pitchFamily="34" charset="0"/>
              <a:cs typeface="Arial" panose="020B0604020202020204" pitchFamily="34" charset="0"/>
            </a:rPr>
            <a:t>Past traumatic experience</a:t>
          </a:r>
        </a:p>
      </dgm:t>
    </dgm:pt>
    <dgm:pt modelId="{26CFC04B-6B04-4C01-9B60-FEB49A968099}" type="parTrans" cxnId="{0C4D489F-2A5C-4EB1-81DE-84120FFED690}">
      <dgm:prSet/>
      <dgm:spPr/>
      <dgm:t>
        <a:bodyPr/>
        <a:lstStyle/>
        <a:p>
          <a:endParaRPr lang="en-US" sz="2400" b="1">
            <a:latin typeface="Arial" panose="020B0604020202020204" pitchFamily="34" charset="0"/>
            <a:cs typeface="Arial" panose="020B0604020202020204" pitchFamily="34" charset="0"/>
          </a:endParaRPr>
        </a:p>
      </dgm:t>
    </dgm:pt>
    <dgm:pt modelId="{BF8992CF-E096-4A0D-BFD8-55C6D04E61E2}" type="sibTrans" cxnId="{0C4D489F-2A5C-4EB1-81DE-84120FFED690}">
      <dgm:prSet/>
      <dgm:spPr/>
      <dgm:t>
        <a:bodyPr/>
        <a:lstStyle/>
        <a:p>
          <a:endParaRPr lang="en-US" sz="2400" b="1">
            <a:latin typeface="Arial" panose="020B0604020202020204" pitchFamily="34" charset="0"/>
            <a:cs typeface="Arial" panose="020B0604020202020204" pitchFamily="34" charset="0"/>
          </a:endParaRPr>
        </a:p>
      </dgm:t>
    </dgm:pt>
    <dgm:pt modelId="{CDB3D594-35BB-4B5E-90E6-E8FD4BBB67EA}">
      <dgm:prSet custT="1"/>
      <dgm:spPr>
        <a:solidFill>
          <a:schemeClr val="bg1"/>
        </a:solidFill>
        <a:ln w="38100">
          <a:solidFill>
            <a:schemeClr val="tx1"/>
          </a:solidFill>
        </a:ln>
      </dgm:spPr>
      <dgm:t>
        <a:bodyPr/>
        <a:lstStyle/>
        <a:p>
          <a:r>
            <a:rPr lang="en-US" sz="2400" b="1" dirty="0">
              <a:solidFill>
                <a:schemeClr val="tx1"/>
              </a:solidFill>
              <a:latin typeface="Arial" panose="020B0604020202020204" pitchFamily="34" charset="0"/>
              <a:cs typeface="Arial" panose="020B0604020202020204" pitchFamily="34" charset="0"/>
            </a:rPr>
            <a:t>Women higher risk, but not discriminatory</a:t>
          </a:r>
        </a:p>
      </dgm:t>
    </dgm:pt>
    <dgm:pt modelId="{5B0C4CDB-8D1E-4139-9297-7887A717A7B8}" type="parTrans" cxnId="{2CEDAB42-53FD-4519-93D0-9EB7F1B5FEC3}">
      <dgm:prSet/>
      <dgm:spPr/>
      <dgm:t>
        <a:bodyPr/>
        <a:lstStyle/>
        <a:p>
          <a:endParaRPr lang="en-US" sz="2400" b="1">
            <a:latin typeface="Arial" panose="020B0604020202020204" pitchFamily="34" charset="0"/>
            <a:cs typeface="Arial" panose="020B0604020202020204" pitchFamily="34" charset="0"/>
          </a:endParaRPr>
        </a:p>
      </dgm:t>
    </dgm:pt>
    <dgm:pt modelId="{7C35C775-21E6-4D57-89DA-B78D877469F5}" type="sibTrans" cxnId="{2CEDAB42-53FD-4519-93D0-9EB7F1B5FEC3}">
      <dgm:prSet/>
      <dgm:spPr/>
      <dgm:t>
        <a:bodyPr/>
        <a:lstStyle/>
        <a:p>
          <a:endParaRPr lang="en-US" sz="2400" b="1">
            <a:latin typeface="Arial" panose="020B0604020202020204" pitchFamily="34" charset="0"/>
            <a:cs typeface="Arial" panose="020B0604020202020204" pitchFamily="34" charset="0"/>
          </a:endParaRPr>
        </a:p>
      </dgm:t>
    </dgm:pt>
    <dgm:pt modelId="{693E3C15-B168-46D6-9B89-880F22E0C07C}" type="pres">
      <dgm:prSet presAssocID="{878A12F8-C766-48B4-8059-141D78411631}" presName="diagram" presStyleCnt="0">
        <dgm:presLayoutVars>
          <dgm:dir/>
          <dgm:resizeHandles val="exact"/>
        </dgm:presLayoutVars>
      </dgm:prSet>
      <dgm:spPr/>
    </dgm:pt>
    <dgm:pt modelId="{DDB335CA-CC3B-4648-B0EB-AA879E27D2AD}" type="pres">
      <dgm:prSet presAssocID="{76A0FBB8-72C3-4D2E-92D8-F89D14528AF0}" presName="node" presStyleLbl="node1" presStyleIdx="0" presStyleCnt="8">
        <dgm:presLayoutVars>
          <dgm:bulletEnabled val="1"/>
        </dgm:presLayoutVars>
      </dgm:prSet>
      <dgm:spPr/>
    </dgm:pt>
    <dgm:pt modelId="{A88CC336-731F-4AD4-8129-295CE9725108}" type="pres">
      <dgm:prSet presAssocID="{C134539C-8CD8-45D9-8499-581740CB1F92}" presName="sibTrans" presStyleCnt="0"/>
      <dgm:spPr/>
    </dgm:pt>
    <dgm:pt modelId="{C8AD44BA-DD72-41F5-A3FD-2FCD055EF7E8}" type="pres">
      <dgm:prSet presAssocID="{47AA25D5-A16E-4CAD-85D5-6F843E349679}" presName="node" presStyleLbl="node1" presStyleIdx="1" presStyleCnt="8">
        <dgm:presLayoutVars>
          <dgm:bulletEnabled val="1"/>
        </dgm:presLayoutVars>
      </dgm:prSet>
      <dgm:spPr/>
    </dgm:pt>
    <dgm:pt modelId="{6E4D25E2-79DE-4628-BB7F-77662B4C346F}" type="pres">
      <dgm:prSet presAssocID="{D771F296-B1D0-494B-A1AF-D58CBF7B50EB}" presName="sibTrans" presStyleCnt="0"/>
      <dgm:spPr/>
    </dgm:pt>
    <dgm:pt modelId="{67DCC890-B072-4FA7-B09D-8858245B54BE}" type="pres">
      <dgm:prSet presAssocID="{73F04689-8182-45BA-BE30-88F3584F632F}" presName="node" presStyleLbl="node1" presStyleIdx="2" presStyleCnt="8">
        <dgm:presLayoutVars>
          <dgm:bulletEnabled val="1"/>
        </dgm:presLayoutVars>
      </dgm:prSet>
      <dgm:spPr/>
    </dgm:pt>
    <dgm:pt modelId="{A699F130-F49F-490A-9F2C-7E89C9362EE3}" type="pres">
      <dgm:prSet presAssocID="{C97E18B6-45BF-488F-92E5-7BA5C2487231}" presName="sibTrans" presStyleCnt="0"/>
      <dgm:spPr/>
    </dgm:pt>
    <dgm:pt modelId="{8C1AF2D4-1622-45F6-9CA0-86A68B594090}" type="pres">
      <dgm:prSet presAssocID="{933BF2E8-E1B4-45E4-9866-F0120D5518A5}" presName="node" presStyleLbl="node1" presStyleIdx="3" presStyleCnt="8">
        <dgm:presLayoutVars>
          <dgm:bulletEnabled val="1"/>
        </dgm:presLayoutVars>
      </dgm:prSet>
      <dgm:spPr/>
    </dgm:pt>
    <dgm:pt modelId="{8C2E8409-0217-4AA8-9F98-A4B18CBEF1F3}" type="pres">
      <dgm:prSet presAssocID="{F5CCA7EE-354B-46A7-A616-30BD446A35A9}" presName="sibTrans" presStyleCnt="0"/>
      <dgm:spPr/>
    </dgm:pt>
    <dgm:pt modelId="{A7131527-B65D-4BF4-A312-A804ECA00C3B}" type="pres">
      <dgm:prSet presAssocID="{438C3D91-917D-4459-A670-D77B076BAEAB}" presName="node" presStyleLbl="node1" presStyleIdx="4" presStyleCnt="8">
        <dgm:presLayoutVars>
          <dgm:bulletEnabled val="1"/>
        </dgm:presLayoutVars>
      </dgm:prSet>
      <dgm:spPr/>
    </dgm:pt>
    <dgm:pt modelId="{AE03A544-0D14-4261-82AC-E282596E35F1}" type="pres">
      <dgm:prSet presAssocID="{38914878-8E4D-4F26-8EB3-9468829E77DD}" presName="sibTrans" presStyleCnt="0"/>
      <dgm:spPr/>
    </dgm:pt>
    <dgm:pt modelId="{22A052E1-F572-4CA9-B159-28E2423E112A}" type="pres">
      <dgm:prSet presAssocID="{0D8E9163-4E9D-459D-95FD-DCC1A320E2BC}" presName="node" presStyleLbl="node1" presStyleIdx="5" presStyleCnt="8">
        <dgm:presLayoutVars>
          <dgm:bulletEnabled val="1"/>
        </dgm:presLayoutVars>
      </dgm:prSet>
      <dgm:spPr/>
    </dgm:pt>
    <dgm:pt modelId="{C6F43754-E5CC-4206-B927-1496505DE21A}" type="pres">
      <dgm:prSet presAssocID="{6CB55366-9788-4428-A8F8-3593B4B69D3D}" presName="sibTrans" presStyleCnt="0"/>
      <dgm:spPr/>
    </dgm:pt>
    <dgm:pt modelId="{269283F3-70F3-4209-8432-836BA025C25A}" type="pres">
      <dgm:prSet presAssocID="{2B90C664-0BF6-4AEC-BBB6-F4730E5DEA12}" presName="node" presStyleLbl="node1" presStyleIdx="6" presStyleCnt="8">
        <dgm:presLayoutVars>
          <dgm:bulletEnabled val="1"/>
        </dgm:presLayoutVars>
      </dgm:prSet>
      <dgm:spPr/>
    </dgm:pt>
    <dgm:pt modelId="{77CB03BB-CCCE-428B-911F-17903284921D}" type="pres">
      <dgm:prSet presAssocID="{BF8992CF-E096-4A0D-BFD8-55C6D04E61E2}" presName="sibTrans" presStyleCnt="0"/>
      <dgm:spPr/>
    </dgm:pt>
    <dgm:pt modelId="{19FAD488-CD64-46ED-96D8-3948E21E2149}" type="pres">
      <dgm:prSet presAssocID="{CDB3D594-35BB-4B5E-90E6-E8FD4BBB67EA}" presName="node" presStyleLbl="node1" presStyleIdx="7" presStyleCnt="8">
        <dgm:presLayoutVars>
          <dgm:bulletEnabled val="1"/>
        </dgm:presLayoutVars>
      </dgm:prSet>
      <dgm:spPr/>
    </dgm:pt>
  </dgm:ptLst>
  <dgm:cxnLst>
    <dgm:cxn modelId="{51FA6301-6A12-4A6F-81D5-9949B9F13534}" type="presOf" srcId="{47AA25D5-A16E-4CAD-85D5-6F843E349679}" destId="{C8AD44BA-DD72-41F5-A3FD-2FCD055EF7E8}" srcOrd="0" destOrd="0" presId="urn:microsoft.com/office/officeart/2005/8/layout/default"/>
    <dgm:cxn modelId="{F9022D21-7F89-4B71-AFE7-E61C5DC42FDB}" srcId="{878A12F8-C766-48B4-8059-141D78411631}" destId="{47AA25D5-A16E-4CAD-85D5-6F843E349679}" srcOrd="1" destOrd="0" parTransId="{1375A3F7-3457-4E32-B26C-4EB343703161}" sibTransId="{D771F296-B1D0-494B-A1AF-D58CBF7B50EB}"/>
    <dgm:cxn modelId="{BB5B4522-5F16-4A01-AFE1-736FC5971E14}" type="presOf" srcId="{0D8E9163-4E9D-459D-95FD-DCC1A320E2BC}" destId="{22A052E1-F572-4CA9-B159-28E2423E112A}" srcOrd="0" destOrd="0" presId="urn:microsoft.com/office/officeart/2005/8/layout/default"/>
    <dgm:cxn modelId="{07E8D926-1D85-42B7-A4EF-106367690138}" type="presOf" srcId="{76A0FBB8-72C3-4D2E-92D8-F89D14528AF0}" destId="{DDB335CA-CC3B-4648-B0EB-AA879E27D2AD}" srcOrd="0" destOrd="0" presId="urn:microsoft.com/office/officeart/2005/8/layout/default"/>
    <dgm:cxn modelId="{6ECF263C-4277-4BF6-A06A-228D1B972D9D}" srcId="{878A12F8-C766-48B4-8059-141D78411631}" destId="{73F04689-8182-45BA-BE30-88F3584F632F}" srcOrd="2" destOrd="0" parTransId="{9EDC365D-9223-4EA1-A782-684AE1D46D88}" sibTransId="{C97E18B6-45BF-488F-92E5-7BA5C2487231}"/>
    <dgm:cxn modelId="{B53CB25D-DEA4-4C0C-9B4C-2683474FA36F}" type="presOf" srcId="{2B90C664-0BF6-4AEC-BBB6-F4730E5DEA12}" destId="{269283F3-70F3-4209-8432-836BA025C25A}" srcOrd="0" destOrd="0" presId="urn:microsoft.com/office/officeart/2005/8/layout/default"/>
    <dgm:cxn modelId="{2CEDAB42-53FD-4519-93D0-9EB7F1B5FEC3}" srcId="{878A12F8-C766-48B4-8059-141D78411631}" destId="{CDB3D594-35BB-4B5E-90E6-E8FD4BBB67EA}" srcOrd="7" destOrd="0" parTransId="{5B0C4CDB-8D1E-4139-9297-7887A717A7B8}" sibTransId="{7C35C775-21E6-4D57-89DA-B78D877469F5}"/>
    <dgm:cxn modelId="{F9CAB249-1A0C-4617-93CE-C2DB587FC9DF}" type="presOf" srcId="{CDB3D594-35BB-4B5E-90E6-E8FD4BBB67EA}" destId="{19FAD488-CD64-46ED-96D8-3948E21E2149}" srcOrd="0" destOrd="0" presId="urn:microsoft.com/office/officeart/2005/8/layout/default"/>
    <dgm:cxn modelId="{26D56B72-07C8-43EC-903B-E3B99DDA6ACE}" srcId="{878A12F8-C766-48B4-8059-141D78411631}" destId="{933BF2E8-E1B4-45E4-9866-F0120D5518A5}" srcOrd="3" destOrd="0" parTransId="{AC176CE5-1A83-4862-8FF1-771859145B7A}" sibTransId="{F5CCA7EE-354B-46A7-A616-30BD446A35A9}"/>
    <dgm:cxn modelId="{DCDB5954-59E6-4704-9F15-C35D16A04652}" srcId="{878A12F8-C766-48B4-8059-141D78411631}" destId="{438C3D91-917D-4459-A670-D77B076BAEAB}" srcOrd="4" destOrd="0" parTransId="{69C10AEE-C6F6-4EA1-A151-C38BBD0753C5}" sibTransId="{38914878-8E4D-4F26-8EB3-9468829E77DD}"/>
    <dgm:cxn modelId="{F2F83693-4EDC-415E-94E0-0818F51D008B}" type="presOf" srcId="{73F04689-8182-45BA-BE30-88F3584F632F}" destId="{67DCC890-B072-4FA7-B09D-8858245B54BE}" srcOrd="0" destOrd="0" presId="urn:microsoft.com/office/officeart/2005/8/layout/default"/>
    <dgm:cxn modelId="{34FFD693-118C-4262-AAE9-CCCE7451BCF6}" srcId="{878A12F8-C766-48B4-8059-141D78411631}" destId="{0D8E9163-4E9D-459D-95FD-DCC1A320E2BC}" srcOrd="5" destOrd="0" parTransId="{9F31AAF0-A070-4B8F-9766-26EB4EE9FB56}" sibTransId="{6CB55366-9788-4428-A8F8-3593B4B69D3D}"/>
    <dgm:cxn modelId="{0C4D489F-2A5C-4EB1-81DE-84120FFED690}" srcId="{878A12F8-C766-48B4-8059-141D78411631}" destId="{2B90C664-0BF6-4AEC-BBB6-F4730E5DEA12}" srcOrd="6" destOrd="0" parTransId="{26CFC04B-6B04-4C01-9B60-FEB49A968099}" sibTransId="{BF8992CF-E096-4A0D-BFD8-55C6D04E61E2}"/>
    <dgm:cxn modelId="{CA67CAC1-531F-46EB-A140-EBFD78CB61AB}" type="presOf" srcId="{438C3D91-917D-4459-A670-D77B076BAEAB}" destId="{A7131527-B65D-4BF4-A312-A804ECA00C3B}" srcOrd="0" destOrd="0" presId="urn:microsoft.com/office/officeart/2005/8/layout/default"/>
    <dgm:cxn modelId="{5B594DCD-B9B0-4512-B226-5A7D70D6F44A}" type="presOf" srcId="{878A12F8-C766-48B4-8059-141D78411631}" destId="{693E3C15-B168-46D6-9B89-880F22E0C07C}" srcOrd="0" destOrd="0" presId="urn:microsoft.com/office/officeart/2005/8/layout/default"/>
    <dgm:cxn modelId="{1F8462CF-77AA-46AE-9ABA-A9E6311C133A}" type="presOf" srcId="{933BF2E8-E1B4-45E4-9866-F0120D5518A5}" destId="{8C1AF2D4-1622-45F6-9CA0-86A68B594090}" srcOrd="0" destOrd="0" presId="urn:microsoft.com/office/officeart/2005/8/layout/default"/>
    <dgm:cxn modelId="{86A185CF-A126-4227-B58B-643E0B6F1B60}" srcId="{878A12F8-C766-48B4-8059-141D78411631}" destId="{76A0FBB8-72C3-4D2E-92D8-F89D14528AF0}" srcOrd="0" destOrd="0" parTransId="{15D0A5AC-C6D8-4AF9-A4F5-ACB275C10CD0}" sibTransId="{C134539C-8CD8-45D9-8499-581740CB1F92}"/>
    <dgm:cxn modelId="{8C497DCE-FB86-48AE-ACEC-DFB76E8DA4EB}" type="presParOf" srcId="{693E3C15-B168-46D6-9B89-880F22E0C07C}" destId="{DDB335CA-CC3B-4648-B0EB-AA879E27D2AD}" srcOrd="0" destOrd="0" presId="urn:microsoft.com/office/officeart/2005/8/layout/default"/>
    <dgm:cxn modelId="{9CD5B3CA-3E40-4E1E-B8B1-F9E6A554CE60}" type="presParOf" srcId="{693E3C15-B168-46D6-9B89-880F22E0C07C}" destId="{A88CC336-731F-4AD4-8129-295CE9725108}" srcOrd="1" destOrd="0" presId="urn:microsoft.com/office/officeart/2005/8/layout/default"/>
    <dgm:cxn modelId="{29B35FF1-0040-4C93-8785-229A172B461C}" type="presParOf" srcId="{693E3C15-B168-46D6-9B89-880F22E0C07C}" destId="{C8AD44BA-DD72-41F5-A3FD-2FCD055EF7E8}" srcOrd="2" destOrd="0" presId="urn:microsoft.com/office/officeart/2005/8/layout/default"/>
    <dgm:cxn modelId="{96F8978E-F151-4714-98E7-4DC9876AFA75}" type="presParOf" srcId="{693E3C15-B168-46D6-9B89-880F22E0C07C}" destId="{6E4D25E2-79DE-4628-BB7F-77662B4C346F}" srcOrd="3" destOrd="0" presId="urn:microsoft.com/office/officeart/2005/8/layout/default"/>
    <dgm:cxn modelId="{0F035EA6-7D36-4367-A8DC-DC7E73CC493C}" type="presParOf" srcId="{693E3C15-B168-46D6-9B89-880F22E0C07C}" destId="{67DCC890-B072-4FA7-B09D-8858245B54BE}" srcOrd="4" destOrd="0" presId="urn:microsoft.com/office/officeart/2005/8/layout/default"/>
    <dgm:cxn modelId="{F5CEE4E1-318A-43DF-975C-9D01EDEAA5AD}" type="presParOf" srcId="{693E3C15-B168-46D6-9B89-880F22E0C07C}" destId="{A699F130-F49F-490A-9F2C-7E89C9362EE3}" srcOrd="5" destOrd="0" presId="urn:microsoft.com/office/officeart/2005/8/layout/default"/>
    <dgm:cxn modelId="{FAA0D4E8-FE04-4B53-9467-399B4D8BEE77}" type="presParOf" srcId="{693E3C15-B168-46D6-9B89-880F22E0C07C}" destId="{8C1AF2D4-1622-45F6-9CA0-86A68B594090}" srcOrd="6" destOrd="0" presId="urn:microsoft.com/office/officeart/2005/8/layout/default"/>
    <dgm:cxn modelId="{6686F03E-770E-4CC6-9594-FE534D3BE494}" type="presParOf" srcId="{693E3C15-B168-46D6-9B89-880F22E0C07C}" destId="{8C2E8409-0217-4AA8-9F98-A4B18CBEF1F3}" srcOrd="7" destOrd="0" presId="urn:microsoft.com/office/officeart/2005/8/layout/default"/>
    <dgm:cxn modelId="{9CD69439-273B-4CF3-A048-AB5B83B55B92}" type="presParOf" srcId="{693E3C15-B168-46D6-9B89-880F22E0C07C}" destId="{A7131527-B65D-4BF4-A312-A804ECA00C3B}" srcOrd="8" destOrd="0" presId="urn:microsoft.com/office/officeart/2005/8/layout/default"/>
    <dgm:cxn modelId="{D11C4E11-472F-4658-B050-AA4A4872911B}" type="presParOf" srcId="{693E3C15-B168-46D6-9B89-880F22E0C07C}" destId="{AE03A544-0D14-4261-82AC-E282596E35F1}" srcOrd="9" destOrd="0" presId="urn:microsoft.com/office/officeart/2005/8/layout/default"/>
    <dgm:cxn modelId="{397163D8-AF2F-44ED-942B-67D2E2382ADF}" type="presParOf" srcId="{693E3C15-B168-46D6-9B89-880F22E0C07C}" destId="{22A052E1-F572-4CA9-B159-28E2423E112A}" srcOrd="10" destOrd="0" presId="urn:microsoft.com/office/officeart/2005/8/layout/default"/>
    <dgm:cxn modelId="{BB7FDC49-7D9E-4BE5-96FD-FB26882E013E}" type="presParOf" srcId="{693E3C15-B168-46D6-9B89-880F22E0C07C}" destId="{C6F43754-E5CC-4206-B927-1496505DE21A}" srcOrd="11" destOrd="0" presId="urn:microsoft.com/office/officeart/2005/8/layout/default"/>
    <dgm:cxn modelId="{8EE60416-14CB-450C-83F7-71275A606431}" type="presParOf" srcId="{693E3C15-B168-46D6-9B89-880F22E0C07C}" destId="{269283F3-70F3-4209-8432-836BA025C25A}" srcOrd="12" destOrd="0" presId="urn:microsoft.com/office/officeart/2005/8/layout/default"/>
    <dgm:cxn modelId="{2FCC9E9B-1661-432B-9B68-19BF493F0B1D}" type="presParOf" srcId="{693E3C15-B168-46D6-9B89-880F22E0C07C}" destId="{77CB03BB-CCCE-428B-911F-17903284921D}" srcOrd="13" destOrd="0" presId="urn:microsoft.com/office/officeart/2005/8/layout/default"/>
    <dgm:cxn modelId="{07EA9DD1-E71C-40B5-A187-4CCEB3530571}" type="presParOf" srcId="{693E3C15-B168-46D6-9B89-880F22E0C07C}" destId="{19FAD488-CD64-46ED-96D8-3948E21E214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E2C86E-C36B-42BD-B227-199679C7496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51F1955-F85E-43CF-B16A-532B56F9BCF5}">
      <dgm:prSet custT="1"/>
      <dgm:spPr>
        <a:solidFill>
          <a:schemeClr val="bg1"/>
        </a:solidFill>
        <a:ln w="38100">
          <a:solidFill>
            <a:schemeClr val="tx1"/>
          </a:solidFill>
        </a:ln>
      </dgm:spPr>
      <dgm:t>
        <a:bodyPr/>
        <a:lstStyle/>
        <a:p>
          <a:r>
            <a:rPr lang="en-US" sz="2800" b="1" dirty="0">
              <a:solidFill>
                <a:schemeClr val="tx1"/>
              </a:solidFill>
              <a:latin typeface="Arial" panose="020B0604020202020204" pitchFamily="34" charset="0"/>
              <a:cs typeface="Arial" panose="020B0604020202020204" pitchFamily="34" charset="0"/>
            </a:rPr>
            <a:t>Both institutional and home care</a:t>
          </a:r>
        </a:p>
      </dgm:t>
    </dgm:pt>
    <dgm:pt modelId="{8C8BECC2-6D5E-4630-9271-4EB358A766DD}" type="parTrans" cxnId="{C5ED4871-C524-4872-AD40-FF435506D605}">
      <dgm:prSet/>
      <dgm:spPr/>
      <dgm:t>
        <a:bodyPr/>
        <a:lstStyle/>
        <a:p>
          <a:endParaRPr lang="en-US" sz="2800" b="1">
            <a:latin typeface="Arial" panose="020B0604020202020204" pitchFamily="34" charset="0"/>
            <a:cs typeface="Arial" panose="020B0604020202020204" pitchFamily="34" charset="0"/>
          </a:endParaRPr>
        </a:p>
      </dgm:t>
    </dgm:pt>
    <dgm:pt modelId="{F9E9A9F9-9EDE-4DBB-A0C0-ACD9399893BE}" type="sibTrans" cxnId="{C5ED4871-C524-4872-AD40-FF435506D605}">
      <dgm:prSet/>
      <dgm:spPr/>
      <dgm:t>
        <a:bodyPr/>
        <a:lstStyle/>
        <a:p>
          <a:endParaRPr lang="en-US" sz="2800" b="1">
            <a:latin typeface="Arial" panose="020B0604020202020204" pitchFamily="34" charset="0"/>
            <a:cs typeface="Arial" panose="020B0604020202020204" pitchFamily="34" charset="0"/>
          </a:endParaRPr>
        </a:p>
      </dgm:t>
    </dgm:pt>
    <dgm:pt modelId="{4CBFBB52-4307-479A-BE85-F151FAB5BC22}">
      <dgm:prSet custT="1"/>
      <dgm:spPr>
        <a:solidFill>
          <a:schemeClr val="bg1"/>
        </a:solidFill>
        <a:ln w="38100"/>
      </dgm:spPr>
      <dgm:t>
        <a:bodyPr/>
        <a:lstStyle/>
        <a:p>
          <a:r>
            <a:rPr lang="en-US" sz="2800" b="1" i="0" dirty="0">
              <a:solidFill>
                <a:schemeClr val="tx1"/>
              </a:solidFill>
              <a:latin typeface="Arial" panose="020B0604020202020204" pitchFamily="34" charset="0"/>
              <a:cs typeface="Arial" panose="020B0604020202020204" pitchFamily="34" charset="0"/>
            </a:rPr>
            <a:t>Dementia / cognitive impairment</a:t>
          </a:r>
          <a:endParaRPr lang="en-US" sz="2800" b="1" dirty="0">
            <a:solidFill>
              <a:schemeClr val="tx1"/>
            </a:solidFill>
            <a:latin typeface="Arial" panose="020B0604020202020204" pitchFamily="34" charset="0"/>
            <a:cs typeface="Arial" panose="020B0604020202020204" pitchFamily="34" charset="0"/>
          </a:endParaRPr>
        </a:p>
      </dgm:t>
    </dgm:pt>
    <dgm:pt modelId="{445E018C-623A-4FEE-B00A-48EBF4CD24BF}" type="parTrans" cxnId="{F4A3885D-1784-4EF0-9134-795178A2F806}">
      <dgm:prSet/>
      <dgm:spPr/>
      <dgm:t>
        <a:bodyPr/>
        <a:lstStyle/>
        <a:p>
          <a:endParaRPr lang="en-US" sz="2800" b="1">
            <a:latin typeface="Arial" panose="020B0604020202020204" pitchFamily="34" charset="0"/>
            <a:cs typeface="Arial" panose="020B0604020202020204" pitchFamily="34" charset="0"/>
          </a:endParaRPr>
        </a:p>
      </dgm:t>
    </dgm:pt>
    <dgm:pt modelId="{6A09AEF5-E61A-431E-9451-02E24A0350F2}" type="sibTrans" cxnId="{F4A3885D-1784-4EF0-9134-795178A2F806}">
      <dgm:prSet/>
      <dgm:spPr/>
      <dgm:t>
        <a:bodyPr/>
        <a:lstStyle/>
        <a:p>
          <a:endParaRPr lang="en-US" sz="2800" b="1">
            <a:latin typeface="Arial" panose="020B0604020202020204" pitchFamily="34" charset="0"/>
            <a:cs typeface="Arial" panose="020B0604020202020204" pitchFamily="34" charset="0"/>
          </a:endParaRPr>
        </a:p>
      </dgm:t>
    </dgm:pt>
    <dgm:pt modelId="{CFAB0FF8-FFF0-4EB6-8B65-0E8201D95F12}">
      <dgm:prSet custT="1"/>
      <dgm:spPr>
        <a:solidFill>
          <a:schemeClr val="bg1"/>
        </a:solidFill>
        <a:ln w="38100"/>
      </dgm:spPr>
      <dgm:t>
        <a:bodyPr/>
        <a:lstStyle/>
        <a:p>
          <a:r>
            <a:rPr lang="en-US" sz="2800" b="1" dirty="0">
              <a:solidFill>
                <a:schemeClr val="tx1"/>
              </a:solidFill>
              <a:latin typeface="Arial" panose="020B0604020202020204" pitchFamily="34" charset="0"/>
              <a:cs typeface="Arial" panose="020B0604020202020204" pitchFamily="34" charset="0"/>
            </a:rPr>
            <a:t>Communication impairment</a:t>
          </a:r>
        </a:p>
      </dgm:t>
    </dgm:pt>
    <dgm:pt modelId="{0BE07D95-BE23-4E42-A946-52275A3A07CB}" type="parTrans" cxnId="{C3B73117-42CE-4DAB-A21E-A05BC1B6D078}">
      <dgm:prSet/>
      <dgm:spPr/>
      <dgm:t>
        <a:bodyPr/>
        <a:lstStyle/>
        <a:p>
          <a:endParaRPr lang="en-US" sz="2800" b="1">
            <a:latin typeface="Arial" panose="020B0604020202020204" pitchFamily="34" charset="0"/>
            <a:cs typeface="Arial" panose="020B0604020202020204" pitchFamily="34" charset="0"/>
          </a:endParaRPr>
        </a:p>
      </dgm:t>
    </dgm:pt>
    <dgm:pt modelId="{42308E14-1E68-4881-AD13-B2017E8E2302}" type="sibTrans" cxnId="{C3B73117-42CE-4DAB-A21E-A05BC1B6D078}">
      <dgm:prSet/>
      <dgm:spPr/>
      <dgm:t>
        <a:bodyPr/>
        <a:lstStyle/>
        <a:p>
          <a:endParaRPr lang="en-US" sz="2800" b="1">
            <a:latin typeface="Arial" panose="020B0604020202020204" pitchFamily="34" charset="0"/>
            <a:cs typeface="Arial" panose="020B0604020202020204" pitchFamily="34" charset="0"/>
          </a:endParaRPr>
        </a:p>
      </dgm:t>
    </dgm:pt>
    <dgm:pt modelId="{728183C6-A089-4622-8687-0CA0F0978B01}">
      <dgm:prSet custT="1"/>
      <dgm:spPr>
        <a:solidFill>
          <a:schemeClr val="bg1"/>
        </a:solidFill>
        <a:ln w="38100">
          <a:solidFill>
            <a:schemeClr val="tx1"/>
          </a:solidFill>
        </a:ln>
      </dgm:spPr>
      <dgm:t>
        <a:bodyPr/>
        <a:lstStyle/>
        <a:p>
          <a:r>
            <a:rPr lang="en-US" sz="2800" b="1" dirty="0">
              <a:solidFill>
                <a:schemeClr val="tx1"/>
              </a:solidFill>
              <a:latin typeface="Arial" panose="020B0604020202020204" pitchFamily="34" charset="0"/>
              <a:cs typeface="Arial" panose="020B0604020202020204" pitchFamily="34" charset="0"/>
            </a:rPr>
            <a:t>Limited mobility</a:t>
          </a:r>
        </a:p>
      </dgm:t>
    </dgm:pt>
    <dgm:pt modelId="{2B8618E9-9F37-4AF2-8E56-3F46A4D51765}" type="parTrans" cxnId="{3984C1A6-ADFE-4F16-86E2-2532137B7003}">
      <dgm:prSet/>
      <dgm:spPr/>
      <dgm:t>
        <a:bodyPr/>
        <a:lstStyle/>
        <a:p>
          <a:endParaRPr lang="en-US" sz="2800" b="1">
            <a:latin typeface="Arial" panose="020B0604020202020204" pitchFamily="34" charset="0"/>
            <a:cs typeface="Arial" panose="020B0604020202020204" pitchFamily="34" charset="0"/>
          </a:endParaRPr>
        </a:p>
      </dgm:t>
    </dgm:pt>
    <dgm:pt modelId="{6871E80C-702F-4565-95F5-F38171B0DEC4}" type="sibTrans" cxnId="{3984C1A6-ADFE-4F16-86E2-2532137B7003}">
      <dgm:prSet/>
      <dgm:spPr/>
      <dgm:t>
        <a:bodyPr/>
        <a:lstStyle/>
        <a:p>
          <a:endParaRPr lang="en-US" sz="2800" b="1">
            <a:latin typeface="Arial" panose="020B0604020202020204" pitchFamily="34" charset="0"/>
            <a:cs typeface="Arial" panose="020B0604020202020204" pitchFamily="34" charset="0"/>
          </a:endParaRPr>
        </a:p>
      </dgm:t>
    </dgm:pt>
    <dgm:pt modelId="{DE1B0AB5-722A-47DA-9915-B63C057698C0}">
      <dgm:prSet custT="1"/>
      <dgm:spPr>
        <a:solidFill>
          <a:schemeClr val="bg1"/>
        </a:solidFill>
        <a:ln w="38100">
          <a:solidFill>
            <a:schemeClr val="tx1"/>
          </a:solidFill>
        </a:ln>
      </dgm:spPr>
      <dgm:t>
        <a:bodyPr/>
        <a:lstStyle/>
        <a:p>
          <a:r>
            <a:rPr lang="en-US" sz="2800" b="1" dirty="0">
              <a:solidFill>
                <a:schemeClr val="tx1"/>
              </a:solidFill>
              <a:latin typeface="Arial" panose="020B0604020202020204" pitchFamily="34" charset="0"/>
              <a:cs typeface="Arial" panose="020B0604020202020204" pitchFamily="34" charset="0"/>
            </a:rPr>
            <a:t>Age ≥ 75 years</a:t>
          </a:r>
        </a:p>
      </dgm:t>
    </dgm:pt>
    <dgm:pt modelId="{71C46264-F603-4FB3-9445-727C4FB4E7D8}" type="parTrans" cxnId="{B65ED3F1-9E84-4252-B8DA-054C38059DD7}">
      <dgm:prSet/>
      <dgm:spPr/>
      <dgm:t>
        <a:bodyPr/>
        <a:lstStyle/>
        <a:p>
          <a:endParaRPr lang="en-US" sz="2800" b="1">
            <a:latin typeface="Arial" panose="020B0604020202020204" pitchFamily="34" charset="0"/>
            <a:cs typeface="Arial" panose="020B0604020202020204" pitchFamily="34" charset="0"/>
          </a:endParaRPr>
        </a:p>
      </dgm:t>
    </dgm:pt>
    <dgm:pt modelId="{CB58BF1B-FBBB-43A2-9245-58F4B2BAB251}" type="sibTrans" cxnId="{B65ED3F1-9E84-4252-B8DA-054C38059DD7}">
      <dgm:prSet/>
      <dgm:spPr/>
      <dgm:t>
        <a:bodyPr/>
        <a:lstStyle/>
        <a:p>
          <a:endParaRPr lang="en-US" sz="2800" b="1">
            <a:latin typeface="Arial" panose="020B0604020202020204" pitchFamily="34" charset="0"/>
            <a:cs typeface="Arial" panose="020B0604020202020204" pitchFamily="34" charset="0"/>
          </a:endParaRPr>
        </a:p>
      </dgm:t>
    </dgm:pt>
    <dgm:pt modelId="{6A110F16-DDB9-4494-8386-30548E671547}">
      <dgm:prSet custT="1"/>
      <dgm:spPr>
        <a:solidFill>
          <a:schemeClr val="bg1"/>
        </a:solidFill>
        <a:ln w="38100">
          <a:solidFill>
            <a:schemeClr val="tx1"/>
          </a:solidFill>
        </a:ln>
      </dgm:spPr>
      <dgm:t>
        <a:bodyPr/>
        <a:lstStyle/>
        <a:p>
          <a:r>
            <a:rPr lang="en-US" sz="2800" b="1" dirty="0">
              <a:solidFill>
                <a:schemeClr val="tx1"/>
              </a:solidFill>
              <a:latin typeface="Arial" panose="020B0604020202020204" pitchFamily="34" charset="0"/>
              <a:cs typeface="Arial" panose="020B0604020202020204" pitchFamily="34" charset="0"/>
            </a:rPr>
            <a:t>Women higher risk, but not discriminatory</a:t>
          </a:r>
        </a:p>
      </dgm:t>
    </dgm:pt>
    <dgm:pt modelId="{558858B6-5899-48DE-B9CA-948100D8275B}" type="parTrans" cxnId="{9F160E96-28E6-4BFF-8B65-F25FEA3A565B}">
      <dgm:prSet/>
      <dgm:spPr/>
      <dgm:t>
        <a:bodyPr/>
        <a:lstStyle/>
        <a:p>
          <a:endParaRPr lang="en-US" sz="2800" b="1">
            <a:latin typeface="Arial" panose="020B0604020202020204" pitchFamily="34" charset="0"/>
            <a:cs typeface="Arial" panose="020B0604020202020204" pitchFamily="34" charset="0"/>
          </a:endParaRPr>
        </a:p>
      </dgm:t>
    </dgm:pt>
    <dgm:pt modelId="{336F8B53-3E57-42FD-86B8-EC2EBDB34A5C}" type="sibTrans" cxnId="{9F160E96-28E6-4BFF-8B65-F25FEA3A565B}">
      <dgm:prSet/>
      <dgm:spPr/>
      <dgm:t>
        <a:bodyPr/>
        <a:lstStyle/>
        <a:p>
          <a:endParaRPr lang="en-US" sz="2800" b="1">
            <a:latin typeface="Arial" panose="020B0604020202020204" pitchFamily="34" charset="0"/>
            <a:cs typeface="Arial" panose="020B0604020202020204" pitchFamily="34" charset="0"/>
          </a:endParaRPr>
        </a:p>
      </dgm:t>
    </dgm:pt>
    <dgm:pt modelId="{7FA31CF8-AF97-4DDA-B66E-3B77E66E24C0}">
      <dgm:prSet custT="1"/>
      <dgm:spPr>
        <a:solidFill>
          <a:schemeClr val="bg1"/>
        </a:solidFill>
        <a:ln w="38100">
          <a:solidFill>
            <a:schemeClr val="tx1"/>
          </a:solidFill>
        </a:ln>
      </dgm:spPr>
      <dgm:t>
        <a:bodyPr/>
        <a:lstStyle/>
        <a:p>
          <a:r>
            <a:rPr lang="en-US" sz="2800" b="1">
              <a:solidFill>
                <a:schemeClr val="tx1"/>
              </a:solidFill>
              <a:latin typeface="Arial" panose="020B0604020202020204" pitchFamily="34" charset="0"/>
              <a:cs typeface="Arial" panose="020B0604020202020204" pitchFamily="34" charset="0"/>
            </a:rPr>
            <a:t>Shared living arrangement other than spouse</a:t>
          </a:r>
        </a:p>
      </dgm:t>
    </dgm:pt>
    <dgm:pt modelId="{76418908-5CB3-4A7F-B406-66EA23A32220}" type="parTrans" cxnId="{4704B620-A04C-4F62-BFB5-7676D12F9976}">
      <dgm:prSet/>
      <dgm:spPr/>
      <dgm:t>
        <a:bodyPr/>
        <a:lstStyle/>
        <a:p>
          <a:endParaRPr lang="en-US" sz="2800" b="1">
            <a:latin typeface="Arial" panose="020B0604020202020204" pitchFamily="34" charset="0"/>
            <a:cs typeface="Arial" panose="020B0604020202020204" pitchFamily="34" charset="0"/>
          </a:endParaRPr>
        </a:p>
      </dgm:t>
    </dgm:pt>
    <dgm:pt modelId="{5F7BAE4B-A02A-40E7-BF8F-A7050AF48C9E}" type="sibTrans" cxnId="{4704B620-A04C-4F62-BFB5-7676D12F9976}">
      <dgm:prSet/>
      <dgm:spPr/>
      <dgm:t>
        <a:bodyPr/>
        <a:lstStyle/>
        <a:p>
          <a:endParaRPr lang="en-US" sz="2800" b="1">
            <a:latin typeface="Arial" panose="020B0604020202020204" pitchFamily="34" charset="0"/>
            <a:cs typeface="Arial" panose="020B0604020202020204" pitchFamily="34" charset="0"/>
          </a:endParaRPr>
        </a:p>
      </dgm:t>
    </dgm:pt>
    <dgm:pt modelId="{F3531896-A957-4AC3-A0C8-6DE40112158D}" type="pres">
      <dgm:prSet presAssocID="{A7E2C86E-C36B-42BD-B227-199679C74960}" presName="diagram" presStyleCnt="0">
        <dgm:presLayoutVars>
          <dgm:dir/>
          <dgm:resizeHandles val="exact"/>
        </dgm:presLayoutVars>
      </dgm:prSet>
      <dgm:spPr/>
    </dgm:pt>
    <dgm:pt modelId="{BCB3F6E1-FAB1-4CA5-9604-0217D436D653}" type="pres">
      <dgm:prSet presAssocID="{051F1955-F85E-43CF-B16A-532B56F9BCF5}" presName="node" presStyleLbl="node1" presStyleIdx="0" presStyleCnt="7">
        <dgm:presLayoutVars>
          <dgm:bulletEnabled val="1"/>
        </dgm:presLayoutVars>
      </dgm:prSet>
      <dgm:spPr/>
    </dgm:pt>
    <dgm:pt modelId="{F842A70F-73F6-4C3F-BC5A-C2523A1DAFE7}" type="pres">
      <dgm:prSet presAssocID="{F9E9A9F9-9EDE-4DBB-A0C0-ACD9399893BE}" presName="sibTrans" presStyleCnt="0"/>
      <dgm:spPr/>
    </dgm:pt>
    <dgm:pt modelId="{2B59AAD1-794A-404A-B2CA-EA5D75A0B361}" type="pres">
      <dgm:prSet presAssocID="{4CBFBB52-4307-479A-BE85-F151FAB5BC22}" presName="node" presStyleLbl="node1" presStyleIdx="1" presStyleCnt="7">
        <dgm:presLayoutVars>
          <dgm:bulletEnabled val="1"/>
        </dgm:presLayoutVars>
      </dgm:prSet>
      <dgm:spPr/>
    </dgm:pt>
    <dgm:pt modelId="{727DF10E-4FC6-43E9-A600-C2BF63A16C09}" type="pres">
      <dgm:prSet presAssocID="{6A09AEF5-E61A-431E-9451-02E24A0350F2}" presName="sibTrans" presStyleCnt="0"/>
      <dgm:spPr/>
    </dgm:pt>
    <dgm:pt modelId="{50F6C4BB-1CA5-4A9F-AFA2-FFE6E26A6F1F}" type="pres">
      <dgm:prSet presAssocID="{CFAB0FF8-FFF0-4EB6-8B65-0E8201D95F12}" presName="node" presStyleLbl="node1" presStyleIdx="2" presStyleCnt="7" custScaleX="103692">
        <dgm:presLayoutVars>
          <dgm:bulletEnabled val="1"/>
        </dgm:presLayoutVars>
      </dgm:prSet>
      <dgm:spPr/>
    </dgm:pt>
    <dgm:pt modelId="{2062F75F-9DD6-441D-BC5B-655C3107E45E}" type="pres">
      <dgm:prSet presAssocID="{42308E14-1E68-4881-AD13-B2017E8E2302}" presName="sibTrans" presStyleCnt="0"/>
      <dgm:spPr/>
    </dgm:pt>
    <dgm:pt modelId="{2E6D821F-BE9E-487D-B90B-5996DC2AD983}" type="pres">
      <dgm:prSet presAssocID="{728183C6-A089-4622-8687-0CA0F0978B01}" presName="node" presStyleLbl="node1" presStyleIdx="3" presStyleCnt="7">
        <dgm:presLayoutVars>
          <dgm:bulletEnabled val="1"/>
        </dgm:presLayoutVars>
      </dgm:prSet>
      <dgm:spPr/>
    </dgm:pt>
    <dgm:pt modelId="{102916C5-EAB6-48EF-9AA3-23946D290F22}" type="pres">
      <dgm:prSet presAssocID="{6871E80C-702F-4565-95F5-F38171B0DEC4}" presName="sibTrans" presStyleCnt="0"/>
      <dgm:spPr/>
    </dgm:pt>
    <dgm:pt modelId="{D9717C58-D1B1-4E32-9579-F6C271ED5DBB}" type="pres">
      <dgm:prSet presAssocID="{DE1B0AB5-722A-47DA-9915-B63C057698C0}" presName="node" presStyleLbl="node1" presStyleIdx="4" presStyleCnt="7">
        <dgm:presLayoutVars>
          <dgm:bulletEnabled val="1"/>
        </dgm:presLayoutVars>
      </dgm:prSet>
      <dgm:spPr/>
    </dgm:pt>
    <dgm:pt modelId="{89ADC628-302C-4E3C-AB23-77D97C9F3A28}" type="pres">
      <dgm:prSet presAssocID="{CB58BF1B-FBBB-43A2-9245-58F4B2BAB251}" presName="sibTrans" presStyleCnt="0"/>
      <dgm:spPr/>
    </dgm:pt>
    <dgm:pt modelId="{2B651C3F-ABF6-4BCA-AB81-8D1C4333B42E}" type="pres">
      <dgm:prSet presAssocID="{6A110F16-DDB9-4494-8386-30548E671547}" presName="node" presStyleLbl="node1" presStyleIdx="5" presStyleCnt="7">
        <dgm:presLayoutVars>
          <dgm:bulletEnabled val="1"/>
        </dgm:presLayoutVars>
      </dgm:prSet>
      <dgm:spPr/>
    </dgm:pt>
    <dgm:pt modelId="{66584079-2710-400F-9A7E-6A1986CD77B6}" type="pres">
      <dgm:prSet presAssocID="{336F8B53-3E57-42FD-86B8-EC2EBDB34A5C}" presName="sibTrans" presStyleCnt="0"/>
      <dgm:spPr/>
    </dgm:pt>
    <dgm:pt modelId="{4D6A6A10-109B-4FC8-81FD-5373C31A0E57}" type="pres">
      <dgm:prSet presAssocID="{7FA31CF8-AF97-4DDA-B66E-3B77E66E24C0}" presName="node" presStyleLbl="node1" presStyleIdx="6" presStyleCnt="7">
        <dgm:presLayoutVars>
          <dgm:bulletEnabled val="1"/>
        </dgm:presLayoutVars>
      </dgm:prSet>
      <dgm:spPr/>
    </dgm:pt>
  </dgm:ptLst>
  <dgm:cxnLst>
    <dgm:cxn modelId="{C3B73117-42CE-4DAB-A21E-A05BC1B6D078}" srcId="{A7E2C86E-C36B-42BD-B227-199679C74960}" destId="{CFAB0FF8-FFF0-4EB6-8B65-0E8201D95F12}" srcOrd="2" destOrd="0" parTransId="{0BE07D95-BE23-4E42-A946-52275A3A07CB}" sibTransId="{42308E14-1E68-4881-AD13-B2017E8E2302}"/>
    <dgm:cxn modelId="{4704B620-A04C-4F62-BFB5-7676D12F9976}" srcId="{A7E2C86E-C36B-42BD-B227-199679C74960}" destId="{7FA31CF8-AF97-4DDA-B66E-3B77E66E24C0}" srcOrd="6" destOrd="0" parTransId="{76418908-5CB3-4A7F-B406-66EA23A32220}" sibTransId="{5F7BAE4B-A02A-40E7-BF8F-A7050AF48C9E}"/>
    <dgm:cxn modelId="{C4C48136-4B2F-407C-B6AE-8BD8EDE59B03}" type="presOf" srcId="{6A110F16-DDB9-4494-8386-30548E671547}" destId="{2B651C3F-ABF6-4BCA-AB81-8D1C4333B42E}" srcOrd="0" destOrd="0" presId="urn:microsoft.com/office/officeart/2005/8/layout/default"/>
    <dgm:cxn modelId="{F4A3885D-1784-4EF0-9134-795178A2F806}" srcId="{A7E2C86E-C36B-42BD-B227-199679C74960}" destId="{4CBFBB52-4307-479A-BE85-F151FAB5BC22}" srcOrd="1" destOrd="0" parTransId="{445E018C-623A-4FEE-B00A-48EBF4CD24BF}" sibTransId="{6A09AEF5-E61A-431E-9451-02E24A0350F2}"/>
    <dgm:cxn modelId="{4C65FA6C-AE1B-4261-8D10-30A15775DBDD}" type="presOf" srcId="{7FA31CF8-AF97-4DDA-B66E-3B77E66E24C0}" destId="{4D6A6A10-109B-4FC8-81FD-5373C31A0E57}" srcOrd="0" destOrd="0" presId="urn:microsoft.com/office/officeart/2005/8/layout/default"/>
    <dgm:cxn modelId="{A41CC470-A555-4612-8DAD-BA40F3FD5FFF}" type="presOf" srcId="{CFAB0FF8-FFF0-4EB6-8B65-0E8201D95F12}" destId="{50F6C4BB-1CA5-4A9F-AFA2-FFE6E26A6F1F}" srcOrd="0" destOrd="0" presId="urn:microsoft.com/office/officeart/2005/8/layout/default"/>
    <dgm:cxn modelId="{C5ED4871-C524-4872-AD40-FF435506D605}" srcId="{A7E2C86E-C36B-42BD-B227-199679C74960}" destId="{051F1955-F85E-43CF-B16A-532B56F9BCF5}" srcOrd="0" destOrd="0" parTransId="{8C8BECC2-6D5E-4630-9271-4EB358A766DD}" sibTransId="{F9E9A9F9-9EDE-4DBB-A0C0-ACD9399893BE}"/>
    <dgm:cxn modelId="{1D858C88-C06E-4EBC-BBEF-5AA3A81D4356}" type="presOf" srcId="{051F1955-F85E-43CF-B16A-532B56F9BCF5}" destId="{BCB3F6E1-FAB1-4CA5-9604-0217D436D653}" srcOrd="0" destOrd="0" presId="urn:microsoft.com/office/officeart/2005/8/layout/default"/>
    <dgm:cxn modelId="{9F160E96-28E6-4BFF-8B65-F25FEA3A565B}" srcId="{A7E2C86E-C36B-42BD-B227-199679C74960}" destId="{6A110F16-DDB9-4494-8386-30548E671547}" srcOrd="5" destOrd="0" parTransId="{558858B6-5899-48DE-B9CA-948100D8275B}" sibTransId="{336F8B53-3E57-42FD-86B8-EC2EBDB34A5C}"/>
    <dgm:cxn modelId="{FC058D9A-9594-47C3-9C56-8F38BEA964EA}" type="presOf" srcId="{A7E2C86E-C36B-42BD-B227-199679C74960}" destId="{F3531896-A957-4AC3-A0C8-6DE40112158D}" srcOrd="0" destOrd="0" presId="urn:microsoft.com/office/officeart/2005/8/layout/default"/>
    <dgm:cxn modelId="{3984C1A6-ADFE-4F16-86E2-2532137B7003}" srcId="{A7E2C86E-C36B-42BD-B227-199679C74960}" destId="{728183C6-A089-4622-8687-0CA0F0978B01}" srcOrd="3" destOrd="0" parTransId="{2B8618E9-9F37-4AF2-8E56-3F46A4D51765}" sibTransId="{6871E80C-702F-4565-95F5-F38171B0DEC4}"/>
    <dgm:cxn modelId="{E26E9BBA-56D2-4B20-B86A-6EC2A442B4AE}" type="presOf" srcId="{DE1B0AB5-722A-47DA-9915-B63C057698C0}" destId="{D9717C58-D1B1-4E32-9579-F6C271ED5DBB}" srcOrd="0" destOrd="0" presId="urn:microsoft.com/office/officeart/2005/8/layout/default"/>
    <dgm:cxn modelId="{7478B8C9-3615-4C10-89F0-6A8A656D9347}" type="presOf" srcId="{728183C6-A089-4622-8687-0CA0F0978B01}" destId="{2E6D821F-BE9E-487D-B90B-5996DC2AD983}" srcOrd="0" destOrd="0" presId="urn:microsoft.com/office/officeart/2005/8/layout/default"/>
    <dgm:cxn modelId="{A362EFE1-A426-4777-961D-313741EA7BED}" type="presOf" srcId="{4CBFBB52-4307-479A-BE85-F151FAB5BC22}" destId="{2B59AAD1-794A-404A-B2CA-EA5D75A0B361}" srcOrd="0" destOrd="0" presId="urn:microsoft.com/office/officeart/2005/8/layout/default"/>
    <dgm:cxn modelId="{B65ED3F1-9E84-4252-B8DA-054C38059DD7}" srcId="{A7E2C86E-C36B-42BD-B227-199679C74960}" destId="{DE1B0AB5-722A-47DA-9915-B63C057698C0}" srcOrd="4" destOrd="0" parTransId="{71C46264-F603-4FB3-9445-727C4FB4E7D8}" sibTransId="{CB58BF1B-FBBB-43A2-9245-58F4B2BAB251}"/>
    <dgm:cxn modelId="{B5A8771F-CB66-4E94-A67B-95599A322A17}" type="presParOf" srcId="{F3531896-A957-4AC3-A0C8-6DE40112158D}" destId="{BCB3F6E1-FAB1-4CA5-9604-0217D436D653}" srcOrd="0" destOrd="0" presId="urn:microsoft.com/office/officeart/2005/8/layout/default"/>
    <dgm:cxn modelId="{3D510D9F-3F25-4D75-BE56-08811FAB9669}" type="presParOf" srcId="{F3531896-A957-4AC3-A0C8-6DE40112158D}" destId="{F842A70F-73F6-4C3F-BC5A-C2523A1DAFE7}" srcOrd="1" destOrd="0" presId="urn:microsoft.com/office/officeart/2005/8/layout/default"/>
    <dgm:cxn modelId="{324D0E8E-2134-48D3-88D3-BE058C8D75C2}" type="presParOf" srcId="{F3531896-A957-4AC3-A0C8-6DE40112158D}" destId="{2B59AAD1-794A-404A-B2CA-EA5D75A0B361}" srcOrd="2" destOrd="0" presId="urn:microsoft.com/office/officeart/2005/8/layout/default"/>
    <dgm:cxn modelId="{62419699-3B29-42A3-A661-0A17E1A78FBB}" type="presParOf" srcId="{F3531896-A957-4AC3-A0C8-6DE40112158D}" destId="{727DF10E-4FC6-43E9-A600-C2BF63A16C09}" srcOrd="3" destOrd="0" presId="urn:microsoft.com/office/officeart/2005/8/layout/default"/>
    <dgm:cxn modelId="{80455344-FAAA-4CC3-A53F-6AC304127AC0}" type="presParOf" srcId="{F3531896-A957-4AC3-A0C8-6DE40112158D}" destId="{50F6C4BB-1CA5-4A9F-AFA2-FFE6E26A6F1F}" srcOrd="4" destOrd="0" presId="urn:microsoft.com/office/officeart/2005/8/layout/default"/>
    <dgm:cxn modelId="{6D48878D-D714-40E2-A86C-63CDC73C09EE}" type="presParOf" srcId="{F3531896-A957-4AC3-A0C8-6DE40112158D}" destId="{2062F75F-9DD6-441D-BC5B-655C3107E45E}" srcOrd="5" destOrd="0" presId="urn:microsoft.com/office/officeart/2005/8/layout/default"/>
    <dgm:cxn modelId="{8176F34F-B9C5-4F92-9FCE-A7B437FAA26D}" type="presParOf" srcId="{F3531896-A957-4AC3-A0C8-6DE40112158D}" destId="{2E6D821F-BE9E-487D-B90B-5996DC2AD983}" srcOrd="6" destOrd="0" presId="urn:microsoft.com/office/officeart/2005/8/layout/default"/>
    <dgm:cxn modelId="{7C8C4547-6F8E-4D4E-9BFF-752F71F6E7BF}" type="presParOf" srcId="{F3531896-A957-4AC3-A0C8-6DE40112158D}" destId="{102916C5-EAB6-48EF-9AA3-23946D290F22}" srcOrd="7" destOrd="0" presId="urn:microsoft.com/office/officeart/2005/8/layout/default"/>
    <dgm:cxn modelId="{686B8048-1ECD-474F-A6E0-50B4245230FB}" type="presParOf" srcId="{F3531896-A957-4AC3-A0C8-6DE40112158D}" destId="{D9717C58-D1B1-4E32-9579-F6C271ED5DBB}" srcOrd="8" destOrd="0" presId="urn:microsoft.com/office/officeart/2005/8/layout/default"/>
    <dgm:cxn modelId="{60F45E6D-7E53-418B-9459-BC44579CE0C9}" type="presParOf" srcId="{F3531896-A957-4AC3-A0C8-6DE40112158D}" destId="{89ADC628-302C-4E3C-AB23-77D97C9F3A28}" srcOrd="9" destOrd="0" presId="urn:microsoft.com/office/officeart/2005/8/layout/default"/>
    <dgm:cxn modelId="{D1C12261-D4AA-42CE-A1AF-644546EEE4FE}" type="presParOf" srcId="{F3531896-A957-4AC3-A0C8-6DE40112158D}" destId="{2B651C3F-ABF6-4BCA-AB81-8D1C4333B42E}" srcOrd="10" destOrd="0" presId="urn:microsoft.com/office/officeart/2005/8/layout/default"/>
    <dgm:cxn modelId="{09E2A02E-6BE0-47F6-A600-DAA771824328}" type="presParOf" srcId="{F3531896-A957-4AC3-A0C8-6DE40112158D}" destId="{66584079-2710-400F-9A7E-6A1986CD77B6}" srcOrd="11" destOrd="0" presId="urn:microsoft.com/office/officeart/2005/8/layout/default"/>
    <dgm:cxn modelId="{2DD013C2-E24D-4981-B8E1-7163D8D1F364}" type="presParOf" srcId="{F3531896-A957-4AC3-A0C8-6DE40112158D}" destId="{4D6A6A10-109B-4FC8-81FD-5373C31A0E5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AA55A-48F2-4B9C-AF52-9D46B30D43B1}">
      <dsp:nvSpPr>
        <dsp:cNvPr id="0" name=""/>
        <dsp:cNvSpPr/>
      </dsp:nvSpPr>
      <dsp:spPr>
        <a:xfrm>
          <a:off x="1748064" y="2975"/>
          <a:ext cx="3342605" cy="2005563"/>
        </a:xfrm>
        <a:prstGeom prst="rect">
          <a:avLst/>
        </a:prstGeom>
        <a:noFill/>
        <a:ln w="3810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Lack of accessible and affordable transportation. </a:t>
          </a:r>
        </a:p>
      </dsp:txBody>
      <dsp:txXfrm>
        <a:off x="1748064" y="2975"/>
        <a:ext cx="3342605" cy="2005563"/>
      </dsp:txXfrm>
    </dsp:sp>
    <dsp:sp modelId="{A5B69BAB-AD5A-4881-93D2-8049E1C5F3DF}">
      <dsp:nvSpPr>
        <dsp:cNvPr id="0" name=""/>
        <dsp:cNvSpPr/>
      </dsp:nvSpPr>
      <dsp:spPr>
        <a:xfrm>
          <a:off x="5424930" y="2975"/>
          <a:ext cx="3342605" cy="2005563"/>
        </a:xfrm>
        <a:prstGeom prst="rect">
          <a:avLst/>
        </a:prstGeom>
        <a:noFill/>
        <a:ln w="3810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Inaccessible health care facilities. </a:t>
          </a:r>
        </a:p>
      </dsp:txBody>
      <dsp:txXfrm>
        <a:off x="5424930" y="2975"/>
        <a:ext cx="3342605" cy="2005563"/>
      </dsp:txXfrm>
    </dsp:sp>
    <dsp:sp modelId="{9A01EF76-ECC2-4A20-9EFD-2AE6B7A084A3}">
      <dsp:nvSpPr>
        <dsp:cNvPr id="0" name=""/>
        <dsp:cNvSpPr/>
      </dsp:nvSpPr>
      <dsp:spPr>
        <a:xfrm>
          <a:off x="1748064" y="2342799"/>
          <a:ext cx="3342605" cy="2005563"/>
        </a:xfrm>
        <a:prstGeom prst="rect">
          <a:avLst/>
        </a:prstGeom>
        <a:noFill/>
        <a:ln w="3810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Lack of accessible exam and diagnostic equipment (e.g., adjustable height exam tables).</a:t>
          </a:r>
        </a:p>
      </dsp:txBody>
      <dsp:txXfrm>
        <a:off x="1748064" y="2342799"/>
        <a:ext cx="3342605" cy="2005563"/>
      </dsp:txXfrm>
    </dsp:sp>
    <dsp:sp modelId="{D6E44DE3-4592-4506-BFDE-AEC743299B80}">
      <dsp:nvSpPr>
        <dsp:cNvPr id="0" name=""/>
        <dsp:cNvSpPr/>
      </dsp:nvSpPr>
      <dsp:spPr>
        <a:xfrm>
          <a:off x="5424930" y="2342799"/>
          <a:ext cx="3342605" cy="2005563"/>
        </a:xfrm>
        <a:prstGeom prst="rect">
          <a:avLst/>
        </a:prstGeom>
        <a:noFill/>
        <a:ln w="3810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Communication barriers, especially for Deaf patients and patients with cognitive disabilities. </a:t>
          </a:r>
        </a:p>
      </dsp:txBody>
      <dsp:txXfrm>
        <a:off x="5424930" y="2342799"/>
        <a:ext cx="3342605" cy="2005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76FA0-EFBF-411A-B5F0-1117CDD1F450}">
      <dsp:nvSpPr>
        <dsp:cNvPr id="0" name=""/>
        <dsp:cNvSpPr/>
      </dsp:nvSpPr>
      <dsp:spPr>
        <a:xfrm>
          <a:off x="0" y="159977"/>
          <a:ext cx="3675783" cy="2205470"/>
        </a:xfrm>
        <a:prstGeom prst="rect">
          <a:avLst/>
        </a:prstGeom>
        <a:no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tx1"/>
              </a:solidFill>
              <a:latin typeface="Arial" panose="020B0604020202020204" pitchFamily="34" charset="0"/>
              <a:cs typeface="Arial" panose="020B0604020202020204" pitchFamily="34" charset="0"/>
            </a:rPr>
            <a:t>Physical abuse </a:t>
          </a:r>
          <a:r>
            <a:rPr lang="en-US" sz="2400" b="0" kern="1200" dirty="0">
              <a:solidFill>
                <a:schemeClr val="tx1"/>
              </a:solidFill>
              <a:latin typeface="Arial" panose="020B0604020202020204" pitchFamily="34" charset="0"/>
              <a:cs typeface="Arial" panose="020B0604020202020204" pitchFamily="34" charset="0"/>
            </a:rPr>
            <a:t>includes bodily harm by hitting, pushing, slapping, restraining, or locking in a room.</a:t>
          </a:r>
        </a:p>
      </dsp:txBody>
      <dsp:txXfrm>
        <a:off x="0" y="159977"/>
        <a:ext cx="3675783" cy="2205470"/>
      </dsp:txXfrm>
    </dsp:sp>
    <dsp:sp modelId="{5A9A247E-9442-4749-9A0B-D214293C35EC}">
      <dsp:nvSpPr>
        <dsp:cNvPr id="0" name=""/>
        <dsp:cNvSpPr/>
      </dsp:nvSpPr>
      <dsp:spPr>
        <a:xfrm>
          <a:off x="4043362" y="159977"/>
          <a:ext cx="3675783" cy="2205470"/>
        </a:xfrm>
        <a:prstGeom prst="rect">
          <a:avLst/>
        </a:prstGeom>
        <a:no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tx1"/>
              </a:solidFill>
              <a:latin typeface="Arial" panose="020B0604020202020204" pitchFamily="34" charset="0"/>
              <a:cs typeface="Arial" panose="020B0604020202020204" pitchFamily="34" charset="0"/>
            </a:rPr>
            <a:t>Emotional / Psychological </a:t>
          </a:r>
          <a:r>
            <a:rPr lang="en-US" sz="2400" b="0" kern="1200" dirty="0">
              <a:solidFill>
                <a:schemeClr val="tx1"/>
              </a:solidFill>
              <a:latin typeface="Arial" panose="020B0604020202020204" pitchFamily="34" charset="0"/>
              <a:cs typeface="Arial" panose="020B0604020202020204" pitchFamily="34" charset="0"/>
            </a:rPr>
            <a:t>abuse can include hurtful language, threatening, repeatedly ignoring, or isolating from loved ones.</a:t>
          </a:r>
        </a:p>
      </dsp:txBody>
      <dsp:txXfrm>
        <a:off x="4043362" y="159977"/>
        <a:ext cx="3675783" cy="2205470"/>
      </dsp:txXfrm>
    </dsp:sp>
    <dsp:sp modelId="{5DC994F4-8C95-4954-B75D-A3906812DF1C}">
      <dsp:nvSpPr>
        <dsp:cNvPr id="0" name=""/>
        <dsp:cNvSpPr/>
      </dsp:nvSpPr>
      <dsp:spPr>
        <a:xfrm>
          <a:off x="8086724" y="159977"/>
          <a:ext cx="3675783" cy="2205470"/>
        </a:xfrm>
        <a:prstGeom prst="rect">
          <a:avLst/>
        </a:prstGeom>
        <a:no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tx1"/>
              </a:solidFill>
              <a:latin typeface="Arial" panose="020B0604020202020204" pitchFamily="34" charset="0"/>
              <a:cs typeface="Arial" panose="020B0604020202020204" pitchFamily="34" charset="0"/>
            </a:rPr>
            <a:t>Neglect</a:t>
          </a:r>
          <a:r>
            <a:rPr lang="en-US" sz="2400" b="1" kern="1200" dirty="0">
              <a:solidFill>
                <a:schemeClr val="tx1"/>
              </a:solidFill>
              <a:latin typeface="Arial" panose="020B0604020202020204" pitchFamily="34" charset="0"/>
              <a:cs typeface="Arial" panose="020B0604020202020204" pitchFamily="34" charset="0"/>
            </a:rPr>
            <a:t> </a:t>
          </a:r>
          <a:r>
            <a:rPr lang="en-US" sz="2400" b="0" kern="1200" dirty="0">
              <a:solidFill>
                <a:schemeClr val="tx1"/>
              </a:solidFill>
              <a:latin typeface="Arial" panose="020B0604020202020204" pitchFamily="34" charset="0"/>
              <a:cs typeface="Arial" panose="020B0604020202020204" pitchFamily="34" charset="0"/>
            </a:rPr>
            <a:t>manifests by inattention to physical, emotional, and social needs  (e.g., withholding food, water, medications, hygiene)</a:t>
          </a:r>
        </a:p>
      </dsp:txBody>
      <dsp:txXfrm>
        <a:off x="8086724" y="159977"/>
        <a:ext cx="3675783" cy="2205470"/>
      </dsp:txXfrm>
    </dsp:sp>
    <dsp:sp modelId="{D9BA9DC8-67C5-4444-AD36-E837BAB453F5}">
      <dsp:nvSpPr>
        <dsp:cNvPr id="0" name=""/>
        <dsp:cNvSpPr/>
      </dsp:nvSpPr>
      <dsp:spPr>
        <a:xfrm>
          <a:off x="2021681" y="2733025"/>
          <a:ext cx="3675783" cy="2205470"/>
        </a:xfrm>
        <a:prstGeom prst="rect">
          <a:avLst/>
        </a:prstGeom>
        <a:no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tx1"/>
              </a:solidFill>
              <a:latin typeface="Arial" panose="020B0604020202020204" pitchFamily="34" charset="0"/>
              <a:cs typeface="Arial" panose="020B0604020202020204" pitchFamily="34" charset="0"/>
            </a:rPr>
            <a:t>Sexual abuse </a:t>
          </a:r>
          <a:r>
            <a:rPr lang="en-US" sz="2400" b="0" kern="1200" dirty="0">
              <a:solidFill>
                <a:schemeClr val="tx1"/>
              </a:solidFill>
              <a:latin typeface="Arial" panose="020B0604020202020204" pitchFamily="34" charset="0"/>
              <a:cs typeface="Arial" panose="020B0604020202020204" pitchFamily="34" charset="0"/>
            </a:rPr>
            <a:t>involves a caregiver forcing an older adult to watch or be part of sexual acts.</a:t>
          </a:r>
        </a:p>
      </dsp:txBody>
      <dsp:txXfrm>
        <a:off x="2021681" y="2733025"/>
        <a:ext cx="3675783" cy="2205470"/>
      </dsp:txXfrm>
    </dsp:sp>
    <dsp:sp modelId="{38B5FE4F-184F-4C10-86AA-FC94C61B0FAA}">
      <dsp:nvSpPr>
        <dsp:cNvPr id="0" name=""/>
        <dsp:cNvSpPr/>
      </dsp:nvSpPr>
      <dsp:spPr>
        <a:xfrm>
          <a:off x="6065043" y="2733025"/>
          <a:ext cx="3675783" cy="2205470"/>
        </a:xfrm>
        <a:prstGeom prst="rect">
          <a:avLst/>
        </a:prstGeom>
        <a:no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tx1"/>
              </a:solidFill>
              <a:latin typeface="Arial" panose="020B0604020202020204" pitchFamily="34" charset="0"/>
              <a:cs typeface="Arial" panose="020B0604020202020204" pitchFamily="34" charset="0"/>
            </a:rPr>
            <a:t>Financial abuse</a:t>
          </a:r>
          <a:r>
            <a:rPr lang="en-US" sz="2400" b="0" kern="1200" dirty="0">
              <a:solidFill>
                <a:schemeClr val="tx1"/>
              </a:solidFill>
              <a:latin typeface="Arial" panose="020B0604020202020204" pitchFamily="34" charset="0"/>
              <a:cs typeface="Arial" panose="020B0604020202020204" pitchFamily="34" charset="0"/>
            </a:rPr>
            <a:t> includes forging checks, diverting Social Security benefits, using credit cards without permission, and theft. </a:t>
          </a:r>
        </a:p>
      </dsp:txBody>
      <dsp:txXfrm>
        <a:off x="6065043" y="2733025"/>
        <a:ext cx="3675783" cy="220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335CA-CC3B-4648-B0EB-AA879E27D2AD}">
      <dsp:nvSpPr>
        <dsp:cNvPr id="0" name=""/>
        <dsp:cNvSpPr/>
      </dsp:nvSpPr>
      <dsp:spPr>
        <a:xfrm>
          <a:off x="3336" y="724827"/>
          <a:ext cx="2646921" cy="1588152"/>
        </a:xfrm>
        <a:prstGeom prst="rect">
          <a:avLst/>
        </a:prstGeom>
        <a:solidFill>
          <a:schemeClr val="bg1"/>
        </a:solidFill>
        <a:ln w="381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Inadequate coping</a:t>
          </a:r>
        </a:p>
      </dsp:txBody>
      <dsp:txXfrm>
        <a:off x="3336" y="724827"/>
        <a:ext cx="2646921" cy="1588152"/>
      </dsp:txXfrm>
    </dsp:sp>
    <dsp:sp modelId="{C8AD44BA-DD72-41F5-A3FD-2FCD055EF7E8}">
      <dsp:nvSpPr>
        <dsp:cNvPr id="0" name=""/>
        <dsp:cNvSpPr/>
      </dsp:nvSpPr>
      <dsp:spPr>
        <a:xfrm>
          <a:off x="2914950" y="724827"/>
          <a:ext cx="2646921" cy="1588152"/>
        </a:xfrm>
        <a:prstGeom prst="rect">
          <a:avLst/>
        </a:prstGeom>
        <a:solidFill>
          <a:schemeClr val="bg1"/>
        </a:solidFill>
        <a:ln w="381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Social isolation</a:t>
          </a:r>
        </a:p>
      </dsp:txBody>
      <dsp:txXfrm>
        <a:off x="2914950" y="724827"/>
        <a:ext cx="2646921" cy="1588152"/>
      </dsp:txXfrm>
    </dsp:sp>
    <dsp:sp modelId="{67DCC890-B072-4FA7-B09D-8858245B54BE}">
      <dsp:nvSpPr>
        <dsp:cNvPr id="0" name=""/>
        <dsp:cNvSpPr/>
      </dsp:nvSpPr>
      <dsp:spPr>
        <a:xfrm>
          <a:off x="5826564" y="724827"/>
          <a:ext cx="2646921" cy="1588152"/>
        </a:xfrm>
        <a:prstGeom prst="rect">
          <a:avLst/>
        </a:prstGeom>
        <a:solidFill>
          <a:schemeClr val="bg1"/>
        </a:solidFill>
        <a:ln w="381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Arial" panose="020B0604020202020204" pitchFamily="34" charset="0"/>
              <a:cs typeface="Arial" panose="020B0604020202020204" pitchFamily="34" charset="0"/>
            </a:rPr>
            <a:t>Burnout</a:t>
          </a:r>
        </a:p>
      </dsp:txBody>
      <dsp:txXfrm>
        <a:off x="5826564" y="724827"/>
        <a:ext cx="2646921" cy="1588152"/>
      </dsp:txXfrm>
    </dsp:sp>
    <dsp:sp modelId="{8C1AF2D4-1622-45F6-9CA0-86A68B594090}">
      <dsp:nvSpPr>
        <dsp:cNvPr id="0" name=""/>
        <dsp:cNvSpPr/>
      </dsp:nvSpPr>
      <dsp:spPr>
        <a:xfrm>
          <a:off x="8738177" y="724827"/>
          <a:ext cx="2646921" cy="1588152"/>
        </a:xfrm>
        <a:prstGeom prst="rect">
          <a:avLst/>
        </a:prstGeom>
        <a:solidFill>
          <a:schemeClr val="bg1"/>
        </a:solidFill>
        <a:ln w="381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Arial" panose="020B0604020202020204" pitchFamily="34" charset="0"/>
              <a:cs typeface="Arial" panose="020B0604020202020204" pitchFamily="34" charset="0"/>
            </a:rPr>
            <a:t>Low self-esteem</a:t>
          </a:r>
        </a:p>
      </dsp:txBody>
      <dsp:txXfrm>
        <a:off x="8738177" y="724827"/>
        <a:ext cx="2646921" cy="1588152"/>
      </dsp:txXfrm>
    </dsp:sp>
    <dsp:sp modelId="{A7131527-B65D-4BF4-A312-A804ECA00C3B}">
      <dsp:nvSpPr>
        <dsp:cNvPr id="0" name=""/>
        <dsp:cNvSpPr/>
      </dsp:nvSpPr>
      <dsp:spPr>
        <a:xfrm>
          <a:off x="3336" y="2577672"/>
          <a:ext cx="2646921" cy="1588152"/>
        </a:xfrm>
        <a:prstGeom prst="rect">
          <a:avLst/>
        </a:prstGeom>
        <a:solidFill>
          <a:schemeClr val="bg1"/>
        </a:solidFill>
        <a:ln w="381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High perceived stress</a:t>
          </a:r>
        </a:p>
      </dsp:txBody>
      <dsp:txXfrm>
        <a:off x="3336" y="2577672"/>
        <a:ext cx="2646921" cy="1588152"/>
      </dsp:txXfrm>
    </dsp:sp>
    <dsp:sp modelId="{22A052E1-F572-4CA9-B159-28E2423E112A}">
      <dsp:nvSpPr>
        <dsp:cNvPr id="0" name=""/>
        <dsp:cNvSpPr/>
      </dsp:nvSpPr>
      <dsp:spPr>
        <a:xfrm>
          <a:off x="2914950" y="2577672"/>
          <a:ext cx="2646921" cy="1588152"/>
        </a:xfrm>
        <a:prstGeom prst="rect">
          <a:avLst/>
        </a:prstGeom>
        <a:solidFill>
          <a:schemeClr val="bg1"/>
        </a:solidFill>
        <a:ln w="381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Substance use disorders / dependence</a:t>
          </a:r>
        </a:p>
      </dsp:txBody>
      <dsp:txXfrm>
        <a:off x="2914950" y="2577672"/>
        <a:ext cx="2646921" cy="1588152"/>
      </dsp:txXfrm>
    </dsp:sp>
    <dsp:sp modelId="{269283F3-70F3-4209-8432-836BA025C25A}">
      <dsp:nvSpPr>
        <dsp:cNvPr id="0" name=""/>
        <dsp:cNvSpPr/>
      </dsp:nvSpPr>
      <dsp:spPr>
        <a:xfrm>
          <a:off x="5826564" y="2577672"/>
          <a:ext cx="2646921" cy="1588152"/>
        </a:xfrm>
        <a:prstGeom prst="rect">
          <a:avLst/>
        </a:prstGeom>
        <a:solidFill>
          <a:schemeClr val="bg1"/>
        </a:solidFill>
        <a:ln w="381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Arial" panose="020B0604020202020204" pitchFamily="34" charset="0"/>
              <a:cs typeface="Arial" panose="020B0604020202020204" pitchFamily="34" charset="0"/>
            </a:rPr>
            <a:t>Past traumatic experience</a:t>
          </a:r>
        </a:p>
      </dsp:txBody>
      <dsp:txXfrm>
        <a:off x="5826564" y="2577672"/>
        <a:ext cx="2646921" cy="1588152"/>
      </dsp:txXfrm>
    </dsp:sp>
    <dsp:sp modelId="{19FAD488-CD64-46ED-96D8-3948E21E2149}">
      <dsp:nvSpPr>
        <dsp:cNvPr id="0" name=""/>
        <dsp:cNvSpPr/>
      </dsp:nvSpPr>
      <dsp:spPr>
        <a:xfrm>
          <a:off x="8738177" y="2577672"/>
          <a:ext cx="2646921" cy="1588152"/>
        </a:xfrm>
        <a:prstGeom prst="rect">
          <a:avLst/>
        </a:prstGeom>
        <a:solidFill>
          <a:schemeClr val="bg1"/>
        </a:solidFill>
        <a:ln w="381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Women higher risk, but not discriminatory</a:t>
          </a:r>
        </a:p>
      </dsp:txBody>
      <dsp:txXfrm>
        <a:off x="8738177" y="2577672"/>
        <a:ext cx="2646921" cy="1588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3F6E1-FAB1-4CA5-9604-0217D436D653}">
      <dsp:nvSpPr>
        <dsp:cNvPr id="0" name=""/>
        <dsp:cNvSpPr/>
      </dsp:nvSpPr>
      <dsp:spPr>
        <a:xfrm>
          <a:off x="1509790" y="815260"/>
          <a:ext cx="2833687" cy="1700212"/>
        </a:xfrm>
        <a:prstGeom prst="rect">
          <a:avLst/>
        </a:prstGeom>
        <a:solidFill>
          <a:schemeClr val="bg1"/>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Arial" panose="020B0604020202020204" pitchFamily="34" charset="0"/>
              <a:cs typeface="Arial" panose="020B0604020202020204" pitchFamily="34" charset="0"/>
            </a:rPr>
            <a:t>Both institutional and home care</a:t>
          </a:r>
        </a:p>
      </dsp:txBody>
      <dsp:txXfrm>
        <a:off x="1509790" y="815260"/>
        <a:ext cx="2833687" cy="1700212"/>
      </dsp:txXfrm>
    </dsp:sp>
    <dsp:sp modelId="{2B59AAD1-794A-404A-B2CA-EA5D75A0B361}">
      <dsp:nvSpPr>
        <dsp:cNvPr id="0" name=""/>
        <dsp:cNvSpPr/>
      </dsp:nvSpPr>
      <dsp:spPr>
        <a:xfrm>
          <a:off x="4626845" y="815260"/>
          <a:ext cx="2833687" cy="1700212"/>
        </a:xfrm>
        <a:prstGeom prst="rect">
          <a:avLst/>
        </a:prstGeom>
        <a:solidFill>
          <a:schemeClr val="bg1"/>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dirty="0">
              <a:solidFill>
                <a:schemeClr val="tx1"/>
              </a:solidFill>
              <a:latin typeface="Arial" panose="020B0604020202020204" pitchFamily="34" charset="0"/>
              <a:cs typeface="Arial" panose="020B0604020202020204" pitchFamily="34" charset="0"/>
            </a:rPr>
            <a:t>Dementia / cognitive impairment</a:t>
          </a:r>
          <a:endParaRPr lang="en-US" sz="2800" b="1" kern="1200" dirty="0">
            <a:solidFill>
              <a:schemeClr val="tx1"/>
            </a:solidFill>
            <a:latin typeface="Arial" panose="020B0604020202020204" pitchFamily="34" charset="0"/>
            <a:cs typeface="Arial" panose="020B0604020202020204" pitchFamily="34" charset="0"/>
          </a:endParaRPr>
        </a:p>
      </dsp:txBody>
      <dsp:txXfrm>
        <a:off x="4626845" y="815260"/>
        <a:ext cx="2833687" cy="1700212"/>
      </dsp:txXfrm>
    </dsp:sp>
    <dsp:sp modelId="{50F6C4BB-1CA5-4A9F-AFA2-FFE6E26A6F1F}">
      <dsp:nvSpPr>
        <dsp:cNvPr id="0" name=""/>
        <dsp:cNvSpPr/>
      </dsp:nvSpPr>
      <dsp:spPr>
        <a:xfrm>
          <a:off x="7743901" y="815260"/>
          <a:ext cx="2938307" cy="1700212"/>
        </a:xfrm>
        <a:prstGeom prst="rect">
          <a:avLst/>
        </a:prstGeom>
        <a:solidFill>
          <a:schemeClr val="bg1"/>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Arial" panose="020B0604020202020204" pitchFamily="34" charset="0"/>
              <a:cs typeface="Arial" panose="020B0604020202020204" pitchFamily="34" charset="0"/>
            </a:rPr>
            <a:t>Communication impairment</a:t>
          </a:r>
        </a:p>
      </dsp:txBody>
      <dsp:txXfrm>
        <a:off x="7743901" y="815260"/>
        <a:ext cx="2938307" cy="1700212"/>
      </dsp:txXfrm>
    </dsp:sp>
    <dsp:sp modelId="{2E6D821F-BE9E-487D-B90B-5996DC2AD983}">
      <dsp:nvSpPr>
        <dsp:cNvPr id="0" name=""/>
        <dsp:cNvSpPr/>
      </dsp:nvSpPr>
      <dsp:spPr>
        <a:xfrm>
          <a:off x="3571" y="2798841"/>
          <a:ext cx="2833687" cy="1700212"/>
        </a:xfrm>
        <a:prstGeom prst="rect">
          <a:avLst/>
        </a:prstGeom>
        <a:solidFill>
          <a:schemeClr val="bg1"/>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Arial" panose="020B0604020202020204" pitchFamily="34" charset="0"/>
              <a:cs typeface="Arial" panose="020B0604020202020204" pitchFamily="34" charset="0"/>
            </a:rPr>
            <a:t>Limited mobility</a:t>
          </a:r>
        </a:p>
      </dsp:txBody>
      <dsp:txXfrm>
        <a:off x="3571" y="2798841"/>
        <a:ext cx="2833687" cy="1700212"/>
      </dsp:txXfrm>
    </dsp:sp>
    <dsp:sp modelId="{D9717C58-D1B1-4E32-9579-F6C271ED5DBB}">
      <dsp:nvSpPr>
        <dsp:cNvPr id="0" name=""/>
        <dsp:cNvSpPr/>
      </dsp:nvSpPr>
      <dsp:spPr>
        <a:xfrm>
          <a:off x="3120627" y="2798841"/>
          <a:ext cx="2833687" cy="1700212"/>
        </a:xfrm>
        <a:prstGeom prst="rect">
          <a:avLst/>
        </a:prstGeom>
        <a:solidFill>
          <a:schemeClr val="bg1"/>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Arial" panose="020B0604020202020204" pitchFamily="34" charset="0"/>
              <a:cs typeface="Arial" panose="020B0604020202020204" pitchFamily="34" charset="0"/>
            </a:rPr>
            <a:t>Age ≥ 75 years</a:t>
          </a:r>
        </a:p>
      </dsp:txBody>
      <dsp:txXfrm>
        <a:off x="3120627" y="2798841"/>
        <a:ext cx="2833687" cy="1700212"/>
      </dsp:txXfrm>
    </dsp:sp>
    <dsp:sp modelId="{2B651C3F-ABF6-4BCA-AB81-8D1C4333B42E}">
      <dsp:nvSpPr>
        <dsp:cNvPr id="0" name=""/>
        <dsp:cNvSpPr/>
      </dsp:nvSpPr>
      <dsp:spPr>
        <a:xfrm>
          <a:off x="6237683" y="2798841"/>
          <a:ext cx="2833687" cy="1700212"/>
        </a:xfrm>
        <a:prstGeom prst="rect">
          <a:avLst/>
        </a:prstGeom>
        <a:solidFill>
          <a:schemeClr val="bg1"/>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Arial" panose="020B0604020202020204" pitchFamily="34" charset="0"/>
              <a:cs typeface="Arial" panose="020B0604020202020204" pitchFamily="34" charset="0"/>
            </a:rPr>
            <a:t>Women higher risk, but not discriminatory</a:t>
          </a:r>
        </a:p>
      </dsp:txBody>
      <dsp:txXfrm>
        <a:off x="6237683" y="2798841"/>
        <a:ext cx="2833687" cy="1700212"/>
      </dsp:txXfrm>
    </dsp:sp>
    <dsp:sp modelId="{4D6A6A10-109B-4FC8-81FD-5373C31A0E57}">
      <dsp:nvSpPr>
        <dsp:cNvPr id="0" name=""/>
        <dsp:cNvSpPr/>
      </dsp:nvSpPr>
      <dsp:spPr>
        <a:xfrm>
          <a:off x="9354739" y="2798841"/>
          <a:ext cx="2833687" cy="1700212"/>
        </a:xfrm>
        <a:prstGeom prst="rect">
          <a:avLst/>
        </a:prstGeom>
        <a:solidFill>
          <a:schemeClr val="bg1"/>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Arial" panose="020B0604020202020204" pitchFamily="34" charset="0"/>
              <a:cs typeface="Arial" panose="020B0604020202020204" pitchFamily="34" charset="0"/>
            </a:rPr>
            <a:t>Shared living arrangement other than spouse</a:t>
          </a:r>
        </a:p>
      </dsp:txBody>
      <dsp:txXfrm>
        <a:off x="9354739" y="2798841"/>
        <a:ext cx="2833687" cy="17002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a:p>
        </p:txBody>
      </p:sp>
      <p:sp>
        <p:nvSpPr>
          <p:cNvPr id="86" name="Google Shape;86;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749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r>
              <a:rPr lang="en-US" dirty="0"/>
              <a:t> </a:t>
            </a:r>
            <a:endParaRPr dirty="0"/>
          </a:p>
        </p:txBody>
      </p:sp>
      <p:sp>
        <p:nvSpPr>
          <p:cNvPr id="91" name="Google Shape;91;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1769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r>
              <a:rPr lang="en-US" dirty="0"/>
              <a:t> </a:t>
            </a:r>
            <a:endParaRPr dirty="0"/>
          </a:p>
        </p:txBody>
      </p:sp>
      <p:sp>
        <p:nvSpPr>
          <p:cNvPr id="91" name="Google Shape;91;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7098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152" name="Google Shape;152;p10: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r>
              <a:rPr lang="en-US" dirty="0"/>
              <a:t> </a:t>
            </a:r>
            <a:endParaRPr dirty="0"/>
          </a:p>
        </p:txBody>
      </p:sp>
      <p:sp>
        <p:nvSpPr>
          <p:cNvPr id="91" name="Google Shape;91;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91" name="Google Shape;91;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0461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157" name="Google Shape;157;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r>
              <a:rPr lang="en-US" dirty="0"/>
              <a:t> </a:t>
            </a:r>
            <a:endParaRPr dirty="0"/>
          </a:p>
        </p:txBody>
      </p:sp>
      <p:sp>
        <p:nvSpPr>
          <p:cNvPr id="91" name="Google Shape;91;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879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a:p>
        </p:txBody>
      </p:sp>
      <p:sp>
        <p:nvSpPr>
          <p:cNvPr id="182" name="Google Shape;182;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lang="en-US" dirty="0"/>
          </a:p>
        </p:txBody>
      </p:sp>
      <p:sp>
        <p:nvSpPr>
          <p:cNvPr id="123" name="Google Shape;123;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r>
              <a:rPr lang="en-US" dirty="0"/>
              <a:t> </a:t>
            </a:r>
            <a:endParaRPr dirty="0"/>
          </a:p>
        </p:txBody>
      </p:sp>
      <p:sp>
        <p:nvSpPr>
          <p:cNvPr id="91" name="Google Shape;91;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34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defTabSz="933237">
              <a:defRPr/>
            </a:pPr>
            <a:fld id="{3EFF27D1-D480-42C0-8FC3-8ED2B9D3C96B}" type="slidenum">
              <a:rPr lang="en-US" sz="1200">
                <a:solidFill>
                  <a:prstClr val="black"/>
                </a:solidFill>
                <a:latin typeface="Calibri" panose="020F0502020204030204"/>
              </a:rPr>
              <a:pPr algn="r" defTabSz="933237">
                <a:defRPr/>
              </a:pPr>
              <a:t>2</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4092795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r>
              <a:rPr lang="en-US" dirty="0"/>
              <a:t> </a:t>
            </a:r>
            <a:endParaRPr dirty="0"/>
          </a:p>
        </p:txBody>
      </p:sp>
      <p:sp>
        <p:nvSpPr>
          <p:cNvPr id="91" name="Google Shape;91;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70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104" name="Google Shape;104;p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138" name="Google Shape;138;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603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145" name="Google Shape;145;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145" name="Google Shape;145;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3376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222" name="Google Shape;222;p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187" name="Google Shape;187;p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187" name="Google Shape;187;p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242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187" name="Google Shape;187;p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362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EFF27D1-D480-42C0-8FC3-8ED2B9D3C96B}" type="slidenum">
              <a:rPr lang="en-US" smtClean="0"/>
              <a:t>4</a:t>
            </a:fld>
            <a:endParaRPr lang="en-US"/>
          </a:p>
        </p:txBody>
      </p:sp>
    </p:spTree>
    <p:extLst>
      <p:ext uri="{BB962C8B-B14F-4D97-AF65-F5344CB8AC3E}">
        <p14:creationId xmlns:p14="http://schemas.microsoft.com/office/powerpoint/2010/main" val="2656103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3273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254" name="Google Shape;254;p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041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a:p>
        </p:txBody>
      </p:sp>
      <p:sp>
        <p:nvSpPr>
          <p:cNvPr id="254" name="Google Shape;254;p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4045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6: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260" name="Google Shape;260;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6522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6: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260" name="Google Shape;260;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2599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7: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266" name="Google Shape;266;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194" name="Google Shape;194;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3670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194" name="Google Shape;194;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4429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6: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260" name="Google Shape;260;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6904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6: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260" name="Google Shape;260;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504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a:p>
        </p:txBody>
      </p:sp>
      <p:sp>
        <p:nvSpPr>
          <p:cNvPr id="91" name="Google Shape;91;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879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2: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297" name="Google Shape;297;p3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3: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302" name="Google Shape;302;p3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7375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2965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4: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r>
              <a:rPr lang="en-US" dirty="0"/>
              <a:t>Will be modified to a downloadable flyer/brochure</a:t>
            </a:r>
          </a:p>
        </p:txBody>
      </p:sp>
      <p:sp>
        <p:nvSpPr>
          <p:cNvPr id="308" name="Google Shape;308;p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5: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315" name="Google Shape;315;p3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8: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272" name="Google Shape;272;p28: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49</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9: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a:p>
        </p:txBody>
      </p:sp>
      <p:sp>
        <p:nvSpPr>
          <p:cNvPr id="278" name="Google Shape;278;p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F27D1-D480-42C0-8FC3-8ED2B9D3C96B}" type="slidenum">
              <a:rPr lang="en-US" smtClean="0"/>
              <a:t>51</a:t>
            </a:fld>
            <a:endParaRPr lang="en-US"/>
          </a:p>
        </p:txBody>
      </p:sp>
    </p:spTree>
    <p:extLst>
      <p:ext uri="{BB962C8B-B14F-4D97-AF65-F5344CB8AC3E}">
        <p14:creationId xmlns:p14="http://schemas.microsoft.com/office/powerpoint/2010/main" val="23526760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97" name="Google Shape;97;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82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a:p>
        </p:txBody>
      </p:sp>
      <p:sp>
        <p:nvSpPr>
          <p:cNvPr id="91" name="Google Shape;91;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262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97" name="Google Shape;97;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97" name="Google Shape;97;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1945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97" name="Google Shape;97;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97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91" name="Google Shape;91;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5063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p>
        </p:txBody>
      </p:sp>
      <p:sp>
        <p:nvSpPr>
          <p:cNvPr id="91" name="Google Shape;91;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081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dirty="0">
              <a:highlight>
                <a:srgbClr val="FFFF00"/>
              </a:highlight>
            </a:endParaRPr>
          </a:p>
        </p:txBody>
      </p:sp>
      <p:sp>
        <p:nvSpPr>
          <p:cNvPr id="86" name="Google Shape;86;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00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a:p>
        </p:txBody>
      </p:sp>
      <p:sp>
        <p:nvSpPr>
          <p:cNvPr id="118" name="Google Shape;118;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998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2829400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1705965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702C-E9C5-469A-9D7E-040E6DAEC1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0AB9CF-C200-4DD7-9F82-1265B95081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382C18-A0EE-4478-8278-29C56A7F2321}"/>
              </a:ext>
            </a:extLst>
          </p:cNvPr>
          <p:cNvSpPr>
            <a:spLocks noGrp="1"/>
          </p:cNvSpPr>
          <p:nvPr>
            <p:ph type="dt" sz="half" idx="10"/>
          </p:nvPr>
        </p:nvSpPr>
        <p:spPr/>
        <p:txBody>
          <a:bodyPr/>
          <a:lstStyle/>
          <a:p>
            <a:fld id="{FD34AE06-AD10-4DB7-8DFA-46BF2658A2C2}" type="datetimeFigureOut">
              <a:rPr lang="en-US" smtClean="0"/>
              <a:t>12/12/2022</a:t>
            </a:fld>
            <a:endParaRPr lang="en-US"/>
          </a:p>
        </p:txBody>
      </p:sp>
      <p:sp>
        <p:nvSpPr>
          <p:cNvPr id="5" name="Footer Placeholder 4">
            <a:extLst>
              <a:ext uri="{FF2B5EF4-FFF2-40B4-BE49-F238E27FC236}">
                <a16:creationId xmlns:a16="http://schemas.microsoft.com/office/drawing/2014/main" id="{3EBE7465-891A-4F6D-88EA-8F4590ABD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2E031-A665-4021-A6F1-5CBD2403D609}"/>
              </a:ext>
            </a:extLst>
          </p:cNvPr>
          <p:cNvSpPr>
            <a:spLocks noGrp="1"/>
          </p:cNvSpPr>
          <p:nvPr>
            <p:ph type="sldNum" sz="quarter" idx="12"/>
          </p:nvPr>
        </p:nvSpPr>
        <p:spPr/>
        <p:txBody>
          <a:bodyPr/>
          <a:lstStyle/>
          <a:p>
            <a:fld id="{3A772CD9-3770-44E3-9C41-5C37CA946D61}" type="slidenum">
              <a:rPr lang="en-US" smtClean="0"/>
              <a:t>‹#›</a:t>
            </a:fld>
            <a:endParaRPr lang="en-US"/>
          </a:p>
        </p:txBody>
      </p:sp>
    </p:spTree>
    <p:extLst>
      <p:ext uri="{BB962C8B-B14F-4D97-AF65-F5344CB8AC3E}">
        <p14:creationId xmlns:p14="http://schemas.microsoft.com/office/powerpoint/2010/main" val="3037683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DEA23-28C4-4D7C-B704-C7E4831E1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2E189-2963-48BA-BFFF-1E4C7BB96D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C2E62-49B8-4147-BB4D-E94E16D43535}"/>
              </a:ext>
            </a:extLst>
          </p:cNvPr>
          <p:cNvSpPr>
            <a:spLocks noGrp="1"/>
          </p:cNvSpPr>
          <p:nvPr>
            <p:ph type="dt" sz="half" idx="10"/>
          </p:nvPr>
        </p:nvSpPr>
        <p:spPr/>
        <p:txBody>
          <a:bodyPr/>
          <a:lstStyle/>
          <a:p>
            <a:fld id="{FD34AE06-AD10-4DB7-8DFA-46BF2658A2C2}" type="datetimeFigureOut">
              <a:rPr lang="en-US" smtClean="0"/>
              <a:t>12/12/2022</a:t>
            </a:fld>
            <a:endParaRPr lang="en-US"/>
          </a:p>
        </p:txBody>
      </p:sp>
      <p:sp>
        <p:nvSpPr>
          <p:cNvPr id="5" name="Footer Placeholder 4">
            <a:extLst>
              <a:ext uri="{FF2B5EF4-FFF2-40B4-BE49-F238E27FC236}">
                <a16:creationId xmlns:a16="http://schemas.microsoft.com/office/drawing/2014/main" id="{47D0692E-05C9-4CE4-95BF-7DA873FFF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3E751-9EE0-4A81-BA0A-CDB53BD64259}"/>
              </a:ext>
            </a:extLst>
          </p:cNvPr>
          <p:cNvSpPr>
            <a:spLocks noGrp="1"/>
          </p:cNvSpPr>
          <p:nvPr>
            <p:ph type="sldNum" sz="quarter" idx="12"/>
          </p:nvPr>
        </p:nvSpPr>
        <p:spPr/>
        <p:txBody>
          <a:bodyPr/>
          <a:lstStyle/>
          <a:p>
            <a:fld id="{3A772CD9-3770-44E3-9C41-5C37CA946D61}" type="slidenum">
              <a:rPr lang="en-US" smtClean="0"/>
              <a:t>‹#›</a:t>
            </a:fld>
            <a:endParaRPr lang="en-US"/>
          </a:p>
        </p:txBody>
      </p:sp>
    </p:spTree>
    <p:extLst>
      <p:ext uri="{BB962C8B-B14F-4D97-AF65-F5344CB8AC3E}">
        <p14:creationId xmlns:p14="http://schemas.microsoft.com/office/powerpoint/2010/main" val="3621123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13B02-8904-4CDE-93FF-9339F953E6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F0C2FE-F303-4EB3-8A4E-5274990A2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EE5F4C-334C-41BE-9F5B-DF3BED925B2F}"/>
              </a:ext>
            </a:extLst>
          </p:cNvPr>
          <p:cNvSpPr>
            <a:spLocks noGrp="1"/>
          </p:cNvSpPr>
          <p:nvPr>
            <p:ph type="dt" sz="half" idx="10"/>
          </p:nvPr>
        </p:nvSpPr>
        <p:spPr/>
        <p:txBody>
          <a:bodyPr/>
          <a:lstStyle/>
          <a:p>
            <a:fld id="{FD34AE06-AD10-4DB7-8DFA-46BF2658A2C2}" type="datetimeFigureOut">
              <a:rPr lang="en-US" smtClean="0"/>
              <a:t>12/12/2022</a:t>
            </a:fld>
            <a:endParaRPr lang="en-US"/>
          </a:p>
        </p:txBody>
      </p:sp>
      <p:sp>
        <p:nvSpPr>
          <p:cNvPr id="5" name="Footer Placeholder 4">
            <a:extLst>
              <a:ext uri="{FF2B5EF4-FFF2-40B4-BE49-F238E27FC236}">
                <a16:creationId xmlns:a16="http://schemas.microsoft.com/office/drawing/2014/main" id="{84915D9C-F07C-4061-8FE9-D48414AA7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70F78-F2BB-4541-965C-09D27C9D94DC}"/>
              </a:ext>
            </a:extLst>
          </p:cNvPr>
          <p:cNvSpPr>
            <a:spLocks noGrp="1"/>
          </p:cNvSpPr>
          <p:nvPr>
            <p:ph type="sldNum" sz="quarter" idx="12"/>
          </p:nvPr>
        </p:nvSpPr>
        <p:spPr/>
        <p:txBody>
          <a:bodyPr/>
          <a:lstStyle/>
          <a:p>
            <a:fld id="{3A772CD9-3770-44E3-9C41-5C37CA946D61}" type="slidenum">
              <a:rPr lang="en-US" smtClean="0"/>
              <a:t>‹#›</a:t>
            </a:fld>
            <a:endParaRPr lang="en-US"/>
          </a:p>
        </p:txBody>
      </p:sp>
    </p:spTree>
    <p:extLst>
      <p:ext uri="{BB962C8B-B14F-4D97-AF65-F5344CB8AC3E}">
        <p14:creationId xmlns:p14="http://schemas.microsoft.com/office/powerpoint/2010/main" val="1905531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9511-8468-4C59-98A0-E94F9BD72F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18675A-7435-4334-8A7B-7C3F315A2C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3A4530-6B2F-4368-B8EC-9C1E25C17A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C25C93-982C-4FDC-AA5B-516C5D21BE13}"/>
              </a:ext>
            </a:extLst>
          </p:cNvPr>
          <p:cNvSpPr>
            <a:spLocks noGrp="1"/>
          </p:cNvSpPr>
          <p:nvPr>
            <p:ph type="dt" sz="half" idx="10"/>
          </p:nvPr>
        </p:nvSpPr>
        <p:spPr/>
        <p:txBody>
          <a:bodyPr/>
          <a:lstStyle/>
          <a:p>
            <a:fld id="{FD34AE06-AD10-4DB7-8DFA-46BF2658A2C2}" type="datetimeFigureOut">
              <a:rPr lang="en-US" smtClean="0"/>
              <a:t>12/12/2022</a:t>
            </a:fld>
            <a:endParaRPr lang="en-US"/>
          </a:p>
        </p:txBody>
      </p:sp>
      <p:sp>
        <p:nvSpPr>
          <p:cNvPr id="6" name="Footer Placeholder 5">
            <a:extLst>
              <a:ext uri="{FF2B5EF4-FFF2-40B4-BE49-F238E27FC236}">
                <a16:creationId xmlns:a16="http://schemas.microsoft.com/office/drawing/2014/main" id="{740574FF-CE0F-4381-B7EB-2568DF1E7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6559C-0F33-4E91-80B9-F30698FAA842}"/>
              </a:ext>
            </a:extLst>
          </p:cNvPr>
          <p:cNvSpPr>
            <a:spLocks noGrp="1"/>
          </p:cNvSpPr>
          <p:nvPr>
            <p:ph type="sldNum" sz="quarter" idx="12"/>
          </p:nvPr>
        </p:nvSpPr>
        <p:spPr/>
        <p:txBody>
          <a:bodyPr/>
          <a:lstStyle/>
          <a:p>
            <a:fld id="{3A772CD9-3770-44E3-9C41-5C37CA946D61}" type="slidenum">
              <a:rPr lang="en-US" smtClean="0"/>
              <a:t>‹#›</a:t>
            </a:fld>
            <a:endParaRPr lang="en-US"/>
          </a:p>
        </p:txBody>
      </p:sp>
    </p:spTree>
    <p:extLst>
      <p:ext uri="{BB962C8B-B14F-4D97-AF65-F5344CB8AC3E}">
        <p14:creationId xmlns:p14="http://schemas.microsoft.com/office/powerpoint/2010/main" val="4136522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AFA15-4FC3-4EB9-9728-13151AF8BC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A78159-CE77-46C7-B06B-E65A2C99D8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F984EF-244F-415C-9A38-87D807857B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253898-B852-4D87-9E06-CE16B4D1FE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EAA081-15D4-4287-BEFC-41188E9C3D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04981E-6F79-4FC5-BF97-8E31E9BE2F5B}"/>
              </a:ext>
            </a:extLst>
          </p:cNvPr>
          <p:cNvSpPr>
            <a:spLocks noGrp="1"/>
          </p:cNvSpPr>
          <p:nvPr>
            <p:ph type="dt" sz="half" idx="10"/>
          </p:nvPr>
        </p:nvSpPr>
        <p:spPr/>
        <p:txBody>
          <a:bodyPr/>
          <a:lstStyle/>
          <a:p>
            <a:fld id="{FD34AE06-AD10-4DB7-8DFA-46BF2658A2C2}" type="datetimeFigureOut">
              <a:rPr lang="en-US" smtClean="0"/>
              <a:t>12/12/2022</a:t>
            </a:fld>
            <a:endParaRPr lang="en-US"/>
          </a:p>
        </p:txBody>
      </p:sp>
      <p:sp>
        <p:nvSpPr>
          <p:cNvPr id="8" name="Footer Placeholder 7">
            <a:extLst>
              <a:ext uri="{FF2B5EF4-FFF2-40B4-BE49-F238E27FC236}">
                <a16:creationId xmlns:a16="http://schemas.microsoft.com/office/drawing/2014/main" id="{696E3698-F6BF-4DE6-AD6F-7632989EC9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E77722-2DE8-4CE6-A25E-55F2F82DBBB8}"/>
              </a:ext>
            </a:extLst>
          </p:cNvPr>
          <p:cNvSpPr>
            <a:spLocks noGrp="1"/>
          </p:cNvSpPr>
          <p:nvPr>
            <p:ph type="sldNum" sz="quarter" idx="12"/>
          </p:nvPr>
        </p:nvSpPr>
        <p:spPr/>
        <p:txBody>
          <a:bodyPr/>
          <a:lstStyle/>
          <a:p>
            <a:fld id="{3A772CD9-3770-44E3-9C41-5C37CA946D61}" type="slidenum">
              <a:rPr lang="en-US" smtClean="0"/>
              <a:t>‹#›</a:t>
            </a:fld>
            <a:endParaRPr lang="en-US"/>
          </a:p>
        </p:txBody>
      </p:sp>
    </p:spTree>
    <p:extLst>
      <p:ext uri="{BB962C8B-B14F-4D97-AF65-F5344CB8AC3E}">
        <p14:creationId xmlns:p14="http://schemas.microsoft.com/office/powerpoint/2010/main" val="3334621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574E-4762-4BD9-BB22-A4EAD0AEEF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897A1B-9BC8-4E92-A7D7-A9B3E2327372}"/>
              </a:ext>
            </a:extLst>
          </p:cNvPr>
          <p:cNvSpPr>
            <a:spLocks noGrp="1"/>
          </p:cNvSpPr>
          <p:nvPr>
            <p:ph type="dt" sz="half" idx="10"/>
          </p:nvPr>
        </p:nvSpPr>
        <p:spPr/>
        <p:txBody>
          <a:bodyPr/>
          <a:lstStyle/>
          <a:p>
            <a:fld id="{FD34AE06-AD10-4DB7-8DFA-46BF2658A2C2}" type="datetimeFigureOut">
              <a:rPr lang="en-US" smtClean="0"/>
              <a:t>12/12/2022</a:t>
            </a:fld>
            <a:endParaRPr lang="en-US"/>
          </a:p>
        </p:txBody>
      </p:sp>
      <p:sp>
        <p:nvSpPr>
          <p:cNvPr id="4" name="Footer Placeholder 3">
            <a:extLst>
              <a:ext uri="{FF2B5EF4-FFF2-40B4-BE49-F238E27FC236}">
                <a16:creationId xmlns:a16="http://schemas.microsoft.com/office/drawing/2014/main" id="{FC73B339-6323-46F8-BF2D-736D95026E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2206F2-6DD4-497F-BAEF-C41BFFD036C6}"/>
              </a:ext>
            </a:extLst>
          </p:cNvPr>
          <p:cNvSpPr>
            <a:spLocks noGrp="1"/>
          </p:cNvSpPr>
          <p:nvPr>
            <p:ph type="sldNum" sz="quarter" idx="12"/>
          </p:nvPr>
        </p:nvSpPr>
        <p:spPr/>
        <p:txBody>
          <a:bodyPr/>
          <a:lstStyle/>
          <a:p>
            <a:fld id="{3A772CD9-3770-44E3-9C41-5C37CA946D61}" type="slidenum">
              <a:rPr lang="en-US" smtClean="0"/>
              <a:t>‹#›</a:t>
            </a:fld>
            <a:endParaRPr lang="en-US"/>
          </a:p>
        </p:txBody>
      </p:sp>
    </p:spTree>
    <p:extLst>
      <p:ext uri="{BB962C8B-B14F-4D97-AF65-F5344CB8AC3E}">
        <p14:creationId xmlns:p14="http://schemas.microsoft.com/office/powerpoint/2010/main" val="1244768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C94A0-9229-47B1-A1B1-9489F14D5BEB}"/>
              </a:ext>
            </a:extLst>
          </p:cNvPr>
          <p:cNvSpPr>
            <a:spLocks noGrp="1"/>
          </p:cNvSpPr>
          <p:nvPr>
            <p:ph type="dt" sz="half" idx="10"/>
          </p:nvPr>
        </p:nvSpPr>
        <p:spPr/>
        <p:txBody>
          <a:bodyPr/>
          <a:lstStyle/>
          <a:p>
            <a:fld id="{FD34AE06-AD10-4DB7-8DFA-46BF2658A2C2}" type="datetimeFigureOut">
              <a:rPr lang="en-US" smtClean="0"/>
              <a:t>12/12/2022</a:t>
            </a:fld>
            <a:endParaRPr lang="en-US"/>
          </a:p>
        </p:txBody>
      </p:sp>
      <p:sp>
        <p:nvSpPr>
          <p:cNvPr id="3" name="Footer Placeholder 2">
            <a:extLst>
              <a:ext uri="{FF2B5EF4-FFF2-40B4-BE49-F238E27FC236}">
                <a16:creationId xmlns:a16="http://schemas.microsoft.com/office/drawing/2014/main" id="{749CDF7A-B9B9-4571-BFE6-638158C72A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F22410-A0AA-473B-B9C3-D40185D63A18}"/>
              </a:ext>
            </a:extLst>
          </p:cNvPr>
          <p:cNvSpPr>
            <a:spLocks noGrp="1"/>
          </p:cNvSpPr>
          <p:nvPr>
            <p:ph type="sldNum" sz="quarter" idx="12"/>
          </p:nvPr>
        </p:nvSpPr>
        <p:spPr/>
        <p:txBody>
          <a:bodyPr/>
          <a:lstStyle/>
          <a:p>
            <a:fld id="{3A772CD9-3770-44E3-9C41-5C37CA946D61}" type="slidenum">
              <a:rPr lang="en-US" smtClean="0"/>
              <a:t>‹#›</a:t>
            </a:fld>
            <a:endParaRPr lang="en-US"/>
          </a:p>
        </p:txBody>
      </p:sp>
    </p:spTree>
    <p:extLst>
      <p:ext uri="{BB962C8B-B14F-4D97-AF65-F5344CB8AC3E}">
        <p14:creationId xmlns:p14="http://schemas.microsoft.com/office/powerpoint/2010/main" val="1530853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62B4-B73D-45FA-94AB-41F0C09278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613D6B-A5DD-4C86-8B01-498D461538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1BBB5E-F623-4C7D-AD95-AD54D5C55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52808-7A6F-48CB-9E45-AEA162B82BD1}"/>
              </a:ext>
            </a:extLst>
          </p:cNvPr>
          <p:cNvSpPr>
            <a:spLocks noGrp="1"/>
          </p:cNvSpPr>
          <p:nvPr>
            <p:ph type="dt" sz="half" idx="10"/>
          </p:nvPr>
        </p:nvSpPr>
        <p:spPr/>
        <p:txBody>
          <a:bodyPr/>
          <a:lstStyle/>
          <a:p>
            <a:fld id="{FD34AE06-AD10-4DB7-8DFA-46BF2658A2C2}" type="datetimeFigureOut">
              <a:rPr lang="en-US" smtClean="0"/>
              <a:t>12/12/2022</a:t>
            </a:fld>
            <a:endParaRPr lang="en-US"/>
          </a:p>
        </p:txBody>
      </p:sp>
      <p:sp>
        <p:nvSpPr>
          <p:cNvPr id="6" name="Footer Placeholder 5">
            <a:extLst>
              <a:ext uri="{FF2B5EF4-FFF2-40B4-BE49-F238E27FC236}">
                <a16:creationId xmlns:a16="http://schemas.microsoft.com/office/drawing/2014/main" id="{AA8C744A-0281-4E02-AC07-5089F2364A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4CFE21-FE7B-434A-9951-CF92AB14A20E}"/>
              </a:ext>
            </a:extLst>
          </p:cNvPr>
          <p:cNvSpPr>
            <a:spLocks noGrp="1"/>
          </p:cNvSpPr>
          <p:nvPr>
            <p:ph type="sldNum" sz="quarter" idx="12"/>
          </p:nvPr>
        </p:nvSpPr>
        <p:spPr/>
        <p:txBody>
          <a:bodyPr/>
          <a:lstStyle/>
          <a:p>
            <a:fld id="{3A772CD9-3770-44E3-9C41-5C37CA946D61}" type="slidenum">
              <a:rPr lang="en-US" smtClean="0"/>
              <a:t>‹#›</a:t>
            </a:fld>
            <a:endParaRPr lang="en-US"/>
          </a:p>
        </p:txBody>
      </p:sp>
    </p:spTree>
    <p:extLst>
      <p:ext uri="{BB962C8B-B14F-4D97-AF65-F5344CB8AC3E}">
        <p14:creationId xmlns:p14="http://schemas.microsoft.com/office/powerpoint/2010/main" val="395467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0614144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4A90-F671-4993-9686-5FDB10FC1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7EA01-B43B-4F57-AED2-799B8EE1B4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54512D-F787-47D2-A590-C6537AECA8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F3A5F9-2413-4448-A381-CCFC48E6B29B}"/>
              </a:ext>
            </a:extLst>
          </p:cNvPr>
          <p:cNvSpPr>
            <a:spLocks noGrp="1"/>
          </p:cNvSpPr>
          <p:nvPr>
            <p:ph type="dt" sz="half" idx="10"/>
          </p:nvPr>
        </p:nvSpPr>
        <p:spPr/>
        <p:txBody>
          <a:bodyPr/>
          <a:lstStyle/>
          <a:p>
            <a:fld id="{FD34AE06-AD10-4DB7-8DFA-46BF2658A2C2}" type="datetimeFigureOut">
              <a:rPr lang="en-US" smtClean="0"/>
              <a:t>12/12/2022</a:t>
            </a:fld>
            <a:endParaRPr lang="en-US"/>
          </a:p>
        </p:txBody>
      </p:sp>
      <p:sp>
        <p:nvSpPr>
          <p:cNvPr id="6" name="Footer Placeholder 5">
            <a:extLst>
              <a:ext uri="{FF2B5EF4-FFF2-40B4-BE49-F238E27FC236}">
                <a16:creationId xmlns:a16="http://schemas.microsoft.com/office/drawing/2014/main" id="{E56BF6ED-CBCF-4C50-AC61-EB754CA95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D6DDD-E495-4B49-9241-3FAEE30B3F53}"/>
              </a:ext>
            </a:extLst>
          </p:cNvPr>
          <p:cNvSpPr>
            <a:spLocks noGrp="1"/>
          </p:cNvSpPr>
          <p:nvPr>
            <p:ph type="sldNum" sz="quarter" idx="12"/>
          </p:nvPr>
        </p:nvSpPr>
        <p:spPr/>
        <p:txBody>
          <a:bodyPr/>
          <a:lstStyle/>
          <a:p>
            <a:fld id="{3A772CD9-3770-44E3-9C41-5C37CA946D61}" type="slidenum">
              <a:rPr lang="en-US" smtClean="0"/>
              <a:t>‹#›</a:t>
            </a:fld>
            <a:endParaRPr lang="en-US"/>
          </a:p>
        </p:txBody>
      </p:sp>
    </p:spTree>
    <p:extLst>
      <p:ext uri="{BB962C8B-B14F-4D97-AF65-F5344CB8AC3E}">
        <p14:creationId xmlns:p14="http://schemas.microsoft.com/office/powerpoint/2010/main" val="3443472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B1BD-E852-494A-AEC2-1B3AE783C2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0CB68F-57C8-426C-BF5E-0B01429CF0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FF847-E4CE-4052-9F39-37FD17B7DCC1}"/>
              </a:ext>
            </a:extLst>
          </p:cNvPr>
          <p:cNvSpPr>
            <a:spLocks noGrp="1"/>
          </p:cNvSpPr>
          <p:nvPr>
            <p:ph type="dt" sz="half" idx="10"/>
          </p:nvPr>
        </p:nvSpPr>
        <p:spPr/>
        <p:txBody>
          <a:bodyPr/>
          <a:lstStyle/>
          <a:p>
            <a:fld id="{FD34AE06-AD10-4DB7-8DFA-46BF2658A2C2}" type="datetimeFigureOut">
              <a:rPr lang="en-US" smtClean="0"/>
              <a:t>12/12/2022</a:t>
            </a:fld>
            <a:endParaRPr lang="en-US"/>
          </a:p>
        </p:txBody>
      </p:sp>
      <p:sp>
        <p:nvSpPr>
          <p:cNvPr id="5" name="Footer Placeholder 4">
            <a:extLst>
              <a:ext uri="{FF2B5EF4-FFF2-40B4-BE49-F238E27FC236}">
                <a16:creationId xmlns:a16="http://schemas.microsoft.com/office/drawing/2014/main" id="{9F601C6E-C575-420A-AB3B-E0FAEEBA1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A8D67-04A1-479B-ADDC-E002F620035A}"/>
              </a:ext>
            </a:extLst>
          </p:cNvPr>
          <p:cNvSpPr>
            <a:spLocks noGrp="1"/>
          </p:cNvSpPr>
          <p:nvPr>
            <p:ph type="sldNum" sz="quarter" idx="12"/>
          </p:nvPr>
        </p:nvSpPr>
        <p:spPr/>
        <p:txBody>
          <a:bodyPr/>
          <a:lstStyle/>
          <a:p>
            <a:fld id="{3A772CD9-3770-44E3-9C41-5C37CA946D61}" type="slidenum">
              <a:rPr lang="en-US" smtClean="0"/>
              <a:t>‹#›</a:t>
            </a:fld>
            <a:endParaRPr lang="en-US"/>
          </a:p>
        </p:txBody>
      </p:sp>
    </p:spTree>
    <p:extLst>
      <p:ext uri="{BB962C8B-B14F-4D97-AF65-F5344CB8AC3E}">
        <p14:creationId xmlns:p14="http://schemas.microsoft.com/office/powerpoint/2010/main" val="3199083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FF315-9F22-4F5C-BAA6-F80A0F3CBC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377E71-77C8-4E71-9930-3B9EC80945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F8D65-87E7-4E7E-9262-F0A7CE169DFE}"/>
              </a:ext>
            </a:extLst>
          </p:cNvPr>
          <p:cNvSpPr>
            <a:spLocks noGrp="1"/>
          </p:cNvSpPr>
          <p:nvPr>
            <p:ph type="dt" sz="half" idx="10"/>
          </p:nvPr>
        </p:nvSpPr>
        <p:spPr/>
        <p:txBody>
          <a:bodyPr/>
          <a:lstStyle/>
          <a:p>
            <a:fld id="{FD34AE06-AD10-4DB7-8DFA-46BF2658A2C2}" type="datetimeFigureOut">
              <a:rPr lang="en-US" smtClean="0"/>
              <a:t>12/12/2022</a:t>
            </a:fld>
            <a:endParaRPr lang="en-US"/>
          </a:p>
        </p:txBody>
      </p:sp>
      <p:sp>
        <p:nvSpPr>
          <p:cNvPr id="5" name="Footer Placeholder 4">
            <a:extLst>
              <a:ext uri="{FF2B5EF4-FFF2-40B4-BE49-F238E27FC236}">
                <a16:creationId xmlns:a16="http://schemas.microsoft.com/office/drawing/2014/main" id="{7B736393-E02F-4B98-9ABE-BAFE8C5F5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08D4C-7113-4E95-93BD-18DFDA062F50}"/>
              </a:ext>
            </a:extLst>
          </p:cNvPr>
          <p:cNvSpPr>
            <a:spLocks noGrp="1"/>
          </p:cNvSpPr>
          <p:nvPr>
            <p:ph type="sldNum" sz="quarter" idx="12"/>
          </p:nvPr>
        </p:nvSpPr>
        <p:spPr/>
        <p:txBody>
          <a:bodyPr/>
          <a:lstStyle/>
          <a:p>
            <a:fld id="{3A772CD9-3770-44E3-9C41-5C37CA946D61}" type="slidenum">
              <a:rPr lang="en-US" smtClean="0"/>
              <a:t>‹#›</a:t>
            </a:fld>
            <a:endParaRPr lang="en-US"/>
          </a:p>
        </p:txBody>
      </p:sp>
    </p:spTree>
    <p:extLst>
      <p:ext uri="{BB962C8B-B14F-4D97-AF65-F5344CB8AC3E}">
        <p14:creationId xmlns:p14="http://schemas.microsoft.com/office/powerpoint/2010/main" val="82242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4620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607483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954001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9404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311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914401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06471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63290753"/>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40AAA8-33BD-42EC-AA9D-61BE6D7D0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261830-84D4-49FC-B8ED-D85362380C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79CC4-00F3-4DF8-A69A-71556E112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4AE06-AD10-4DB7-8DFA-46BF2658A2C2}" type="datetimeFigureOut">
              <a:rPr lang="en-US" smtClean="0"/>
              <a:t>12/12/2022</a:t>
            </a:fld>
            <a:endParaRPr lang="en-US"/>
          </a:p>
        </p:txBody>
      </p:sp>
      <p:sp>
        <p:nvSpPr>
          <p:cNvPr id="5" name="Footer Placeholder 4">
            <a:extLst>
              <a:ext uri="{FF2B5EF4-FFF2-40B4-BE49-F238E27FC236}">
                <a16:creationId xmlns:a16="http://schemas.microsoft.com/office/drawing/2014/main" id="{648B6A73-A2F3-4990-958E-0D773A078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880554-CE9C-45EE-83BA-DAD083120F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72CD9-3770-44E3-9C41-5C37CA946D61}" type="slidenum">
              <a:rPr lang="en-US" smtClean="0"/>
              <a:t>‹#›</a:t>
            </a:fld>
            <a:endParaRPr lang="en-US"/>
          </a:p>
        </p:txBody>
      </p:sp>
    </p:spTree>
    <p:extLst>
      <p:ext uri="{BB962C8B-B14F-4D97-AF65-F5344CB8AC3E}">
        <p14:creationId xmlns:p14="http://schemas.microsoft.com/office/powerpoint/2010/main" val="3470409102"/>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ohio.qualtrics.com/jfe/form/SV_6h50DHeXKNxJCRM"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jp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hyperlink" Target="https://jfs.ohio.gov/County/cntydir.st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aps.jfs.ohio.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s://ohio.qualtrics.com/jfe/form/SV_dnafceFLvK4chPE" TargetMode="External"/><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hyperlink" Target="https://www.ncbi.nlm.nih.gov/books/NBK98786/"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hyperlink" Target="https://www.caregiver.org/resource/caregiver-statistics-demographic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nia.nih.gov/health/infographics/spotting-signs-elder-abuse#:~:text=Seems%20depressed%2C%20confused%2C%20or%20withdrawn,needed%20care%20for%20medical%20problems" TargetMode="External"/><Relationship Id="rId4" Type="http://schemas.openxmlformats.org/officeDocument/2006/relationships/hyperlink" Target="https://www.caregiving.org/caregiving-in-the-us-2020/"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nia.nih.gov/health/elder-abuse#type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dc.ohio.gov/Portals/0/transportation-challenges-7-17.pdf" TargetMode="External"/><Relationship Id="rId4" Type="http://schemas.openxmlformats.org/officeDocument/2006/relationships/hyperlink" Target="https://www.nia.nih.gov/health/elder-abuse#sign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healthypeople.gov/2020/topics-objectives/topic/injury-and-violence-prevention"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nursing.ohio.gov/wp-content/uploads/2019/08/OhioBoardUnderstandingAbuse1_5.0.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363199" y="1896036"/>
            <a:ext cx="11234056" cy="285294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Arial"/>
              <a:buNone/>
            </a:pPr>
            <a:r>
              <a:rPr lang="en-US" sz="4400" b="1" dirty="0">
                <a:latin typeface="Arial" panose="020B0604020202020204" pitchFamily="34" charset="0"/>
                <a:cs typeface="Arial" panose="020B0604020202020204" pitchFamily="34" charset="0"/>
              </a:rPr>
              <a:t>Abuse and Neglect of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Older Adults  with Disabilities</a:t>
            </a:r>
            <a:br>
              <a:rPr lang="en-US" sz="4400" b="1" dirty="0">
                <a:latin typeface="Arial" panose="020B0604020202020204" pitchFamily="34" charset="0"/>
                <a:cs typeface="Arial" panose="020B0604020202020204" pitchFamily="34" charset="0"/>
              </a:rPr>
            </a:br>
            <a:br>
              <a:rPr lang="en-US" sz="3600" b="1" dirty="0">
                <a:latin typeface="Arial"/>
                <a:ea typeface="Arial"/>
                <a:cs typeface="Arial"/>
                <a:sym typeface="Arial"/>
              </a:rPr>
            </a:br>
            <a:endParaRPr lang="en-US" sz="3600" dirty="0">
              <a:latin typeface="Arial"/>
              <a:ea typeface="Arial"/>
              <a:cs typeface="Arial"/>
              <a:sym typeface="Arial"/>
            </a:endParaRPr>
          </a:p>
        </p:txBody>
      </p:sp>
      <p:pic>
        <p:nvPicPr>
          <p:cNvPr id="3" name="Picture 2" descr="Logo, company name&#10;&#10;Description automatically generated">
            <a:extLst>
              <a:ext uri="{FF2B5EF4-FFF2-40B4-BE49-F238E27FC236}">
                <a16:creationId xmlns:a16="http://schemas.microsoft.com/office/drawing/2014/main" id="{495A3B81-7AC0-4100-9A03-1ED1D1904C28}"/>
              </a:ext>
            </a:extLst>
          </p:cNvPr>
          <p:cNvPicPr>
            <a:picLocks noChangeAspect="1"/>
          </p:cNvPicPr>
          <p:nvPr/>
        </p:nvPicPr>
        <p:blipFill>
          <a:blip r:embed="rId3"/>
          <a:stretch>
            <a:fillRect/>
          </a:stretch>
        </p:blipFill>
        <p:spPr>
          <a:xfrm>
            <a:off x="5141688" y="5280163"/>
            <a:ext cx="2234024" cy="1374998"/>
          </a:xfrm>
          <a:prstGeom prst="rect">
            <a:avLst/>
          </a:prstGeom>
        </p:spPr>
      </p:pic>
      <p:pic>
        <p:nvPicPr>
          <p:cNvPr id="5" name="Picture 4" descr="A red and white logo&#10;&#10;Description automatically generated with low confidence">
            <a:extLst>
              <a:ext uri="{FF2B5EF4-FFF2-40B4-BE49-F238E27FC236}">
                <a16:creationId xmlns:a16="http://schemas.microsoft.com/office/drawing/2014/main" id="{E41515A9-2A63-4CDC-B613-08FE5535ECEF}"/>
              </a:ext>
            </a:extLst>
          </p:cNvPr>
          <p:cNvPicPr>
            <a:picLocks noChangeAspect="1"/>
          </p:cNvPicPr>
          <p:nvPr/>
        </p:nvPicPr>
        <p:blipFill>
          <a:blip r:embed="rId4"/>
          <a:stretch>
            <a:fillRect/>
          </a:stretch>
        </p:blipFill>
        <p:spPr>
          <a:xfrm>
            <a:off x="478972" y="357692"/>
            <a:ext cx="3271547" cy="1538343"/>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2675BCE8-F9CB-42C5-AB23-7CE193CB85D1}"/>
              </a:ext>
            </a:extLst>
          </p:cNvPr>
          <p:cNvPicPr>
            <a:picLocks noChangeAspect="1"/>
          </p:cNvPicPr>
          <p:nvPr/>
        </p:nvPicPr>
        <p:blipFill>
          <a:blip r:embed="rId5"/>
          <a:stretch>
            <a:fillRect/>
          </a:stretch>
        </p:blipFill>
        <p:spPr>
          <a:xfrm>
            <a:off x="7826188" y="5654040"/>
            <a:ext cx="4365812" cy="919117"/>
          </a:xfrm>
          <a:prstGeom prst="rect">
            <a:avLst/>
          </a:prstGeom>
        </p:spPr>
      </p:pic>
      <p:pic>
        <p:nvPicPr>
          <p:cNvPr id="9" name="Picture 8" descr="Logo&#10;&#10;Description automatically generated">
            <a:extLst>
              <a:ext uri="{FF2B5EF4-FFF2-40B4-BE49-F238E27FC236}">
                <a16:creationId xmlns:a16="http://schemas.microsoft.com/office/drawing/2014/main" id="{7405469B-2442-4405-891C-8BD88737A659}"/>
              </a:ext>
            </a:extLst>
          </p:cNvPr>
          <p:cNvPicPr>
            <a:picLocks noChangeAspect="1"/>
          </p:cNvPicPr>
          <p:nvPr/>
        </p:nvPicPr>
        <p:blipFill>
          <a:blip r:embed="rId6"/>
          <a:stretch>
            <a:fillRect/>
          </a:stretch>
        </p:blipFill>
        <p:spPr>
          <a:xfrm>
            <a:off x="222949" y="5496204"/>
            <a:ext cx="4672947" cy="1004104"/>
          </a:xfrm>
          <a:prstGeom prst="rect">
            <a:avLst/>
          </a:prstGeom>
        </p:spPr>
      </p:pic>
    </p:spTree>
    <p:extLst>
      <p:ext uri="{BB962C8B-B14F-4D97-AF65-F5344CB8AC3E}">
        <p14:creationId xmlns:p14="http://schemas.microsoft.com/office/powerpoint/2010/main" val="3510655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5" name="Picture 4" descr="A picture containing person, indoor, preparing, table&#10;&#10;Description automatically generated">
            <a:extLst>
              <a:ext uri="{FF2B5EF4-FFF2-40B4-BE49-F238E27FC236}">
                <a16:creationId xmlns:a16="http://schemas.microsoft.com/office/drawing/2014/main" id="{BBE9DDF3-9E9D-4BA9-87CD-B491FF6A3404}"/>
              </a:ext>
            </a:extLst>
          </p:cNvPr>
          <p:cNvPicPr>
            <a:picLocks noChangeAspect="1"/>
          </p:cNvPicPr>
          <p:nvPr/>
        </p:nvPicPr>
        <p:blipFill rotWithShape="1">
          <a:blip r:embed="rId3">
            <a:alphaModFix amt="62000"/>
          </a:blip>
          <a:srcRect b="15456"/>
          <a:stretch/>
        </p:blipFill>
        <p:spPr>
          <a:xfrm>
            <a:off x="0" y="0"/>
            <a:ext cx="12192000" cy="6858000"/>
          </a:xfrm>
          <a:prstGeom prst="rect">
            <a:avLst/>
          </a:prstGeom>
        </p:spPr>
      </p:pic>
      <p:sp>
        <p:nvSpPr>
          <p:cNvPr id="88" name="Google Shape;88;p1"/>
          <p:cNvSpPr txBox="1">
            <a:spLocks noGrp="1"/>
          </p:cNvSpPr>
          <p:nvPr>
            <p:ph type="title"/>
          </p:nvPr>
        </p:nvSpPr>
        <p:spPr>
          <a:xfrm>
            <a:off x="685800" y="2032000"/>
            <a:ext cx="10820400" cy="3576320"/>
          </a:xfrm>
          <a:prstGeom prst="rect">
            <a:avLst/>
          </a:prstGeom>
        </p:spPr>
        <p:txBody>
          <a:bodyPr spcFirstLastPara="1" vert="horz" lIns="91440" tIns="45720" rIns="91440" bIns="45720" rtlCol="0" anchor="ctr" anchorCtr="0">
            <a:normAutofit fontScale="90000"/>
          </a:bodyPr>
          <a:lstStyle/>
          <a:p>
            <a:pPr lvl="0" algn="ctr">
              <a:buSzPts val="3600"/>
            </a:pPr>
            <a:r>
              <a:rPr lang="en-US" sz="4900" b="1" kern="1200" dirty="0">
                <a:solidFill>
                  <a:schemeClr val="tx1"/>
                </a:solidFill>
                <a:latin typeface="Arial" panose="020B0604020202020204" pitchFamily="34" charset="0"/>
                <a:cs typeface="Arial" panose="020B0604020202020204" pitchFamily="34" charset="0"/>
                <a:sym typeface="Arial"/>
              </a:rPr>
              <a:t>Meet Mr. Chen and His Family</a:t>
            </a:r>
            <a:br>
              <a:rPr lang="en-US" sz="4000" b="1" kern="1200" dirty="0">
                <a:solidFill>
                  <a:schemeClr val="tx1"/>
                </a:solidFill>
                <a:latin typeface="Arial" panose="020B0604020202020204" pitchFamily="34" charset="0"/>
                <a:cs typeface="Arial" panose="020B0604020202020204" pitchFamily="34" charset="0"/>
                <a:sym typeface="Arial"/>
              </a:rPr>
            </a:br>
            <a:br>
              <a:rPr lang="en-US" sz="4000" b="1" kern="1200" dirty="0">
                <a:solidFill>
                  <a:schemeClr val="tx1"/>
                </a:solidFill>
                <a:latin typeface="Arial" panose="020B0604020202020204" pitchFamily="34" charset="0"/>
                <a:cs typeface="Arial" panose="020B0604020202020204" pitchFamily="34" charset="0"/>
                <a:sym typeface="Arial"/>
              </a:rPr>
            </a:br>
            <a:br>
              <a:rPr lang="en-US" sz="4000" b="1" kern="1200" dirty="0">
                <a:solidFill>
                  <a:schemeClr val="tx1"/>
                </a:solidFill>
                <a:latin typeface="Arial" panose="020B0604020202020204" pitchFamily="34" charset="0"/>
                <a:cs typeface="Arial" panose="020B0604020202020204" pitchFamily="34" charset="0"/>
                <a:sym typeface="Arial"/>
              </a:rPr>
            </a:br>
            <a:br>
              <a:rPr lang="en-US" sz="4000" b="1" kern="1200" dirty="0">
                <a:solidFill>
                  <a:schemeClr val="tx1"/>
                </a:solidFill>
                <a:latin typeface="Arial" panose="020B0604020202020204" pitchFamily="34" charset="0"/>
                <a:cs typeface="Arial" panose="020B0604020202020204" pitchFamily="34" charset="0"/>
                <a:sym typeface="Arial"/>
              </a:rPr>
            </a:br>
            <a:br>
              <a:rPr lang="en-US" sz="4000" b="1" kern="1200" dirty="0">
                <a:solidFill>
                  <a:schemeClr val="tx1"/>
                </a:solidFill>
                <a:latin typeface="Arial" panose="020B0604020202020204" pitchFamily="34" charset="0"/>
                <a:cs typeface="Arial" panose="020B0604020202020204" pitchFamily="34" charset="0"/>
                <a:sym typeface="Arial"/>
              </a:rPr>
            </a:br>
            <a:br>
              <a:rPr lang="en-US" sz="4000" b="1" kern="1200" dirty="0">
                <a:solidFill>
                  <a:schemeClr val="tx1"/>
                </a:solidFill>
                <a:latin typeface="Arial" panose="020B0604020202020204" pitchFamily="34" charset="0"/>
                <a:cs typeface="Arial" panose="020B0604020202020204" pitchFamily="34" charset="0"/>
                <a:sym typeface="Arial"/>
              </a:rPr>
            </a:br>
            <a:r>
              <a:rPr lang="en-US" sz="4000" kern="1200" dirty="0">
                <a:solidFill>
                  <a:schemeClr val="tx1"/>
                </a:solidFill>
                <a:latin typeface="Arial" panose="020B0604020202020204" pitchFamily="34" charset="0"/>
                <a:cs typeface="Arial" panose="020B0604020202020204" pitchFamily="34" charset="0"/>
                <a:sym typeface="Arial"/>
              </a:rPr>
              <a:t> </a:t>
            </a:r>
            <a:br>
              <a:rPr lang="en-US" sz="4000" i="1" kern="1200" dirty="0">
                <a:solidFill>
                  <a:schemeClr val="tx1"/>
                </a:solidFill>
                <a:latin typeface="Arial" panose="020B0604020202020204" pitchFamily="34" charset="0"/>
                <a:cs typeface="Arial" panose="020B0604020202020204" pitchFamily="34" charset="0"/>
                <a:sym typeface="Arial"/>
              </a:rPr>
            </a:br>
            <a:r>
              <a:rPr lang="en-US" sz="4400" b="1" i="1" kern="1200" dirty="0">
                <a:solidFill>
                  <a:schemeClr val="tx1"/>
                </a:solidFill>
                <a:latin typeface="Arial" panose="020B0604020202020204" pitchFamily="34" charset="0"/>
                <a:cs typeface="Arial" panose="020B0604020202020204" pitchFamily="34" charset="0"/>
                <a:sym typeface="Arial"/>
              </a:rPr>
              <a:t>Mr. Chen is 80-year-old with type 2 diabetes, hearing disability, mobility disability, and potential cognitive disability. He is living with his son James’ family</a:t>
            </a:r>
            <a:r>
              <a:rPr lang="en-US" sz="2800" b="1" i="1" kern="1200" dirty="0">
                <a:solidFill>
                  <a:schemeClr val="tx1"/>
                </a:solidFill>
                <a:latin typeface="Arial" panose="020B0604020202020204" pitchFamily="34" charset="0"/>
                <a:cs typeface="Arial" panose="020B0604020202020204" pitchFamily="34" charset="0"/>
                <a:sym typeface="Arial"/>
              </a:rPr>
              <a:t>.</a:t>
            </a:r>
            <a:br>
              <a:rPr lang="en-US" sz="2800" b="1" kern="1200" dirty="0">
                <a:solidFill>
                  <a:schemeClr val="tx1"/>
                </a:solidFill>
                <a:latin typeface="Arial" panose="020B0604020202020204" pitchFamily="34" charset="0"/>
                <a:cs typeface="Arial" panose="020B0604020202020204" pitchFamily="34" charset="0"/>
                <a:sym typeface="Arial"/>
              </a:rPr>
            </a:br>
            <a:br>
              <a:rPr lang="en-US" sz="1800" b="1" kern="1200" dirty="0">
                <a:solidFill>
                  <a:schemeClr val="tx1"/>
                </a:solidFill>
                <a:latin typeface="+mj-lt"/>
                <a:ea typeface="+mj-ea"/>
                <a:cs typeface="+mj-cs"/>
                <a:sym typeface="Arial"/>
              </a:rPr>
            </a:br>
            <a:br>
              <a:rPr lang="en-US" sz="1800" b="1" kern="1200" dirty="0">
                <a:solidFill>
                  <a:schemeClr val="tx1"/>
                </a:solidFill>
                <a:latin typeface="+mj-lt"/>
                <a:ea typeface="+mj-ea"/>
                <a:cs typeface="+mj-cs"/>
                <a:sym typeface="Arial"/>
              </a:rPr>
            </a:br>
            <a:endParaRPr lang="en-US" sz="1800" kern="1200" dirty="0">
              <a:solidFill>
                <a:schemeClr val="tx1"/>
              </a:solidFill>
              <a:latin typeface="+mj-lt"/>
              <a:ea typeface="+mj-ea"/>
              <a:cs typeface="+mj-cs"/>
              <a:sym typeface="Arial"/>
            </a:endParaRPr>
          </a:p>
        </p:txBody>
      </p:sp>
      <p:pic>
        <p:nvPicPr>
          <p:cNvPr id="7" name="Picture 6" descr="A red and white logo&#10;&#10;Description automatically generated with low confidence">
            <a:extLst>
              <a:ext uri="{FF2B5EF4-FFF2-40B4-BE49-F238E27FC236}">
                <a16:creationId xmlns:a16="http://schemas.microsoft.com/office/drawing/2014/main" id="{7FFABCC5-54F8-4A09-AEAC-61E50AE3983B}"/>
              </a:ext>
            </a:extLst>
          </p:cNvPr>
          <p:cNvPicPr>
            <a:picLocks noChangeAspect="1"/>
          </p:cNvPicPr>
          <p:nvPr/>
        </p:nvPicPr>
        <p:blipFill>
          <a:blip r:embed="rId4"/>
          <a:stretch>
            <a:fillRect/>
          </a:stretch>
        </p:blipFill>
        <p:spPr>
          <a:xfrm>
            <a:off x="10980902" y="6144405"/>
            <a:ext cx="1213918" cy="570807"/>
          </a:xfrm>
          <a:prstGeom prst="rect">
            <a:avLst/>
          </a:prstGeom>
        </p:spPr>
      </p:pic>
    </p:spTree>
    <p:extLst>
      <p:ext uri="{BB962C8B-B14F-4D97-AF65-F5344CB8AC3E}">
        <p14:creationId xmlns:p14="http://schemas.microsoft.com/office/powerpoint/2010/main" val="11759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3" name="Picture 2" descr="A picture containing person, indoor&#10;&#10;Description automatically generated">
            <a:extLst>
              <a:ext uri="{FF2B5EF4-FFF2-40B4-BE49-F238E27FC236}">
                <a16:creationId xmlns:a16="http://schemas.microsoft.com/office/drawing/2014/main" id="{2489ED77-58F8-456A-B08F-7F4B2DCA61AE}"/>
              </a:ext>
            </a:extLst>
          </p:cNvPr>
          <p:cNvPicPr>
            <a:picLocks noChangeAspect="1"/>
          </p:cNvPicPr>
          <p:nvPr/>
        </p:nvPicPr>
        <p:blipFill rotWithShape="1">
          <a:blip r:embed="rId3">
            <a:alphaModFix amt="60000"/>
          </a:blip>
          <a:srcRect t="7728" b="7728"/>
          <a:stretch/>
        </p:blipFill>
        <p:spPr>
          <a:xfrm>
            <a:off x="0" y="0"/>
            <a:ext cx="12192000" cy="6858000"/>
          </a:xfrm>
          <a:prstGeom prst="rect">
            <a:avLst/>
          </a:prstGeom>
        </p:spPr>
      </p:pic>
      <p:sp>
        <p:nvSpPr>
          <p:cNvPr id="120" name="Google Shape;120;p5"/>
          <p:cNvSpPr txBox="1">
            <a:spLocks noGrp="1"/>
          </p:cNvSpPr>
          <p:nvPr>
            <p:ph type="title"/>
          </p:nvPr>
        </p:nvSpPr>
        <p:spPr>
          <a:xfrm>
            <a:off x="1524000" y="2215515"/>
            <a:ext cx="9144000" cy="2764028"/>
          </a:xfrm>
          <a:prstGeom prst="rect">
            <a:avLst/>
          </a:prstGeom>
        </p:spPr>
        <p:txBody>
          <a:bodyPr spcFirstLastPara="1" vert="horz" lIns="91440" tIns="45720" rIns="91440" bIns="45720" rtlCol="0" anchor="ctr" anchorCtr="0">
            <a:noAutofit/>
          </a:bodyPr>
          <a:lstStyle/>
          <a:p>
            <a:pPr marL="0" marR="0" lvl="0" indent="0" algn="ctr">
              <a:spcAft>
                <a:spcPts val="0"/>
              </a:spcAft>
              <a:buClr>
                <a:schemeClr val="dk1"/>
              </a:buClr>
              <a:buSzPts val="2800"/>
            </a:pPr>
            <a:r>
              <a:rPr lang="en-US" sz="4400" b="1" kern="1200" dirty="0">
                <a:solidFill>
                  <a:schemeClr val="tx1"/>
                </a:solidFill>
                <a:latin typeface="Arial" panose="020B0604020202020204" pitchFamily="34" charset="0"/>
                <a:cs typeface="Arial" panose="020B0604020202020204" pitchFamily="34" charset="0"/>
                <a:sym typeface="Arial"/>
              </a:rPr>
              <a:t>Episode 1</a:t>
            </a:r>
            <a:br>
              <a:rPr lang="en-US" sz="4000" kern="1200" dirty="0">
                <a:solidFill>
                  <a:schemeClr val="tx1"/>
                </a:solidFill>
                <a:latin typeface="Arial" panose="020B0604020202020204" pitchFamily="34" charset="0"/>
                <a:cs typeface="Arial" panose="020B0604020202020204" pitchFamily="34" charset="0"/>
                <a:sym typeface="Arial"/>
              </a:rPr>
            </a:br>
            <a:br>
              <a:rPr lang="en-US" sz="4000" kern="1200" dirty="0">
                <a:solidFill>
                  <a:schemeClr val="tx1"/>
                </a:solidFill>
                <a:latin typeface="Arial" panose="020B0604020202020204" pitchFamily="34" charset="0"/>
                <a:cs typeface="Arial" panose="020B0604020202020204" pitchFamily="34" charset="0"/>
                <a:sym typeface="Arial"/>
              </a:rPr>
            </a:br>
            <a:br>
              <a:rPr lang="en-US" sz="4000" kern="1200" dirty="0">
                <a:solidFill>
                  <a:schemeClr val="tx1"/>
                </a:solidFill>
                <a:latin typeface="Arial" panose="020B0604020202020204" pitchFamily="34" charset="0"/>
                <a:cs typeface="Arial" panose="020B0604020202020204" pitchFamily="34" charset="0"/>
                <a:sym typeface="Arial"/>
              </a:rPr>
            </a:br>
            <a:br>
              <a:rPr lang="en-US" sz="4000" kern="1200" dirty="0">
                <a:solidFill>
                  <a:schemeClr val="tx1"/>
                </a:solidFill>
                <a:latin typeface="Arial" panose="020B0604020202020204" pitchFamily="34" charset="0"/>
                <a:cs typeface="Arial" panose="020B0604020202020204" pitchFamily="34" charset="0"/>
                <a:sym typeface="Arial"/>
              </a:rPr>
            </a:br>
            <a:br>
              <a:rPr lang="en-US" sz="4000" kern="1200" dirty="0">
                <a:solidFill>
                  <a:schemeClr val="tx1"/>
                </a:solidFill>
                <a:latin typeface="Arial" panose="020B0604020202020204" pitchFamily="34" charset="0"/>
                <a:cs typeface="Arial" panose="020B0604020202020204" pitchFamily="34" charset="0"/>
                <a:sym typeface="Arial"/>
              </a:rPr>
            </a:br>
            <a:r>
              <a:rPr lang="en-US" sz="4400" b="1" i="1" kern="1200" dirty="0">
                <a:solidFill>
                  <a:schemeClr val="tx1"/>
                </a:solidFill>
                <a:latin typeface="Arial" panose="020B0604020202020204" pitchFamily="34" charset="0"/>
                <a:cs typeface="Arial" panose="020B0604020202020204" pitchFamily="34" charset="0"/>
                <a:sym typeface="Arial"/>
              </a:rPr>
              <a:t>James Takes Mr. Chen to a Doctor’s Appointment</a:t>
            </a:r>
            <a:br>
              <a:rPr lang="en-US" sz="4000" i="1" kern="1200" dirty="0">
                <a:solidFill>
                  <a:schemeClr val="tx1"/>
                </a:solidFill>
                <a:latin typeface="Arial" panose="020B0604020202020204" pitchFamily="34" charset="0"/>
                <a:cs typeface="Arial" panose="020B0604020202020204" pitchFamily="34" charset="0"/>
                <a:sym typeface="Arial"/>
              </a:rPr>
            </a:br>
            <a:br>
              <a:rPr lang="en-US" sz="4000" kern="1200" dirty="0">
                <a:solidFill>
                  <a:schemeClr val="tx1"/>
                </a:solidFill>
                <a:latin typeface="Arial" panose="020B0604020202020204" pitchFamily="34" charset="0"/>
                <a:cs typeface="Arial" panose="020B0604020202020204" pitchFamily="34" charset="0"/>
                <a:sym typeface="Arial"/>
              </a:rPr>
            </a:br>
            <a:br>
              <a:rPr lang="en-US" sz="4000" b="1" kern="1200" dirty="0">
                <a:solidFill>
                  <a:schemeClr val="tx1"/>
                </a:solidFill>
                <a:latin typeface="+mj-lt"/>
                <a:ea typeface="+mj-ea"/>
                <a:cs typeface="+mj-cs"/>
                <a:sym typeface="Arial"/>
              </a:rPr>
            </a:br>
            <a:endParaRPr lang="en-US" sz="4000" kern="1200" dirty="0">
              <a:solidFill>
                <a:schemeClr val="tx1"/>
              </a:solidFill>
              <a:latin typeface="+mj-lt"/>
              <a:ea typeface="+mj-ea"/>
              <a:cs typeface="+mj-cs"/>
            </a:endParaRPr>
          </a:p>
        </p:txBody>
      </p:sp>
      <p:pic>
        <p:nvPicPr>
          <p:cNvPr id="7" name="Picture 6" descr="A red and white logo&#10;&#10;Description automatically generated with low confidence">
            <a:extLst>
              <a:ext uri="{FF2B5EF4-FFF2-40B4-BE49-F238E27FC236}">
                <a16:creationId xmlns:a16="http://schemas.microsoft.com/office/drawing/2014/main" id="{E41628D4-34DB-4698-8895-7DF615673594}"/>
              </a:ext>
            </a:extLst>
          </p:cNvPr>
          <p:cNvPicPr>
            <a:picLocks noChangeAspect="1"/>
          </p:cNvPicPr>
          <p:nvPr/>
        </p:nvPicPr>
        <p:blipFill>
          <a:blip r:embed="rId4"/>
          <a:stretch>
            <a:fillRect/>
          </a:stretch>
        </p:blipFill>
        <p:spPr>
          <a:xfrm>
            <a:off x="10818977" y="6030105"/>
            <a:ext cx="1213918" cy="5708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626850" y="91249"/>
            <a:ext cx="11301914" cy="1179576"/>
          </a:xfrm>
          <a:prstGeom prst="rect">
            <a:avLst/>
          </a:prstGeom>
        </p:spPr>
        <p:txBody>
          <a:bodyPr spcFirstLastPara="1" lIns="91425" tIns="45700" rIns="91425" bIns="45700" anchorCtr="0">
            <a:normAutofit fontScale="90000"/>
          </a:bodyPr>
          <a:lstStyle/>
          <a:p>
            <a:pPr marL="0" lvl="0" indent="0" rtl="0">
              <a:spcBef>
                <a:spcPts val="0"/>
              </a:spcBef>
              <a:spcAft>
                <a:spcPts val="0"/>
              </a:spcAft>
              <a:buClr>
                <a:schemeClr val="dk1"/>
              </a:buClr>
              <a:buSzPts val="4400"/>
              <a:buFont typeface="Arial"/>
              <a:buNone/>
            </a:pPr>
            <a:r>
              <a:rPr lang="en-US" b="1" dirty="0">
                <a:latin typeface="Arial" panose="020B0604020202020204" pitchFamily="34" charset="0"/>
                <a:cs typeface="Arial" panose="020B0604020202020204" pitchFamily="34" charset="0"/>
              </a:rPr>
              <a:t>Experiences and Attitudes toward Disability</a:t>
            </a:r>
          </a:p>
        </p:txBody>
      </p:sp>
      <p:sp>
        <p:nvSpPr>
          <p:cNvPr id="94" name="Google Shape;94;p2"/>
          <p:cNvSpPr txBox="1">
            <a:spLocks noGrp="1"/>
          </p:cNvSpPr>
          <p:nvPr>
            <p:ph idx="1"/>
          </p:nvPr>
        </p:nvSpPr>
        <p:spPr>
          <a:xfrm>
            <a:off x="474450" y="1270826"/>
            <a:ext cx="11301914" cy="4759280"/>
          </a:xfrm>
          <a:prstGeom prst="rect">
            <a:avLst/>
          </a:prstGeom>
        </p:spPr>
        <p:txBody>
          <a:bodyPr spcFirstLastPara="1" lIns="91425" tIns="45700" rIns="91425" bIns="45700" anchorCtr="0">
            <a:noAutofit/>
          </a:bodyPr>
          <a:lstStyle/>
          <a:p>
            <a:pPr marL="342900" marR="0" lvl="0" indent="-342900" rtl="0">
              <a:lnSpc>
                <a:spcPct val="100000"/>
              </a:lnSpc>
              <a:spcBef>
                <a:spcPts val="0"/>
              </a:spcBef>
              <a:buClr>
                <a:schemeClr val="dk1"/>
              </a:buClr>
              <a:buSzPts val="2400"/>
            </a:pPr>
            <a:r>
              <a:rPr lang="en-US" dirty="0">
                <a:latin typeface="Arial" panose="020B0604020202020204" pitchFamily="34" charset="0"/>
                <a:ea typeface="Arial"/>
                <a:cs typeface="Arial" panose="020B0604020202020204" pitchFamily="34" charset="0"/>
                <a:sym typeface="Arial"/>
              </a:rPr>
              <a:t>Persons with disability experience more negative interactions with the healthcare system.</a:t>
            </a:r>
          </a:p>
          <a:p>
            <a:pPr marL="342900" marR="0" lvl="0" indent="-342900" rtl="0">
              <a:lnSpc>
                <a:spcPct val="100000"/>
              </a:lnSpc>
              <a:spcBef>
                <a:spcPts val="0"/>
              </a:spcBef>
              <a:buClr>
                <a:schemeClr val="dk1"/>
              </a:buClr>
              <a:buSzPts val="2400"/>
            </a:pPr>
            <a:endParaRPr lang="en-US" sz="1600" dirty="0">
              <a:latin typeface="Arial" panose="020B0604020202020204" pitchFamily="34" charset="0"/>
              <a:ea typeface="Arial"/>
              <a:cs typeface="Arial" panose="020B0604020202020204" pitchFamily="34" charset="0"/>
              <a:sym typeface="Arial"/>
            </a:endParaRPr>
          </a:p>
          <a:p>
            <a:pPr marL="800100" lvl="1" indent="-342900">
              <a:lnSpc>
                <a:spcPct val="100000"/>
              </a:lnSpc>
              <a:spcBef>
                <a:spcPts val="0"/>
              </a:spcBef>
              <a:buClr>
                <a:schemeClr val="dk1"/>
              </a:buClr>
              <a:buSzPts val="2400"/>
            </a:pPr>
            <a:r>
              <a:rPr lang="en-US" dirty="0">
                <a:latin typeface="Arial" panose="020B0604020202020204" pitchFamily="34" charset="0"/>
                <a:ea typeface="Arial"/>
                <a:cs typeface="Arial" panose="020B0604020202020204" pitchFamily="34" charset="0"/>
                <a:sym typeface="Arial"/>
              </a:rPr>
              <a:t>Less likely to be receive cancer screenings or STI screenings, dental cleanings, Pap tests, cholesterol tests, and tetanus shots </a:t>
            </a:r>
          </a:p>
          <a:p>
            <a:pPr marL="800100" lvl="1">
              <a:lnSpc>
                <a:spcPct val="100000"/>
              </a:lnSpc>
              <a:spcBef>
                <a:spcPts val="0"/>
              </a:spcBef>
              <a:buSzPts val="2400"/>
            </a:pPr>
            <a:endParaRPr lang="en-US" sz="1200" dirty="0">
              <a:latin typeface="Arial" panose="020B0604020202020204" pitchFamily="34" charset="0"/>
              <a:ea typeface="Arial"/>
              <a:cs typeface="Arial" panose="020B0604020202020204" pitchFamily="34" charset="0"/>
              <a:sym typeface="Arial"/>
            </a:endParaRPr>
          </a:p>
          <a:p>
            <a:pPr marL="342900" marR="0" lvl="0" indent="-342900" rtl="0">
              <a:lnSpc>
                <a:spcPct val="100000"/>
              </a:lnSpc>
              <a:spcBef>
                <a:spcPts val="0"/>
              </a:spcBef>
              <a:buClr>
                <a:schemeClr val="dk1"/>
              </a:buClr>
              <a:buSzPts val="2400"/>
            </a:pPr>
            <a:r>
              <a:rPr lang="en-US" dirty="0">
                <a:latin typeface="Arial" panose="020B0604020202020204" pitchFamily="34" charset="0"/>
                <a:ea typeface="Arial"/>
                <a:cs typeface="Arial" panose="020B0604020202020204" pitchFamily="34" charset="0"/>
                <a:sym typeface="Arial"/>
              </a:rPr>
              <a:t>A 2021 survey of physicians found negative biases against persons with disability:</a:t>
            </a:r>
          </a:p>
          <a:p>
            <a:pPr marL="342900" marR="0" lvl="0" indent="-342900" rtl="0">
              <a:lnSpc>
                <a:spcPct val="100000"/>
              </a:lnSpc>
              <a:spcBef>
                <a:spcPts val="0"/>
              </a:spcBef>
              <a:buClr>
                <a:schemeClr val="dk1"/>
              </a:buClr>
              <a:buSzPts val="2400"/>
            </a:pPr>
            <a:endParaRPr lang="en-US" sz="1600" dirty="0">
              <a:latin typeface="Arial" panose="020B0604020202020204" pitchFamily="34" charset="0"/>
              <a:ea typeface="Arial"/>
              <a:cs typeface="Arial" panose="020B0604020202020204" pitchFamily="34" charset="0"/>
              <a:sym typeface="Arial"/>
            </a:endParaRPr>
          </a:p>
          <a:p>
            <a:pPr marL="800100" lvl="1" indent="-342900">
              <a:lnSpc>
                <a:spcPct val="100000"/>
              </a:lnSpc>
              <a:spcBef>
                <a:spcPts val="0"/>
              </a:spcBef>
              <a:buClr>
                <a:schemeClr val="dk1"/>
              </a:buClr>
              <a:buSzPts val="2400"/>
            </a:pPr>
            <a:r>
              <a:rPr lang="en-US" dirty="0">
                <a:latin typeface="Arial" panose="020B0604020202020204" pitchFamily="34" charset="0"/>
                <a:ea typeface="Arial"/>
                <a:cs typeface="Arial" panose="020B0604020202020204" pitchFamily="34" charset="0"/>
                <a:sym typeface="Arial"/>
              </a:rPr>
              <a:t>82% of physicians reported persons with disability live lower quality lives that people without disabilities when disability was the only factor considered.</a:t>
            </a:r>
          </a:p>
          <a:p>
            <a:pPr marL="342900" marR="0" lvl="0" indent="-342900" rtl="0">
              <a:lnSpc>
                <a:spcPct val="100000"/>
              </a:lnSpc>
              <a:spcBef>
                <a:spcPts val="0"/>
              </a:spcBef>
              <a:buClr>
                <a:schemeClr val="dk1"/>
              </a:buClr>
              <a:buSzPts val="2400"/>
            </a:pPr>
            <a:endParaRPr lang="en-US" sz="1200" dirty="0">
              <a:latin typeface="Arial" panose="020B0604020202020204" pitchFamily="34" charset="0"/>
              <a:ea typeface="Arial"/>
              <a:cs typeface="Arial" panose="020B0604020202020204" pitchFamily="34" charset="0"/>
              <a:sym typeface="Arial"/>
            </a:endParaRPr>
          </a:p>
        </p:txBody>
      </p:sp>
      <p:pic>
        <p:nvPicPr>
          <p:cNvPr id="8" name="Picture 7" descr="A red and white logo&#10;&#10;Description automatically generated with low confidence">
            <a:extLst>
              <a:ext uri="{FF2B5EF4-FFF2-40B4-BE49-F238E27FC236}">
                <a16:creationId xmlns:a16="http://schemas.microsoft.com/office/drawing/2014/main" id="{5DE97B97-6B8E-46AC-BC42-46D1BC142FE5}"/>
              </a:ext>
            </a:extLst>
          </p:cNvPr>
          <p:cNvPicPr>
            <a:picLocks noChangeAspect="1"/>
          </p:cNvPicPr>
          <p:nvPr/>
        </p:nvPicPr>
        <p:blipFill>
          <a:blip r:embed="rId3"/>
          <a:stretch>
            <a:fillRect/>
          </a:stretch>
        </p:blipFill>
        <p:spPr>
          <a:xfrm>
            <a:off x="10818977" y="6030105"/>
            <a:ext cx="1213918" cy="570807"/>
          </a:xfrm>
          <a:prstGeom prst="rect">
            <a:avLst/>
          </a:prstGeom>
        </p:spPr>
      </p:pic>
      <p:sp>
        <p:nvSpPr>
          <p:cNvPr id="2" name="TextBox 1">
            <a:extLst>
              <a:ext uri="{FF2B5EF4-FFF2-40B4-BE49-F238E27FC236}">
                <a16:creationId xmlns:a16="http://schemas.microsoft.com/office/drawing/2014/main" id="{748AE1AA-FC47-4B59-B6EA-FA5868F448B2}"/>
              </a:ext>
            </a:extLst>
          </p:cNvPr>
          <p:cNvSpPr txBox="1"/>
          <p:nvPr/>
        </p:nvSpPr>
        <p:spPr>
          <a:xfrm>
            <a:off x="5791201" y="6130842"/>
            <a:ext cx="4862285" cy="369332"/>
          </a:xfrm>
          <a:prstGeom prst="rect">
            <a:avLst/>
          </a:prstGeom>
          <a:noFill/>
        </p:spPr>
        <p:txBody>
          <a:bodyPr wrap="square" rtlCol="0">
            <a:spAutoFit/>
          </a:bodyPr>
          <a:lstStyle/>
          <a:p>
            <a:pPr algn="r"/>
            <a:r>
              <a:rPr lang="en-US" dirty="0"/>
              <a:t>Pharr &amp; </a:t>
            </a:r>
            <a:r>
              <a:rPr lang="en-US" dirty="0" err="1"/>
              <a:t>Bungam</a:t>
            </a:r>
            <a:r>
              <a:rPr lang="en-US" dirty="0"/>
              <a:t>, 2012; </a:t>
            </a:r>
            <a:r>
              <a:rPr lang="en-US" dirty="0" err="1"/>
              <a:t>Iezzoni</a:t>
            </a:r>
            <a:r>
              <a:rPr lang="en-US" dirty="0"/>
              <a:t> et al., 2021.</a:t>
            </a:r>
          </a:p>
        </p:txBody>
      </p:sp>
    </p:spTree>
    <p:extLst>
      <p:ext uri="{BB962C8B-B14F-4D97-AF65-F5344CB8AC3E}">
        <p14:creationId xmlns:p14="http://schemas.microsoft.com/office/powerpoint/2010/main" val="2826815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626850" y="91249"/>
            <a:ext cx="11301914" cy="1179576"/>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b="1" dirty="0">
                <a:latin typeface="Arial" panose="020B0604020202020204" pitchFamily="34" charset="0"/>
                <a:cs typeface="Arial" panose="020B0604020202020204" pitchFamily="34" charset="0"/>
              </a:rPr>
              <a:t>Disability Training</a:t>
            </a:r>
          </a:p>
        </p:txBody>
      </p:sp>
      <p:sp>
        <p:nvSpPr>
          <p:cNvPr id="94" name="Google Shape;94;p2"/>
          <p:cNvSpPr txBox="1">
            <a:spLocks noGrp="1"/>
          </p:cNvSpPr>
          <p:nvPr>
            <p:ph idx="1"/>
          </p:nvPr>
        </p:nvSpPr>
        <p:spPr>
          <a:xfrm>
            <a:off x="521243" y="1270825"/>
            <a:ext cx="11149514" cy="5143639"/>
          </a:xfrm>
          <a:prstGeom prst="rect">
            <a:avLst/>
          </a:prstGeom>
        </p:spPr>
        <p:txBody>
          <a:bodyPr spcFirstLastPara="1" lIns="91425" tIns="45700" rIns="91425" bIns="45700" anchorCtr="0">
            <a:noAutofit/>
          </a:bodyPr>
          <a:lstStyle/>
          <a:p>
            <a:pPr marL="342900" marR="0" lvl="0" indent="-342900" rtl="0">
              <a:lnSpc>
                <a:spcPct val="100000"/>
              </a:lnSpc>
              <a:spcBef>
                <a:spcPts val="0"/>
              </a:spcBef>
              <a:buClr>
                <a:schemeClr val="dk1"/>
              </a:buClr>
              <a:buSzPts val="2400"/>
            </a:pPr>
            <a:r>
              <a:rPr lang="en-US" dirty="0">
                <a:latin typeface="Arial" panose="020B0604020202020204" pitchFamily="34" charset="0"/>
                <a:ea typeface="Arial"/>
                <a:cs typeface="Arial" panose="020B0604020202020204" pitchFamily="34" charset="0"/>
                <a:sym typeface="Arial"/>
              </a:rPr>
              <a:t>Only 52% of medical schools incorporate disability training into their curriculum. </a:t>
            </a:r>
          </a:p>
          <a:p>
            <a:pPr marL="571500" lvl="1" indent="0">
              <a:lnSpc>
                <a:spcPct val="100000"/>
              </a:lnSpc>
              <a:spcBef>
                <a:spcPts val="0"/>
              </a:spcBef>
              <a:buSzPts val="2400"/>
              <a:buNone/>
            </a:pPr>
            <a:endParaRPr lang="en-US" sz="2800" dirty="0">
              <a:latin typeface="Arial" panose="020B0604020202020204" pitchFamily="34" charset="0"/>
              <a:ea typeface="Arial"/>
              <a:cs typeface="Arial" panose="020B0604020202020204" pitchFamily="34" charset="0"/>
              <a:sym typeface="Arial"/>
            </a:endParaRPr>
          </a:p>
          <a:p>
            <a:pPr marL="342900" marR="0" lvl="0" indent="-342900" rtl="0">
              <a:lnSpc>
                <a:spcPct val="100000"/>
              </a:lnSpc>
              <a:spcBef>
                <a:spcPts val="0"/>
              </a:spcBef>
              <a:buClr>
                <a:schemeClr val="dk1"/>
              </a:buClr>
              <a:buSzPts val="2400"/>
            </a:pPr>
            <a:r>
              <a:rPr lang="en-US" dirty="0">
                <a:latin typeface="Arial" panose="020B0604020202020204" pitchFamily="34" charset="0"/>
                <a:ea typeface="Arial"/>
                <a:cs typeface="Arial" panose="020B0604020202020204" pitchFamily="34" charset="0"/>
                <a:sym typeface="Arial"/>
              </a:rPr>
              <a:t>Of the medical schools with disability included in their curriculum, only 10% integrate content developed by people with disabilities.</a:t>
            </a:r>
          </a:p>
          <a:p>
            <a:pPr marL="342900" marR="0" lvl="0" indent="-342900" rtl="0">
              <a:lnSpc>
                <a:spcPct val="100000"/>
              </a:lnSpc>
              <a:spcBef>
                <a:spcPts val="0"/>
              </a:spcBef>
              <a:buClr>
                <a:schemeClr val="dk1"/>
              </a:buClr>
              <a:buSzPts val="2400"/>
            </a:pPr>
            <a:endParaRPr lang="en-US" dirty="0">
              <a:latin typeface="Arial" panose="020B0604020202020204" pitchFamily="34" charset="0"/>
              <a:ea typeface="Arial"/>
              <a:cs typeface="Arial" panose="020B0604020202020204" pitchFamily="34" charset="0"/>
              <a:sym typeface="Arial"/>
            </a:endParaRPr>
          </a:p>
          <a:p>
            <a:pPr marL="342900" marR="0" lvl="0" indent="-342900" rtl="0">
              <a:lnSpc>
                <a:spcPct val="100000"/>
              </a:lnSpc>
              <a:spcBef>
                <a:spcPts val="0"/>
              </a:spcBef>
              <a:buClr>
                <a:schemeClr val="dk1"/>
              </a:buClr>
              <a:buSzPts val="2400"/>
            </a:pPr>
            <a:r>
              <a:rPr lang="en-US" dirty="0">
                <a:latin typeface="Arial" panose="020B0604020202020204" pitchFamily="34" charset="0"/>
                <a:ea typeface="Arial"/>
                <a:cs typeface="Arial" panose="020B0604020202020204" pitchFamily="34" charset="0"/>
                <a:sym typeface="Arial"/>
              </a:rPr>
              <a:t>Both medical students and physicians want more training for how to care for patients with disabilities. </a:t>
            </a:r>
          </a:p>
          <a:p>
            <a:pPr marL="342900" marR="0" lvl="0" indent="-342900" rtl="0">
              <a:lnSpc>
                <a:spcPct val="100000"/>
              </a:lnSpc>
              <a:spcBef>
                <a:spcPts val="0"/>
              </a:spcBef>
              <a:buClr>
                <a:schemeClr val="dk1"/>
              </a:buClr>
              <a:buSzPts val="2400"/>
            </a:pPr>
            <a:endParaRPr lang="en-US" sz="1200" dirty="0">
              <a:latin typeface="Arial" panose="020B0604020202020204" pitchFamily="34" charset="0"/>
              <a:ea typeface="Arial"/>
              <a:cs typeface="Arial" panose="020B0604020202020204" pitchFamily="34" charset="0"/>
              <a:sym typeface="Arial"/>
            </a:endParaRPr>
          </a:p>
        </p:txBody>
      </p:sp>
      <p:pic>
        <p:nvPicPr>
          <p:cNvPr id="8" name="Picture 7" descr="A red and white logo&#10;&#10;Description automatically generated with low confidence">
            <a:extLst>
              <a:ext uri="{FF2B5EF4-FFF2-40B4-BE49-F238E27FC236}">
                <a16:creationId xmlns:a16="http://schemas.microsoft.com/office/drawing/2014/main" id="{5DE97B97-6B8E-46AC-BC42-46D1BC142FE5}"/>
              </a:ext>
            </a:extLst>
          </p:cNvPr>
          <p:cNvPicPr>
            <a:picLocks noChangeAspect="1"/>
          </p:cNvPicPr>
          <p:nvPr/>
        </p:nvPicPr>
        <p:blipFill>
          <a:blip r:embed="rId3"/>
          <a:stretch>
            <a:fillRect/>
          </a:stretch>
        </p:blipFill>
        <p:spPr>
          <a:xfrm>
            <a:off x="10818977" y="6030105"/>
            <a:ext cx="1213918" cy="570807"/>
          </a:xfrm>
          <a:prstGeom prst="rect">
            <a:avLst/>
          </a:prstGeom>
        </p:spPr>
      </p:pic>
      <p:sp>
        <p:nvSpPr>
          <p:cNvPr id="5" name="TextBox 4">
            <a:extLst>
              <a:ext uri="{FF2B5EF4-FFF2-40B4-BE49-F238E27FC236}">
                <a16:creationId xmlns:a16="http://schemas.microsoft.com/office/drawing/2014/main" id="{E20DC589-CDC6-46BD-B9C2-1649C5F12B7E}"/>
              </a:ext>
            </a:extLst>
          </p:cNvPr>
          <p:cNvSpPr txBox="1"/>
          <p:nvPr/>
        </p:nvSpPr>
        <p:spPr>
          <a:xfrm>
            <a:off x="5791201" y="6130842"/>
            <a:ext cx="4862285" cy="369332"/>
          </a:xfrm>
          <a:prstGeom prst="rect">
            <a:avLst/>
          </a:prstGeom>
          <a:noFill/>
        </p:spPr>
        <p:txBody>
          <a:bodyPr wrap="square" rtlCol="0">
            <a:spAutoFit/>
          </a:bodyPr>
          <a:lstStyle/>
          <a:p>
            <a:pPr algn="r"/>
            <a:r>
              <a:rPr lang="en-US" dirty="0"/>
              <a:t>Seidel &amp; Scott, 2017; </a:t>
            </a:r>
            <a:r>
              <a:rPr lang="en-US" dirty="0" err="1"/>
              <a:t>Bruder</a:t>
            </a:r>
            <a:r>
              <a:rPr lang="en-US" dirty="0"/>
              <a:t> et al., 2012</a:t>
            </a:r>
          </a:p>
        </p:txBody>
      </p:sp>
    </p:spTree>
    <p:extLst>
      <p:ext uri="{BB962C8B-B14F-4D97-AF65-F5344CB8AC3E}">
        <p14:creationId xmlns:p14="http://schemas.microsoft.com/office/powerpoint/2010/main" val="2694605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3" name="Picture 2" descr="A picture containing person, wall, indoor, window&#10;&#10;Description automatically generated">
            <a:extLst>
              <a:ext uri="{FF2B5EF4-FFF2-40B4-BE49-F238E27FC236}">
                <a16:creationId xmlns:a16="http://schemas.microsoft.com/office/drawing/2014/main" id="{3170B929-EDB6-4FB7-B90D-C82CA6670F53}"/>
              </a:ext>
            </a:extLst>
          </p:cNvPr>
          <p:cNvPicPr>
            <a:picLocks noChangeAspect="1"/>
          </p:cNvPicPr>
          <p:nvPr/>
        </p:nvPicPr>
        <p:blipFill rotWithShape="1">
          <a:blip r:embed="rId3">
            <a:alphaModFix amt="52000"/>
          </a:blip>
          <a:srcRect t="7729" b="7727"/>
          <a:stretch/>
        </p:blipFill>
        <p:spPr>
          <a:xfrm>
            <a:off x="25940" y="-44302"/>
            <a:ext cx="12192000" cy="6858000"/>
          </a:xfrm>
          <a:prstGeom prst="rect">
            <a:avLst/>
          </a:prstGeom>
        </p:spPr>
      </p:pic>
      <p:sp>
        <p:nvSpPr>
          <p:cNvPr id="154" name="Google Shape;154;p10"/>
          <p:cNvSpPr txBox="1">
            <a:spLocks noGrp="1"/>
          </p:cNvSpPr>
          <p:nvPr>
            <p:ph type="title"/>
          </p:nvPr>
        </p:nvSpPr>
        <p:spPr>
          <a:xfrm>
            <a:off x="579120" y="1999615"/>
            <a:ext cx="10993120" cy="2764028"/>
          </a:xfrm>
          <a:prstGeom prst="rect">
            <a:avLst/>
          </a:prstGeom>
        </p:spPr>
        <p:txBody>
          <a:bodyPr spcFirstLastPara="1" vert="horz" lIns="91440" tIns="45720" rIns="91440" bIns="45720" rtlCol="0" anchor="ctr" anchorCtr="0">
            <a:normAutofit fontScale="90000"/>
          </a:bodyPr>
          <a:lstStyle/>
          <a:p>
            <a:pPr marL="0" marR="0" lvl="0" indent="0" algn="ctr">
              <a:spcAft>
                <a:spcPts val="0"/>
              </a:spcAft>
              <a:buClr>
                <a:schemeClr val="dk1"/>
              </a:buClr>
              <a:buSzPts val="2800"/>
            </a:pPr>
            <a:r>
              <a:rPr lang="en-US" sz="4900" b="1" kern="1200" dirty="0">
                <a:solidFill>
                  <a:schemeClr val="tx1"/>
                </a:solidFill>
                <a:latin typeface="Arial" panose="020B0604020202020204" pitchFamily="34" charset="0"/>
                <a:cs typeface="Arial" panose="020B0604020202020204" pitchFamily="34" charset="0"/>
                <a:sym typeface="Arial"/>
              </a:rPr>
              <a:t>Episode 2: The Stress of Caregiving </a:t>
            </a:r>
            <a:br>
              <a:rPr lang="en-US" sz="4400" b="1" kern="1200" dirty="0">
                <a:solidFill>
                  <a:schemeClr val="tx1"/>
                </a:solidFill>
                <a:latin typeface="Arial" panose="020B0604020202020204" pitchFamily="34" charset="0"/>
                <a:cs typeface="Arial" panose="020B0604020202020204" pitchFamily="34" charset="0"/>
                <a:sym typeface="Arial"/>
              </a:rPr>
            </a:br>
            <a:br>
              <a:rPr lang="en-US" sz="4400" b="1" kern="1200" dirty="0">
                <a:solidFill>
                  <a:schemeClr val="tx1"/>
                </a:solidFill>
                <a:latin typeface="Arial" panose="020B0604020202020204" pitchFamily="34" charset="0"/>
                <a:cs typeface="Arial" panose="020B0604020202020204" pitchFamily="34" charset="0"/>
                <a:sym typeface="Arial"/>
              </a:rPr>
            </a:br>
            <a:br>
              <a:rPr lang="en-US" sz="4400" b="1" kern="1200" dirty="0">
                <a:solidFill>
                  <a:schemeClr val="tx1"/>
                </a:solidFill>
                <a:latin typeface="Arial" panose="020B0604020202020204" pitchFamily="34" charset="0"/>
                <a:cs typeface="Arial" panose="020B0604020202020204" pitchFamily="34" charset="0"/>
                <a:sym typeface="Arial"/>
              </a:rPr>
            </a:br>
            <a:br>
              <a:rPr lang="en-US" sz="4400" b="1" kern="1200" dirty="0">
                <a:solidFill>
                  <a:schemeClr val="tx1"/>
                </a:solidFill>
                <a:latin typeface="Arial" panose="020B0604020202020204" pitchFamily="34" charset="0"/>
                <a:cs typeface="Arial" panose="020B0604020202020204" pitchFamily="34" charset="0"/>
                <a:sym typeface="Arial"/>
              </a:rPr>
            </a:br>
            <a:r>
              <a:rPr lang="en-US" sz="4900" b="1" i="1" kern="1200" dirty="0">
                <a:solidFill>
                  <a:schemeClr val="tx1"/>
                </a:solidFill>
                <a:latin typeface="Arial" panose="020B0604020202020204" pitchFamily="34" charset="0"/>
                <a:cs typeface="Arial" panose="020B0604020202020204" pitchFamily="34" charset="0"/>
                <a:sym typeface="Arial"/>
              </a:rPr>
              <a:t>Tension Mounts in the Family</a:t>
            </a:r>
            <a:br>
              <a:rPr lang="en-US" sz="4900" b="1" i="1" kern="1200" dirty="0">
                <a:solidFill>
                  <a:schemeClr val="tx1"/>
                </a:solidFill>
                <a:latin typeface="Arial" panose="020B0604020202020204" pitchFamily="34" charset="0"/>
                <a:cs typeface="Arial" panose="020B0604020202020204" pitchFamily="34" charset="0"/>
                <a:sym typeface="Arial"/>
              </a:rPr>
            </a:br>
            <a:br>
              <a:rPr lang="en-US" sz="4900" b="1" i="1" kern="1200" dirty="0">
                <a:solidFill>
                  <a:schemeClr val="tx1"/>
                </a:solidFill>
                <a:latin typeface="Arial" panose="020B0604020202020204" pitchFamily="34" charset="0"/>
                <a:cs typeface="Arial" panose="020B0604020202020204" pitchFamily="34" charset="0"/>
                <a:sym typeface="Arial"/>
              </a:rPr>
            </a:br>
            <a:br>
              <a:rPr lang="en-US" sz="4400" b="1" kern="1200" dirty="0">
                <a:solidFill>
                  <a:schemeClr val="tx1"/>
                </a:solidFill>
                <a:latin typeface="Arial" panose="020B0604020202020204" pitchFamily="34" charset="0"/>
                <a:cs typeface="Arial" panose="020B0604020202020204" pitchFamily="34" charset="0"/>
                <a:sym typeface="Arial"/>
              </a:rPr>
            </a:br>
            <a:br>
              <a:rPr lang="en-US" sz="3400" b="1" kern="1200" dirty="0">
                <a:solidFill>
                  <a:schemeClr val="tx1"/>
                </a:solidFill>
                <a:latin typeface="+mj-lt"/>
                <a:ea typeface="+mj-ea"/>
                <a:cs typeface="+mj-cs"/>
                <a:sym typeface="Arial"/>
              </a:rPr>
            </a:br>
            <a:endParaRPr lang="en-US" sz="3400" kern="1200" dirty="0">
              <a:solidFill>
                <a:schemeClr val="tx1"/>
              </a:solidFill>
              <a:latin typeface="+mj-lt"/>
              <a:ea typeface="+mj-ea"/>
              <a:cs typeface="+mj-cs"/>
            </a:endParaRPr>
          </a:p>
        </p:txBody>
      </p:sp>
      <p:pic>
        <p:nvPicPr>
          <p:cNvPr id="7" name="Picture 6" descr="A red and white logo&#10;&#10;Description automatically generated with low confidence">
            <a:extLst>
              <a:ext uri="{FF2B5EF4-FFF2-40B4-BE49-F238E27FC236}">
                <a16:creationId xmlns:a16="http://schemas.microsoft.com/office/drawing/2014/main" id="{C2A2A3AD-A772-4C6D-B14F-57FFC3CBEBB5}"/>
              </a:ext>
            </a:extLst>
          </p:cNvPr>
          <p:cNvPicPr>
            <a:picLocks noChangeAspect="1"/>
          </p:cNvPicPr>
          <p:nvPr/>
        </p:nvPicPr>
        <p:blipFill>
          <a:blip r:embed="rId4"/>
          <a:stretch>
            <a:fillRect/>
          </a:stretch>
        </p:blipFill>
        <p:spPr>
          <a:xfrm>
            <a:off x="10818977" y="6030105"/>
            <a:ext cx="1213918" cy="57080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368888" y="257088"/>
            <a:ext cx="10532792" cy="991986"/>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sz="5400" b="1" dirty="0">
                <a:latin typeface="Arial" panose="020B0604020202020204" pitchFamily="34" charset="0"/>
                <a:ea typeface="Arial"/>
                <a:cs typeface="Arial" panose="020B0604020202020204" pitchFamily="34" charset="0"/>
                <a:sym typeface="Arial"/>
              </a:rPr>
              <a:t>Disability &amp; Elder Abuse</a:t>
            </a:r>
            <a:endParaRPr lang="en-US" sz="5400" dirty="0">
              <a:latin typeface="Arial" panose="020B0604020202020204" pitchFamily="34" charset="0"/>
              <a:cs typeface="Arial" panose="020B0604020202020204" pitchFamily="34" charset="0"/>
            </a:endParaRPr>
          </a:p>
        </p:txBody>
      </p:sp>
      <p:sp>
        <p:nvSpPr>
          <p:cNvPr id="94" name="Google Shape;94;p2"/>
          <p:cNvSpPr txBox="1">
            <a:spLocks noGrp="1"/>
          </p:cNvSpPr>
          <p:nvPr>
            <p:ph idx="1"/>
          </p:nvPr>
        </p:nvSpPr>
        <p:spPr>
          <a:xfrm>
            <a:off x="477520" y="1371600"/>
            <a:ext cx="11548226" cy="5223162"/>
          </a:xfrm>
          <a:prstGeom prst="rect">
            <a:avLst/>
          </a:prstGeom>
        </p:spPr>
        <p:txBody>
          <a:bodyPr spcFirstLastPara="1" lIns="91425" tIns="45700" rIns="91425" bIns="45700" anchor="t" anchorCtr="0">
            <a:noAutofit/>
          </a:bodyPr>
          <a:lstStyle/>
          <a:p>
            <a:pPr marL="342900" marR="0" lvl="0" indent="-342900" rtl="0">
              <a:lnSpc>
                <a:spcPct val="100000"/>
              </a:lnSpc>
              <a:spcBef>
                <a:spcPts val="0"/>
              </a:spcBef>
              <a:buClr>
                <a:schemeClr val="dk1"/>
              </a:buClr>
              <a:buSzPts val="2400"/>
            </a:pPr>
            <a:r>
              <a:rPr lang="en-US" dirty="0">
                <a:latin typeface="Arial" panose="020B0604020202020204" pitchFamily="34" charset="0"/>
                <a:ea typeface="Arial"/>
                <a:cs typeface="Arial" panose="020B0604020202020204" pitchFamily="34" charset="0"/>
                <a:sym typeface="Arial"/>
              </a:rPr>
              <a:t>Disability is one of the most prominent risk factors for becoming a victim or perpetrator of elder abuse or neglect. </a:t>
            </a:r>
          </a:p>
          <a:p>
            <a:pPr marL="342900" marR="0" lvl="0" indent="-342900" rtl="0">
              <a:lnSpc>
                <a:spcPct val="100000"/>
              </a:lnSpc>
              <a:spcBef>
                <a:spcPts val="0"/>
              </a:spcBef>
              <a:buClr>
                <a:schemeClr val="dk1"/>
              </a:buClr>
              <a:buSzPts val="2400"/>
            </a:pPr>
            <a:endParaRPr lang="en-US" sz="2000" dirty="0">
              <a:latin typeface="Arial" panose="020B0604020202020204" pitchFamily="34" charset="0"/>
              <a:ea typeface="Arial"/>
              <a:cs typeface="Arial" panose="020B0604020202020204" pitchFamily="34" charset="0"/>
              <a:sym typeface="Arial"/>
            </a:endParaRPr>
          </a:p>
          <a:p>
            <a:pPr marL="342900" marR="0" lvl="0" indent="-342900" rtl="0">
              <a:lnSpc>
                <a:spcPct val="100000"/>
              </a:lnSpc>
              <a:spcBef>
                <a:spcPts val="0"/>
              </a:spcBef>
              <a:buClr>
                <a:schemeClr val="dk1"/>
              </a:buClr>
              <a:buSzPts val="2400"/>
            </a:pPr>
            <a:endParaRPr lang="en-US" sz="1200" dirty="0">
              <a:latin typeface="Arial" panose="020B0604020202020204" pitchFamily="34" charset="0"/>
              <a:ea typeface="Arial"/>
              <a:cs typeface="Arial" panose="020B0604020202020204" pitchFamily="34" charset="0"/>
              <a:sym typeface="Arial"/>
            </a:endParaRPr>
          </a:p>
          <a:p>
            <a:pPr>
              <a:spcBef>
                <a:spcPts val="0"/>
              </a:spcBef>
              <a:spcAft>
                <a:spcPts val="600"/>
              </a:spcAft>
              <a:buClr>
                <a:schemeClr val="dk1"/>
              </a:buClr>
              <a:buSzPts val="2400"/>
            </a:pPr>
            <a:r>
              <a:rPr lang="en-US" dirty="0">
                <a:latin typeface="Arial" panose="020B0604020202020204" pitchFamily="34" charset="0"/>
                <a:ea typeface="Arial"/>
                <a:cs typeface="Arial" panose="020B0604020202020204" pitchFamily="34" charset="0"/>
                <a:sym typeface="Arial"/>
              </a:rPr>
              <a:t>1 to 2 million older adults in the US are mistreated by a loved one or caregiver.</a:t>
            </a:r>
          </a:p>
          <a:p>
            <a:pPr marL="0" indent="0">
              <a:spcBef>
                <a:spcPts val="0"/>
              </a:spcBef>
              <a:spcAft>
                <a:spcPts val="600"/>
              </a:spcAft>
              <a:buClr>
                <a:schemeClr val="dk1"/>
              </a:buClr>
              <a:buSzPts val="2400"/>
              <a:buNone/>
            </a:pPr>
            <a:endParaRPr lang="en-US" dirty="0">
              <a:latin typeface="Arial" panose="020B0604020202020204" pitchFamily="34" charset="0"/>
              <a:ea typeface="Arial"/>
              <a:cs typeface="Arial" panose="020B0604020202020204" pitchFamily="34" charset="0"/>
              <a:sym typeface="Arial"/>
            </a:endParaRPr>
          </a:p>
          <a:p>
            <a:pPr marL="0" indent="0">
              <a:spcBef>
                <a:spcPts val="0"/>
              </a:spcBef>
              <a:spcAft>
                <a:spcPts val="600"/>
              </a:spcAft>
              <a:buClr>
                <a:schemeClr val="dk1"/>
              </a:buClr>
              <a:buSzPts val="2400"/>
              <a:buNone/>
            </a:pPr>
            <a:r>
              <a:rPr lang="en-US" dirty="0">
                <a:latin typeface="Arial" panose="020B0604020202020204" pitchFamily="34" charset="0"/>
                <a:ea typeface="Arial"/>
                <a:cs typeface="Arial" panose="020B0604020202020204" pitchFamily="34" charset="0"/>
                <a:sym typeface="Arial"/>
              </a:rPr>
              <a:t>*It is estimated that persons 65 years and older will comprise 20% of the US population by 2030; this will likely increase the prevalence of abuse.</a:t>
            </a:r>
          </a:p>
        </p:txBody>
      </p:sp>
      <p:pic>
        <p:nvPicPr>
          <p:cNvPr id="6" name="Picture 5" descr="A red and white logo&#10;&#10;Description automatically generated with low confidence">
            <a:extLst>
              <a:ext uri="{FF2B5EF4-FFF2-40B4-BE49-F238E27FC236}">
                <a16:creationId xmlns:a16="http://schemas.microsoft.com/office/drawing/2014/main" id="{996EA638-376A-4519-ADB1-5854CD545F04}"/>
              </a:ext>
            </a:extLst>
          </p:cNvPr>
          <p:cNvPicPr>
            <a:picLocks noChangeAspect="1"/>
          </p:cNvPicPr>
          <p:nvPr/>
        </p:nvPicPr>
        <p:blipFill>
          <a:blip r:embed="rId3"/>
          <a:stretch>
            <a:fillRect/>
          </a:stretch>
        </p:blipFill>
        <p:spPr>
          <a:xfrm>
            <a:off x="10818977" y="6030105"/>
            <a:ext cx="1213918" cy="5708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665018" y="216131"/>
            <a:ext cx="11166764" cy="1179576"/>
          </a:xfrm>
          <a:prstGeom prst="rect">
            <a:avLst/>
          </a:prstGeom>
        </p:spPr>
        <p:txBody>
          <a:bodyPr spcFirstLastPara="1" lIns="91425" tIns="45700" rIns="91425" bIns="45700" anchorCtr="0">
            <a:noAutofit/>
          </a:bodyPr>
          <a:lstStyle/>
          <a:p>
            <a:pPr marL="0" lvl="0" indent="0" rtl="0">
              <a:spcBef>
                <a:spcPts val="0"/>
              </a:spcBef>
              <a:spcAft>
                <a:spcPts val="0"/>
              </a:spcAft>
              <a:buClr>
                <a:schemeClr val="dk1"/>
              </a:buClr>
              <a:buSzPts val="4400"/>
              <a:buFont typeface="Arial"/>
              <a:buNone/>
            </a:pPr>
            <a:r>
              <a:rPr lang="en-US" sz="4000" b="1" dirty="0">
                <a:latin typeface="Arial" panose="020B0604020202020204" pitchFamily="34" charset="0"/>
                <a:cs typeface="Arial" panose="020B0604020202020204" pitchFamily="34" charset="0"/>
              </a:rPr>
              <a:t>Care Associated with Disability can Increase Caregiver Stress</a:t>
            </a:r>
          </a:p>
        </p:txBody>
      </p:sp>
      <p:sp>
        <p:nvSpPr>
          <p:cNvPr id="94" name="Google Shape;94;p2"/>
          <p:cNvSpPr txBox="1">
            <a:spLocks noGrp="1"/>
          </p:cNvSpPr>
          <p:nvPr>
            <p:ph idx="1"/>
          </p:nvPr>
        </p:nvSpPr>
        <p:spPr>
          <a:xfrm>
            <a:off x="665018" y="1717039"/>
            <a:ext cx="11028218" cy="4313065"/>
          </a:xfrm>
          <a:prstGeom prst="rect">
            <a:avLst/>
          </a:prstGeom>
        </p:spPr>
        <p:txBody>
          <a:bodyPr spcFirstLastPara="1" lIns="91425" tIns="45700" rIns="91425" bIns="45700" anchorCtr="0">
            <a:normAutofit/>
          </a:bodyPr>
          <a:lstStyle/>
          <a:p>
            <a:pPr marL="342900" marR="0" lvl="0" indent="-342900" rtl="0">
              <a:spcBef>
                <a:spcPts val="0"/>
              </a:spcBef>
              <a:spcAft>
                <a:spcPts val="600"/>
              </a:spcAft>
              <a:buClr>
                <a:schemeClr val="dk1"/>
              </a:buClr>
              <a:buSzPts val="2400"/>
            </a:pPr>
            <a:r>
              <a:rPr lang="en-US" dirty="0">
                <a:latin typeface="Arial" panose="020B0604020202020204" pitchFamily="34" charset="0"/>
                <a:ea typeface="Arial"/>
                <a:cs typeface="Arial" panose="020B0604020202020204" pitchFamily="34" charset="0"/>
                <a:sym typeface="Arial"/>
              </a:rPr>
              <a:t>On average, family caregivers for older persons devote 40.5 hours/week in addition to other responsibilities.</a:t>
            </a:r>
          </a:p>
          <a:p>
            <a:pPr marL="342900" marR="0" lvl="0" indent="-342900" rtl="0">
              <a:spcBef>
                <a:spcPts val="0"/>
              </a:spcBef>
              <a:spcAft>
                <a:spcPts val="600"/>
              </a:spcAft>
              <a:buClr>
                <a:schemeClr val="dk1"/>
              </a:buClr>
              <a:buSzPts val="2400"/>
            </a:pPr>
            <a:endParaRPr lang="en-US" dirty="0">
              <a:latin typeface="Arial" panose="020B0604020202020204" pitchFamily="34" charset="0"/>
              <a:ea typeface="Arial"/>
              <a:cs typeface="Arial" panose="020B0604020202020204" pitchFamily="34" charset="0"/>
              <a:sym typeface="Arial"/>
            </a:endParaRPr>
          </a:p>
          <a:p>
            <a:pPr marL="342900">
              <a:spcBef>
                <a:spcPts val="0"/>
              </a:spcBef>
              <a:spcAft>
                <a:spcPts val="600"/>
              </a:spcAft>
              <a:buSzPts val="2400"/>
            </a:pPr>
            <a:r>
              <a:rPr lang="en-US" dirty="0">
                <a:latin typeface="Arial" panose="020B0604020202020204" pitchFamily="34" charset="0"/>
                <a:cs typeface="Arial" panose="020B0604020202020204" pitchFamily="34" charset="0"/>
              </a:rPr>
              <a:t>27% of caregivers report financial stress through lost wages and additional medical expenses.</a:t>
            </a:r>
          </a:p>
          <a:p>
            <a:pPr marL="342900">
              <a:spcBef>
                <a:spcPts val="0"/>
              </a:spcBef>
              <a:spcAft>
                <a:spcPts val="600"/>
              </a:spcAft>
              <a:buSzPts val="2400"/>
            </a:pPr>
            <a:endParaRPr lang="en-US" dirty="0">
              <a:latin typeface="Arial" panose="020B0604020202020204" pitchFamily="34" charset="0"/>
              <a:cs typeface="Arial" panose="020B0604020202020204" pitchFamily="34" charset="0"/>
            </a:endParaRPr>
          </a:p>
          <a:p>
            <a:pPr marL="114300" indent="0">
              <a:spcBef>
                <a:spcPts val="0"/>
              </a:spcBef>
              <a:spcAft>
                <a:spcPts val="600"/>
              </a:spcAft>
              <a:buSzPts val="2400"/>
              <a:buNone/>
            </a:pPr>
            <a:r>
              <a:rPr lang="en-US" dirty="0">
                <a:latin typeface="Arial" panose="020B0604020202020204" pitchFamily="34" charset="0"/>
                <a:cs typeface="Arial" panose="020B0604020202020204" pitchFamily="34" charset="0"/>
              </a:rPr>
              <a:t>*Providers should consider abuse and neglect in both home-based and institutional-based care settings (e.g., assisted living, nursing homes).</a:t>
            </a:r>
          </a:p>
          <a:p>
            <a:pPr marL="342900">
              <a:spcBef>
                <a:spcPts val="0"/>
              </a:spcBef>
              <a:spcAft>
                <a:spcPts val="600"/>
              </a:spcAft>
              <a:buSzPts val="2400"/>
            </a:pPr>
            <a:endParaRPr lang="en-US" dirty="0">
              <a:latin typeface="Arial" panose="020B0604020202020204" pitchFamily="34" charset="0"/>
              <a:cs typeface="Arial" panose="020B0604020202020204" pitchFamily="34" charset="0"/>
            </a:endParaRPr>
          </a:p>
          <a:p>
            <a:pPr marL="342900">
              <a:spcBef>
                <a:spcPts val="0"/>
              </a:spcBef>
              <a:spcAft>
                <a:spcPts val="600"/>
              </a:spcAft>
              <a:buSzPts val="2400"/>
            </a:pPr>
            <a:endParaRPr lang="en-US" dirty="0">
              <a:latin typeface="Arial" panose="020B0604020202020204" pitchFamily="34" charset="0"/>
              <a:cs typeface="Arial" panose="020B0604020202020204" pitchFamily="34" charset="0"/>
            </a:endParaRPr>
          </a:p>
          <a:p>
            <a:pPr marL="342900">
              <a:spcBef>
                <a:spcPts val="0"/>
              </a:spcBef>
              <a:spcAft>
                <a:spcPts val="600"/>
              </a:spcAft>
              <a:buSzPts val="2400"/>
            </a:pPr>
            <a:endParaRPr lang="en-US" dirty="0">
              <a:latin typeface="Arial" panose="020B0604020202020204" pitchFamily="34" charset="0"/>
              <a:cs typeface="Arial" panose="020B0604020202020204" pitchFamily="34" charset="0"/>
            </a:endParaRPr>
          </a:p>
          <a:p>
            <a:pPr marL="342900">
              <a:spcBef>
                <a:spcPts val="0"/>
              </a:spcBef>
              <a:spcAft>
                <a:spcPts val="600"/>
              </a:spcAft>
              <a:buSzPts val="2400"/>
            </a:pPr>
            <a:endParaRPr lang="en-US" dirty="0">
              <a:latin typeface="Arial" panose="020B0604020202020204" pitchFamily="34" charset="0"/>
              <a:cs typeface="Arial" panose="020B0604020202020204" pitchFamily="34" charset="0"/>
            </a:endParaRPr>
          </a:p>
        </p:txBody>
      </p:sp>
      <p:pic>
        <p:nvPicPr>
          <p:cNvPr id="8" name="Picture 7" descr="A red and white logo&#10;&#10;Description automatically generated with low confidence">
            <a:extLst>
              <a:ext uri="{FF2B5EF4-FFF2-40B4-BE49-F238E27FC236}">
                <a16:creationId xmlns:a16="http://schemas.microsoft.com/office/drawing/2014/main" id="{423B6965-D5BA-4C06-8C1D-5740072F297E}"/>
              </a:ext>
            </a:extLst>
          </p:cNvPr>
          <p:cNvPicPr>
            <a:picLocks noChangeAspect="1"/>
          </p:cNvPicPr>
          <p:nvPr/>
        </p:nvPicPr>
        <p:blipFill>
          <a:blip r:embed="rId3"/>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1365936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title"/>
          </p:nvPr>
        </p:nvSpPr>
        <p:spPr>
          <a:xfrm>
            <a:off x="469576" y="74208"/>
            <a:ext cx="11090287" cy="1179576"/>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sz="4000" b="1" dirty="0">
                <a:latin typeface="Arial" panose="020B0604020202020204" pitchFamily="34" charset="0"/>
                <a:ea typeface="Arial"/>
                <a:cs typeface="Arial" panose="020B0604020202020204" pitchFamily="34" charset="0"/>
                <a:sym typeface="Arial"/>
              </a:rPr>
              <a:t>The Stress of Caregiving </a:t>
            </a:r>
            <a:endParaRPr lang="en-US" sz="4000" dirty="0">
              <a:latin typeface="Arial" panose="020B0604020202020204" pitchFamily="34" charset="0"/>
              <a:cs typeface="Arial" panose="020B0604020202020204" pitchFamily="34" charset="0"/>
            </a:endParaRPr>
          </a:p>
        </p:txBody>
      </p:sp>
      <p:sp>
        <p:nvSpPr>
          <p:cNvPr id="160" name="Google Shape;160;p11"/>
          <p:cNvSpPr txBox="1">
            <a:spLocks noGrp="1"/>
          </p:cNvSpPr>
          <p:nvPr>
            <p:ph idx="1"/>
          </p:nvPr>
        </p:nvSpPr>
        <p:spPr>
          <a:xfrm>
            <a:off x="624191" y="1369688"/>
            <a:ext cx="11090287" cy="4686438"/>
          </a:xfrm>
          <a:prstGeom prst="rect">
            <a:avLst/>
          </a:prstGeom>
        </p:spPr>
        <p:txBody>
          <a:bodyPr spcFirstLastPara="1" lIns="91425" tIns="45700" rIns="91425" bIns="45700" anchorCtr="0">
            <a:noAutofit/>
          </a:bodyPr>
          <a:lstStyle/>
          <a:p>
            <a:pPr marL="342900" marR="0" lvl="0" indent="-342900" rtl="0">
              <a:lnSpc>
                <a:spcPct val="100000"/>
              </a:lnSpc>
              <a:spcBef>
                <a:spcPts val="0"/>
              </a:spcBef>
              <a:buClr>
                <a:schemeClr val="dk1"/>
              </a:buClr>
              <a:buSzPts val="2400"/>
            </a:pPr>
            <a:r>
              <a:rPr lang="en-US" dirty="0">
                <a:latin typeface="Arial" panose="020B0604020202020204" pitchFamily="34" charset="0"/>
                <a:ea typeface="Arial"/>
                <a:cs typeface="Arial" panose="020B0604020202020204" pitchFamily="34" charset="0"/>
                <a:sym typeface="Arial"/>
              </a:rPr>
              <a:t>In 2020, 1 in 6 Americans (42 million adults) report providing care to someone age ≥ 50 years.</a:t>
            </a:r>
            <a:endParaRPr lang="en-US" dirty="0">
              <a:latin typeface="Arial" panose="020B0604020202020204" pitchFamily="34" charset="0"/>
              <a:cs typeface="Arial" panose="020B0604020202020204" pitchFamily="34" charset="0"/>
            </a:endParaRPr>
          </a:p>
          <a:p>
            <a:pPr marL="495300" marR="0" lvl="0" rtl="0">
              <a:lnSpc>
                <a:spcPct val="100000"/>
              </a:lnSpc>
              <a:spcBef>
                <a:spcPts val="0"/>
              </a:spcBef>
              <a:buClr>
                <a:schemeClr val="dk1"/>
              </a:buClr>
              <a:buSzPts val="2400"/>
            </a:pPr>
            <a:endParaRPr lang="en-US" sz="2400" dirty="0">
              <a:latin typeface="Arial" panose="020B0604020202020204" pitchFamily="34" charset="0"/>
              <a:ea typeface="Arial"/>
              <a:cs typeface="Arial" panose="020B0604020202020204" pitchFamily="34" charset="0"/>
              <a:sym typeface="Arial"/>
            </a:endParaRPr>
          </a:p>
          <a:p>
            <a:pPr marL="800100" lvl="1" indent="-342900">
              <a:lnSpc>
                <a:spcPct val="100000"/>
              </a:lnSpc>
              <a:spcBef>
                <a:spcPts val="0"/>
              </a:spcBef>
              <a:buClr>
                <a:schemeClr val="dk1"/>
              </a:buClr>
              <a:buSzPts val="2400"/>
            </a:pPr>
            <a:r>
              <a:rPr lang="en-US" dirty="0">
                <a:latin typeface="Arial" panose="020B0604020202020204" pitchFamily="34" charset="0"/>
                <a:ea typeface="Arial"/>
                <a:cs typeface="Arial" panose="020B0604020202020204" pitchFamily="34" charset="0"/>
                <a:sym typeface="Arial"/>
              </a:rPr>
              <a:t>53% of caregivers are providing care to someone ≥ 75 years and 25% are caring for someone ≥ 85 years.</a:t>
            </a:r>
            <a:endParaRPr lang="en-US" dirty="0">
              <a:latin typeface="Arial" panose="020B0604020202020204" pitchFamily="34" charset="0"/>
              <a:cs typeface="Arial" panose="020B0604020202020204" pitchFamily="34" charset="0"/>
            </a:endParaRPr>
          </a:p>
          <a:p>
            <a:pPr marL="495300" marR="0" lvl="0" rtl="0">
              <a:lnSpc>
                <a:spcPct val="100000"/>
              </a:lnSpc>
              <a:spcBef>
                <a:spcPts val="0"/>
              </a:spcBef>
              <a:buClr>
                <a:schemeClr val="dk1"/>
              </a:buClr>
              <a:buSzPts val="2400"/>
            </a:pPr>
            <a:endParaRPr lang="en-US" sz="2400" dirty="0">
              <a:latin typeface="Arial" panose="020B0604020202020204" pitchFamily="34" charset="0"/>
              <a:ea typeface="Arial"/>
              <a:cs typeface="Arial" panose="020B0604020202020204" pitchFamily="34" charset="0"/>
              <a:sym typeface="Arial"/>
            </a:endParaRPr>
          </a:p>
          <a:p>
            <a:pPr marL="342900" marR="0" lvl="0" indent="-342900" rtl="0">
              <a:lnSpc>
                <a:spcPct val="100000"/>
              </a:lnSpc>
              <a:spcBef>
                <a:spcPts val="0"/>
              </a:spcBef>
              <a:buClr>
                <a:schemeClr val="dk1"/>
              </a:buClr>
              <a:buSzPts val="2400"/>
            </a:pPr>
            <a:r>
              <a:rPr lang="en-US" dirty="0">
                <a:latin typeface="Arial" panose="020B0604020202020204" pitchFamily="34" charset="0"/>
                <a:ea typeface="Arial"/>
                <a:cs typeface="Arial" panose="020B0604020202020204" pitchFamily="34" charset="0"/>
                <a:sym typeface="Arial"/>
              </a:rPr>
              <a:t>21% of caregivers say that caregiving made their health worse.</a:t>
            </a:r>
            <a:endParaRPr lang="en-US" dirty="0">
              <a:latin typeface="Arial" panose="020B0604020202020204" pitchFamily="34" charset="0"/>
              <a:cs typeface="Arial" panose="020B0604020202020204" pitchFamily="34" charset="0"/>
            </a:endParaRPr>
          </a:p>
          <a:p>
            <a:pPr marL="495300" marR="0" lvl="0" rtl="0">
              <a:lnSpc>
                <a:spcPct val="100000"/>
              </a:lnSpc>
              <a:spcBef>
                <a:spcPts val="0"/>
              </a:spcBef>
              <a:buClr>
                <a:schemeClr val="dk1"/>
              </a:buClr>
              <a:buSzPts val="2400"/>
            </a:pPr>
            <a:endParaRPr lang="en-US" sz="2400" dirty="0">
              <a:latin typeface="Arial" panose="020B0604020202020204" pitchFamily="34" charset="0"/>
              <a:ea typeface="Arial"/>
              <a:cs typeface="Arial" panose="020B0604020202020204" pitchFamily="34" charset="0"/>
              <a:sym typeface="Arial"/>
            </a:endParaRPr>
          </a:p>
          <a:p>
            <a:pPr marL="342900" marR="0" lvl="0" indent="-342900" rtl="0">
              <a:lnSpc>
                <a:spcPct val="100000"/>
              </a:lnSpc>
              <a:spcBef>
                <a:spcPts val="0"/>
              </a:spcBef>
              <a:buClr>
                <a:schemeClr val="dk1"/>
              </a:buClr>
              <a:buSzPts val="2400"/>
            </a:pPr>
            <a:r>
              <a:rPr lang="en-US" dirty="0">
                <a:latin typeface="Arial" panose="020B0604020202020204" pitchFamily="34" charset="0"/>
                <a:ea typeface="Arial"/>
                <a:cs typeface="Arial" panose="020B0604020202020204" pitchFamily="34" charset="0"/>
                <a:sym typeface="Arial"/>
              </a:rPr>
              <a:t>61% caregivers of adults ≥ 50 years are women and 39% are men.</a:t>
            </a:r>
            <a:endParaRPr lang="en-US" dirty="0">
              <a:latin typeface="Arial" panose="020B0604020202020204" pitchFamily="34" charset="0"/>
              <a:cs typeface="Arial" panose="020B0604020202020204" pitchFamily="34" charset="0"/>
            </a:endParaRPr>
          </a:p>
        </p:txBody>
      </p:sp>
      <p:pic>
        <p:nvPicPr>
          <p:cNvPr id="8" name="Picture 7" descr="A red and white logo&#10;&#10;Description automatically generated with low confidence">
            <a:extLst>
              <a:ext uri="{FF2B5EF4-FFF2-40B4-BE49-F238E27FC236}">
                <a16:creationId xmlns:a16="http://schemas.microsoft.com/office/drawing/2014/main" id="{5AA4D584-9189-421C-8410-C4BB209EDDF3}"/>
              </a:ext>
            </a:extLst>
          </p:cNvPr>
          <p:cNvPicPr>
            <a:picLocks noChangeAspect="1"/>
          </p:cNvPicPr>
          <p:nvPr/>
        </p:nvPicPr>
        <p:blipFill>
          <a:blip r:embed="rId3"/>
          <a:stretch>
            <a:fillRect/>
          </a:stretch>
        </p:blipFill>
        <p:spPr>
          <a:xfrm>
            <a:off x="10818977" y="6030105"/>
            <a:ext cx="1213918" cy="57080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367422" y="188422"/>
            <a:ext cx="11575196" cy="1179576"/>
          </a:xfrm>
          <a:prstGeom prst="rect">
            <a:avLst/>
          </a:prstGeom>
        </p:spPr>
        <p:txBody>
          <a:bodyPr spcFirstLastPara="1" lIns="91425" tIns="45700" rIns="91425" bIns="45700" anchorCtr="0">
            <a:noAutofit/>
          </a:bodyPr>
          <a:lstStyle/>
          <a:p>
            <a:pPr marL="0" lvl="0" indent="0" rtl="0">
              <a:spcBef>
                <a:spcPts val="0"/>
              </a:spcBef>
              <a:spcAft>
                <a:spcPts val="0"/>
              </a:spcAft>
              <a:buClr>
                <a:schemeClr val="dk1"/>
              </a:buClr>
              <a:buSzPts val="4400"/>
              <a:buFont typeface="Arial"/>
              <a:buNone/>
            </a:pPr>
            <a:r>
              <a:rPr lang="en-US" b="1" dirty="0">
                <a:latin typeface="Arial" panose="020B0604020202020204" pitchFamily="34" charset="0"/>
                <a:ea typeface="Arial"/>
                <a:cs typeface="Arial" panose="020B0604020202020204" pitchFamily="34" charset="0"/>
                <a:sym typeface="Arial"/>
              </a:rPr>
              <a:t>Warning Signs of Elder Abuse and Neglect</a:t>
            </a:r>
            <a:endParaRPr lang="en-US" b="1" dirty="0">
              <a:latin typeface="Arial" panose="020B0604020202020204" pitchFamily="34" charset="0"/>
              <a:cs typeface="Arial" panose="020B0604020202020204" pitchFamily="34" charset="0"/>
            </a:endParaRPr>
          </a:p>
        </p:txBody>
      </p:sp>
      <p:sp>
        <p:nvSpPr>
          <p:cNvPr id="121" name="Google Shape;94;p2"/>
          <p:cNvSpPr txBox="1">
            <a:spLocks noGrp="1"/>
          </p:cNvSpPr>
          <p:nvPr>
            <p:ph idx="1"/>
          </p:nvPr>
        </p:nvSpPr>
        <p:spPr>
          <a:xfrm>
            <a:off x="542912" y="1270428"/>
            <a:ext cx="11399705" cy="5145150"/>
          </a:xfrm>
          <a:prstGeom prst="rect">
            <a:avLst/>
          </a:prstGeom>
        </p:spPr>
        <p:txBody>
          <a:bodyPr spcFirstLastPara="1" lIns="91425" tIns="45700" rIns="91425" bIns="45700" anchorCtr="0">
            <a:normAutofit/>
          </a:bodyPr>
          <a:lstStyle/>
          <a:p>
            <a:pPr marL="346075" marR="0" lvl="0" indent="-234950" rtl="0">
              <a:spcBef>
                <a:spcPts val="0"/>
              </a:spcBef>
              <a:spcAft>
                <a:spcPts val="600"/>
              </a:spcAft>
              <a:buClr>
                <a:schemeClr val="dk1"/>
              </a:buClr>
              <a:buSzPts val="2400"/>
              <a:buFontTx/>
              <a:buChar char="–"/>
            </a:pPr>
            <a:r>
              <a:rPr lang="en-US" dirty="0">
                <a:latin typeface="Arial" panose="020B0604020202020204" pitchFamily="34" charset="0"/>
                <a:ea typeface="Arial"/>
                <a:cs typeface="Arial" panose="020B0604020202020204" pitchFamily="34" charset="0"/>
                <a:sym typeface="Arial"/>
              </a:rPr>
              <a:t>Injuries</a:t>
            </a:r>
          </a:p>
          <a:p>
            <a:pPr marL="346075" marR="0" lvl="0" indent="-234950" rtl="0">
              <a:spcBef>
                <a:spcPts val="0"/>
              </a:spcBef>
              <a:spcAft>
                <a:spcPts val="600"/>
              </a:spcAft>
              <a:buClr>
                <a:schemeClr val="dk1"/>
              </a:buClr>
              <a:buSzPts val="2400"/>
              <a:buFontTx/>
              <a:buChar char="–"/>
            </a:pPr>
            <a:r>
              <a:rPr lang="en-US" dirty="0">
                <a:latin typeface="Arial" panose="020B0604020202020204" pitchFamily="34" charset="0"/>
                <a:ea typeface="Arial"/>
                <a:cs typeface="Arial" panose="020B0604020202020204" pitchFamily="34" charset="0"/>
                <a:sym typeface="Arial"/>
              </a:rPr>
              <a:t>Dehydration</a:t>
            </a:r>
          </a:p>
          <a:p>
            <a:pPr marL="346075" marR="0" lvl="0" indent="-234950" rtl="0">
              <a:spcBef>
                <a:spcPts val="0"/>
              </a:spcBef>
              <a:spcAft>
                <a:spcPts val="600"/>
              </a:spcAft>
              <a:buClr>
                <a:schemeClr val="dk1"/>
              </a:buClr>
              <a:buSzPts val="2400"/>
              <a:buFontTx/>
              <a:buChar char="–"/>
            </a:pPr>
            <a:r>
              <a:rPr lang="en-US" dirty="0">
                <a:latin typeface="Arial" panose="020B0604020202020204" pitchFamily="34" charset="0"/>
                <a:cs typeface="Arial" panose="020B0604020202020204" pitchFamily="34" charset="0"/>
                <a:sym typeface="Arial"/>
              </a:rPr>
              <a:t>Weight loss</a:t>
            </a:r>
            <a:endParaRPr lang="en-US" dirty="0">
              <a:latin typeface="Arial" panose="020B0604020202020204" pitchFamily="34" charset="0"/>
              <a:cs typeface="Arial" panose="020B0604020202020204" pitchFamily="34" charset="0"/>
            </a:endParaRPr>
          </a:p>
          <a:p>
            <a:pPr marL="346075" marR="0" lvl="0" indent="-234950" rtl="0">
              <a:spcBef>
                <a:spcPts val="0"/>
              </a:spcBef>
              <a:spcAft>
                <a:spcPts val="600"/>
              </a:spcAft>
              <a:buClr>
                <a:schemeClr val="dk1"/>
              </a:buClr>
              <a:buSzPts val="2400"/>
              <a:buFontTx/>
              <a:buChar char="–"/>
            </a:pPr>
            <a:r>
              <a:rPr lang="en-US" dirty="0">
                <a:latin typeface="Arial" panose="020B0604020202020204" pitchFamily="34" charset="0"/>
                <a:ea typeface="Arial"/>
                <a:cs typeface="Arial" panose="020B0604020202020204" pitchFamily="34" charset="0"/>
                <a:sym typeface="Arial"/>
              </a:rPr>
              <a:t>Unkempt appearance</a:t>
            </a:r>
            <a:endParaRPr lang="en-US" dirty="0">
              <a:latin typeface="Arial" panose="020B0604020202020204" pitchFamily="34" charset="0"/>
              <a:cs typeface="Arial" panose="020B0604020202020204" pitchFamily="34" charset="0"/>
            </a:endParaRPr>
          </a:p>
          <a:p>
            <a:pPr marL="346075" marR="0" lvl="0" indent="-234950" rtl="0">
              <a:spcBef>
                <a:spcPts val="0"/>
              </a:spcBef>
              <a:spcAft>
                <a:spcPts val="600"/>
              </a:spcAft>
              <a:buClr>
                <a:schemeClr val="dk1"/>
              </a:buClr>
              <a:buSzPts val="2400"/>
              <a:buFontTx/>
              <a:buChar char="–"/>
            </a:pPr>
            <a:r>
              <a:rPr lang="en-US" dirty="0">
                <a:latin typeface="Arial" panose="020B0604020202020204" pitchFamily="34" charset="0"/>
                <a:ea typeface="Arial"/>
                <a:cs typeface="Arial" panose="020B0604020202020204" pitchFamily="34" charset="0"/>
                <a:sym typeface="Arial"/>
              </a:rPr>
              <a:t>Caregiver control</a:t>
            </a:r>
          </a:p>
          <a:p>
            <a:pPr marL="346075" lvl="1" indent="-234950">
              <a:spcBef>
                <a:spcPts val="0"/>
              </a:spcBef>
              <a:spcAft>
                <a:spcPts val="600"/>
              </a:spcAft>
              <a:buSzPts val="2400"/>
              <a:buFontTx/>
              <a:buChar char="–"/>
            </a:pPr>
            <a:r>
              <a:rPr lang="en-US" sz="2800" dirty="0">
                <a:latin typeface="Arial" panose="020B0604020202020204" pitchFamily="34" charset="0"/>
                <a:ea typeface="Arial"/>
                <a:cs typeface="Arial" panose="020B0604020202020204" pitchFamily="34" charset="0"/>
                <a:sym typeface="Arial"/>
              </a:rPr>
              <a:t>Refusing to allow older adult to be alone with clinician</a:t>
            </a:r>
            <a:endParaRPr lang="en-US" sz="2800" dirty="0">
              <a:latin typeface="Arial" panose="020B0604020202020204" pitchFamily="34" charset="0"/>
              <a:ea typeface="Arial"/>
              <a:cs typeface="Arial" panose="020B0604020202020204" pitchFamily="34" charset="0"/>
            </a:endParaRPr>
          </a:p>
          <a:p>
            <a:pPr marL="346075" lvl="1" indent="-234950">
              <a:spcBef>
                <a:spcPts val="0"/>
              </a:spcBef>
              <a:spcAft>
                <a:spcPts val="600"/>
              </a:spcAft>
              <a:buSzPts val="2400"/>
              <a:buFontTx/>
              <a:buChar char="–"/>
            </a:pPr>
            <a:r>
              <a:rPr lang="en-US" sz="2800" dirty="0">
                <a:latin typeface="Arial" panose="020B0604020202020204" pitchFamily="34" charset="0"/>
                <a:ea typeface="Arial"/>
                <a:cs typeface="Arial" panose="020B0604020202020204" pitchFamily="34" charset="0"/>
                <a:sym typeface="Arial"/>
              </a:rPr>
              <a:t>Interrupting the older adult during visit</a:t>
            </a:r>
            <a:endParaRPr lang="en-US" sz="2800" dirty="0">
              <a:latin typeface="Arial" panose="020B0604020202020204" pitchFamily="34" charset="0"/>
              <a:cs typeface="Arial" panose="020B0604020202020204" pitchFamily="34" charset="0"/>
            </a:endParaRPr>
          </a:p>
          <a:p>
            <a:pPr marL="346075" indent="-234950">
              <a:spcBef>
                <a:spcPts val="0"/>
              </a:spcBef>
              <a:spcAft>
                <a:spcPts val="600"/>
              </a:spcAft>
              <a:buSzPts val="2400"/>
              <a:buFontTx/>
              <a:buChar char="–"/>
            </a:pPr>
            <a:r>
              <a:rPr lang="en-US" dirty="0">
                <a:latin typeface="Arial" panose="020B0604020202020204" pitchFamily="34" charset="0"/>
                <a:ea typeface="Arial"/>
                <a:cs typeface="Arial" panose="020B0604020202020204" pitchFamily="34" charset="0"/>
                <a:sym typeface="Arial"/>
              </a:rPr>
              <a:t>Little or no community involvement with community/senior services</a:t>
            </a:r>
            <a:endParaRPr lang="en-US" dirty="0">
              <a:latin typeface="Arial" panose="020B0604020202020204" pitchFamily="34" charset="0"/>
              <a:cs typeface="Arial" panose="020B0604020202020204" pitchFamily="34" charset="0"/>
            </a:endParaRPr>
          </a:p>
          <a:p>
            <a:pPr marL="346075" indent="-234950">
              <a:spcBef>
                <a:spcPts val="0"/>
              </a:spcBef>
              <a:spcAft>
                <a:spcPts val="600"/>
              </a:spcAft>
              <a:buSzPts val="2400"/>
              <a:buFontTx/>
              <a:buChar char="–"/>
            </a:pPr>
            <a:r>
              <a:rPr lang="en-US" dirty="0">
                <a:latin typeface="Arial" panose="020B0604020202020204" pitchFamily="34" charset="0"/>
                <a:cs typeface="Arial" panose="020B0604020202020204" pitchFamily="34" charset="0"/>
                <a:sym typeface="Arial"/>
              </a:rPr>
              <a:t>Frequent exacerbations of chronic conditions</a:t>
            </a:r>
          </a:p>
          <a:p>
            <a:pPr marL="346075" indent="-234950">
              <a:spcBef>
                <a:spcPts val="0"/>
              </a:spcBef>
              <a:spcAft>
                <a:spcPts val="600"/>
              </a:spcAft>
              <a:buSzPts val="2400"/>
              <a:buFontTx/>
              <a:buChar char="–"/>
            </a:pPr>
            <a:r>
              <a:rPr lang="en-US" dirty="0">
                <a:latin typeface="Arial" panose="020B0604020202020204" pitchFamily="34" charset="0"/>
                <a:ea typeface="Arial"/>
                <a:cs typeface="Arial" panose="020B0604020202020204" pitchFamily="34" charset="0"/>
                <a:sym typeface="Arial"/>
              </a:rPr>
              <a:t>Unexpected declining health</a:t>
            </a:r>
            <a:endParaRPr lang="en-US" dirty="0">
              <a:latin typeface="Arial" panose="020B0604020202020204" pitchFamily="34" charset="0"/>
              <a:cs typeface="Arial" panose="020B0604020202020204" pitchFamily="34" charset="0"/>
            </a:endParaRPr>
          </a:p>
          <a:p>
            <a:pPr marL="800100" marR="0" lvl="0" rtl="0">
              <a:spcBef>
                <a:spcPts val="0"/>
              </a:spcBef>
              <a:spcAft>
                <a:spcPts val="600"/>
              </a:spcAft>
              <a:buClr>
                <a:schemeClr val="dk1"/>
              </a:buClr>
              <a:buSzPts val="2400"/>
              <a:buFontTx/>
              <a:buChar char="–"/>
            </a:pPr>
            <a:endParaRPr lang="en-US" sz="1200" dirty="0"/>
          </a:p>
          <a:p>
            <a:pPr marL="228600" marR="0" lvl="0" indent="-152400" rtl="0">
              <a:spcBef>
                <a:spcPts val="0"/>
              </a:spcBef>
              <a:spcAft>
                <a:spcPts val="600"/>
              </a:spcAft>
              <a:buClr>
                <a:schemeClr val="dk1"/>
              </a:buClr>
              <a:buSzPts val="1200"/>
              <a:buNone/>
            </a:pPr>
            <a:endParaRPr lang="en-US" sz="1200" dirty="0">
              <a:latin typeface="Arial"/>
              <a:ea typeface="Arial"/>
              <a:cs typeface="Arial"/>
              <a:sym typeface="Arial"/>
            </a:endParaRPr>
          </a:p>
        </p:txBody>
      </p:sp>
      <p:pic>
        <p:nvPicPr>
          <p:cNvPr id="8" name="Picture 7" descr="A red and white logo&#10;&#10;Description automatically generated with low confidence">
            <a:extLst>
              <a:ext uri="{FF2B5EF4-FFF2-40B4-BE49-F238E27FC236}">
                <a16:creationId xmlns:a16="http://schemas.microsoft.com/office/drawing/2014/main" id="{47C8CD7C-5A3A-48A7-9A10-410FF4B82CCF}"/>
              </a:ext>
            </a:extLst>
          </p:cNvPr>
          <p:cNvPicPr>
            <a:picLocks noChangeAspect="1"/>
          </p:cNvPicPr>
          <p:nvPr/>
        </p:nvPicPr>
        <p:blipFill>
          <a:blip r:embed="rId3"/>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3369219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3" name="Picture 2" descr="A person lying on the floor&#10;&#10;Description automatically generated with low confidence">
            <a:extLst>
              <a:ext uri="{FF2B5EF4-FFF2-40B4-BE49-F238E27FC236}">
                <a16:creationId xmlns:a16="http://schemas.microsoft.com/office/drawing/2014/main" id="{0D9DC6A3-E851-44CF-B08C-3E751EBB94BA}"/>
              </a:ext>
            </a:extLst>
          </p:cNvPr>
          <p:cNvPicPr>
            <a:picLocks noChangeAspect="1"/>
          </p:cNvPicPr>
          <p:nvPr/>
        </p:nvPicPr>
        <p:blipFill rotWithShape="1">
          <a:blip r:embed="rId3">
            <a:alphaModFix amt="47000"/>
          </a:blip>
          <a:srcRect t="15710"/>
          <a:stretch/>
        </p:blipFill>
        <p:spPr>
          <a:xfrm>
            <a:off x="0" y="0"/>
            <a:ext cx="12192000" cy="6858000"/>
          </a:xfrm>
          <a:prstGeom prst="rect">
            <a:avLst/>
          </a:prstGeom>
        </p:spPr>
      </p:pic>
      <p:sp>
        <p:nvSpPr>
          <p:cNvPr id="184" name="Google Shape;184;p14"/>
          <p:cNvSpPr txBox="1">
            <a:spLocks noGrp="1"/>
          </p:cNvSpPr>
          <p:nvPr>
            <p:ph type="title"/>
          </p:nvPr>
        </p:nvSpPr>
        <p:spPr>
          <a:xfrm>
            <a:off x="304800" y="1108364"/>
            <a:ext cx="11572240" cy="4973781"/>
          </a:xfrm>
          <a:prstGeom prst="rect">
            <a:avLst/>
          </a:prstGeom>
        </p:spPr>
        <p:txBody>
          <a:bodyPr spcFirstLastPara="1" vert="horz" lIns="91440" tIns="45720" rIns="91440" bIns="45720" rtlCol="0" anchor="ctr" anchorCtr="0">
            <a:normAutofit fontScale="90000"/>
          </a:bodyPr>
          <a:lstStyle/>
          <a:p>
            <a:pPr marL="0" marR="0" lvl="0" indent="0" algn="ctr">
              <a:spcAft>
                <a:spcPts val="0"/>
              </a:spcAft>
              <a:buClr>
                <a:schemeClr val="dk1"/>
              </a:buClr>
              <a:buSzPts val="2800"/>
            </a:pPr>
            <a:r>
              <a:rPr lang="en-US" sz="4900" b="1" dirty="0">
                <a:latin typeface="Arial" panose="020B0604020202020204" pitchFamily="34" charset="0"/>
                <a:cs typeface="Arial" panose="020B0604020202020204" pitchFamily="34" charset="0"/>
                <a:sym typeface="Arial"/>
              </a:rPr>
              <a:t>Episode</a:t>
            </a:r>
            <a:r>
              <a:rPr lang="en-US" sz="4900" b="1" kern="1200" dirty="0">
                <a:solidFill>
                  <a:schemeClr val="tx1"/>
                </a:solidFill>
                <a:latin typeface="Arial" panose="020B0604020202020204" pitchFamily="34" charset="0"/>
                <a:cs typeface="Arial" panose="020B0604020202020204" pitchFamily="34" charset="0"/>
                <a:sym typeface="Arial"/>
              </a:rPr>
              <a:t> 3: Recognizing Elder Abuse</a:t>
            </a:r>
            <a:br>
              <a:rPr lang="en-US" sz="4900" b="1" kern="1200" dirty="0">
                <a:solidFill>
                  <a:schemeClr val="tx1"/>
                </a:solidFill>
                <a:latin typeface="Arial" panose="020B0604020202020204" pitchFamily="34" charset="0"/>
                <a:cs typeface="Arial" panose="020B0604020202020204" pitchFamily="34" charset="0"/>
                <a:sym typeface="Arial"/>
              </a:rPr>
            </a:br>
            <a:br>
              <a:rPr lang="en-US" sz="4900" b="1" kern="1200" dirty="0">
                <a:solidFill>
                  <a:schemeClr val="tx1"/>
                </a:solidFill>
                <a:latin typeface="Arial" panose="020B0604020202020204" pitchFamily="34" charset="0"/>
                <a:cs typeface="Arial" panose="020B0604020202020204" pitchFamily="34" charset="0"/>
                <a:sym typeface="Arial"/>
              </a:rPr>
            </a:br>
            <a:br>
              <a:rPr lang="en-US" sz="4900" b="1" kern="1200" dirty="0">
                <a:solidFill>
                  <a:schemeClr val="tx1"/>
                </a:solidFill>
                <a:latin typeface="Arial" panose="020B0604020202020204" pitchFamily="34" charset="0"/>
                <a:cs typeface="Arial" panose="020B0604020202020204" pitchFamily="34" charset="0"/>
                <a:sym typeface="Arial"/>
              </a:rPr>
            </a:br>
            <a:r>
              <a:rPr lang="en-US" sz="4900" b="1" kern="1200" dirty="0">
                <a:solidFill>
                  <a:schemeClr val="tx1"/>
                </a:solidFill>
                <a:latin typeface="Arial" panose="020B0604020202020204" pitchFamily="34" charset="0"/>
                <a:cs typeface="Arial" panose="020B0604020202020204" pitchFamily="34" charset="0"/>
                <a:sym typeface="Arial"/>
              </a:rPr>
              <a:t> </a:t>
            </a:r>
            <a:br>
              <a:rPr lang="en-US" sz="4900" b="1" kern="1200" dirty="0">
                <a:solidFill>
                  <a:schemeClr val="tx1"/>
                </a:solidFill>
                <a:latin typeface="Arial" panose="020B0604020202020204" pitchFamily="34" charset="0"/>
                <a:cs typeface="Arial" panose="020B0604020202020204" pitchFamily="34" charset="0"/>
                <a:sym typeface="Arial"/>
              </a:rPr>
            </a:br>
            <a:r>
              <a:rPr lang="en-US" sz="4900" b="1" i="1" kern="1200" dirty="0">
                <a:solidFill>
                  <a:schemeClr val="tx1"/>
                </a:solidFill>
                <a:latin typeface="Arial" panose="020B0604020202020204" pitchFamily="34" charset="0"/>
                <a:cs typeface="Arial" panose="020B0604020202020204" pitchFamily="34" charset="0"/>
                <a:sym typeface="Arial"/>
              </a:rPr>
              <a:t>A Visit to Urgent Care</a:t>
            </a:r>
            <a:br>
              <a:rPr lang="en-US" sz="4400" i="1" kern="1200" dirty="0">
                <a:solidFill>
                  <a:schemeClr val="tx1"/>
                </a:solidFill>
                <a:latin typeface="Arial" panose="020B0604020202020204" pitchFamily="34" charset="0"/>
                <a:cs typeface="Arial" panose="020B0604020202020204" pitchFamily="34" charset="0"/>
                <a:sym typeface="Arial"/>
              </a:rPr>
            </a:br>
            <a:br>
              <a:rPr lang="en-US" sz="4400" i="1" kern="1200" dirty="0">
                <a:solidFill>
                  <a:schemeClr val="tx1"/>
                </a:solidFill>
                <a:latin typeface="Arial" panose="020B0604020202020204" pitchFamily="34" charset="0"/>
                <a:cs typeface="Arial" panose="020B0604020202020204" pitchFamily="34" charset="0"/>
                <a:sym typeface="Arial"/>
              </a:rPr>
            </a:br>
            <a:br>
              <a:rPr lang="en-US" sz="4000" kern="1200" dirty="0">
                <a:solidFill>
                  <a:schemeClr val="tx1"/>
                </a:solidFill>
                <a:latin typeface="Arial" panose="020B0604020202020204" pitchFamily="34" charset="0"/>
                <a:cs typeface="Arial" panose="020B0604020202020204" pitchFamily="34" charset="0"/>
                <a:sym typeface="Arial"/>
              </a:rPr>
            </a:br>
            <a:r>
              <a:rPr lang="en-US" sz="2300" kern="1200" dirty="0">
                <a:solidFill>
                  <a:schemeClr val="tx1"/>
                </a:solidFill>
                <a:latin typeface="+mj-lt"/>
                <a:ea typeface="+mj-ea"/>
                <a:cs typeface="+mj-cs"/>
                <a:sym typeface="Arial"/>
              </a:rPr>
              <a:t> </a:t>
            </a:r>
            <a:br>
              <a:rPr lang="en-US" sz="2300" kern="1200" dirty="0">
                <a:solidFill>
                  <a:schemeClr val="tx1"/>
                </a:solidFill>
                <a:latin typeface="+mj-lt"/>
                <a:ea typeface="+mj-ea"/>
                <a:cs typeface="+mj-cs"/>
                <a:sym typeface="Arial"/>
              </a:rPr>
            </a:br>
            <a:br>
              <a:rPr lang="en-US" sz="2300" kern="1200" dirty="0">
                <a:solidFill>
                  <a:schemeClr val="tx1"/>
                </a:solidFill>
                <a:latin typeface="+mj-lt"/>
                <a:ea typeface="+mj-ea"/>
                <a:cs typeface="+mj-cs"/>
                <a:sym typeface="Arial"/>
              </a:rPr>
            </a:br>
            <a:endParaRPr lang="en-US" sz="2300" kern="1200" dirty="0">
              <a:solidFill>
                <a:schemeClr val="tx1"/>
              </a:solidFill>
              <a:latin typeface="+mj-lt"/>
              <a:ea typeface="+mj-ea"/>
              <a:cs typeface="+mj-cs"/>
            </a:endParaRPr>
          </a:p>
        </p:txBody>
      </p:sp>
      <p:pic>
        <p:nvPicPr>
          <p:cNvPr id="7" name="Picture 6" descr="A red and white logo&#10;&#10;Description automatically generated with low confidence">
            <a:extLst>
              <a:ext uri="{FF2B5EF4-FFF2-40B4-BE49-F238E27FC236}">
                <a16:creationId xmlns:a16="http://schemas.microsoft.com/office/drawing/2014/main" id="{475EC5D7-1E77-4F73-A351-822C57B80217}"/>
              </a:ext>
            </a:extLst>
          </p:cNvPr>
          <p:cNvPicPr>
            <a:picLocks noChangeAspect="1"/>
          </p:cNvPicPr>
          <p:nvPr/>
        </p:nvPicPr>
        <p:blipFill>
          <a:blip r:embed="rId4"/>
          <a:stretch>
            <a:fillRect/>
          </a:stretch>
        </p:blipFill>
        <p:spPr>
          <a:xfrm>
            <a:off x="10818977" y="6030105"/>
            <a:ext cx="1213918" cy="5708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red and white logo&#10;&#10;Description automatically generated with low confidence">
            <a:extLst>
              <a:ext uri="{FF2B5EF4-FFF2-40B4-BE49-F238E27FC236}">
                <a16:creationId xmlns:a16="http://schemas.microsoft.com/office/drawing/2014/main" id="{24450071-7571-47F2-BB72-6DB6C338B712}"/>
              </a:ext>
            </a:extLst>
          </p:cNvPr>
          <p:cNvPicPr>
            <a:picLocks noChangeAspect="1"/>
          </p:cNvPicPr>
          <p:nvPr/>
        </p:nvPicPr>
        <p:blipFill>
          <a:blip r:embed="rId3"/>
          <a:stretch>
            <a:fillRect/>
          </a:stretch>
        </p:blipFill>
        <p:spPr>
          <a:xfrm>
            <a:off x="394690" y="406420"/>
            <a:ext cx="2825496" cy="1328601"/>
          </a:xfrm>
          <a:prstGeom prst="rect">
            <a:avLst/>
          </a:prstGeom>
        </p:spPr>
      </p:pic>
      <p:grpSp>
        <p:nvGrpSpPr>
          <p:cNvPr id="10" name="Group 9">
            <a:extLst>
              <a:ext uri="{FF2B5EF4-FFF2-40B4-BE49-F238E27FC236}">
                <a16:creationId xmlns:a16="http://schemas.microsoft.com/office/drawing/2014/main" id="{1EBF776A-D9E9-4545-93F9-CEAD472CBC64}"/>
              </a:ext>
            </a:extLst>
          </p:cNvPr>
          <p:cNvGrpSpPr/>
          <p:nvPr/>
        </p:nvGrpSpPr>
        <p:grpSpPr>
          <a:xfrm>
            <a:off x="280447" y="5435656"/>
            <a:ext cx="11628056" cy="1064462"/>
            <a:chOff x="217710" y="5676102"/>
            <a:chExt cx="11560248" cy="1064462"/>
          </a:xfrm>
        </p:grpSpPr>
        <p:pic>
          <p:nvPicPr>
            <p:cNvPr id="12" name="Picture 11" descr="Logo, company name&#10;&#10;Description automatically generated">
              <a:extLst>
                <a:ext uri="{FF2B5EF4-FFF2-40B4-BE49-F238E27FC236}">
                  <a16:creationId xmlns:a16="http://schemas.microsoft.com/office/drawing/2014/main" id="{722B5533-8C47-4563-B9EC-71B5538CD11C}"/>
                </a:ext>
              </a:extLst>
            </p:cNvPr>
            <p:cNvPicPr>
              <a:picLocks noChangeAspect="1"/>
            </p:cNvPicPr>
            <p:nvPr/>
          </p:nvPicPr>
          <p:blipFill>
            <a:blip r:embed="rId4"/>
            <a:stretch>
              <a:fillRect/>
            </a:stretch>
          </p:blipFill>
          <p:spPr>
            <a:xfrm>
              <a:off x="5652992" y="5676102"/>
              <a:ext cx="1730833" cy="1064462"/>
            </a:xfrm>
            <a:prstGeom prst="rect">
              <a:avLst/>
            </a:prstGeom>
          </p:spPr>
        </p:pic>
        <p:pic>
          <p:nvPicPr>
            <p:cNvPr id="14" name="Picture 13" descr="Logo&#10;&#10;Description automatically generated">
              <a:extLst>
                <a:ext uri="{FF2B5EF4-FFF2-40B4-BE49-F238E27FC236}">
                  <a16:creationId xmlns:a16="http://schemas.microsoft.com/office/drawing/2014/main" id="{93602D7D-24C4-4DB8-8D30-6AB755C0DF41}"/>
                </a:ext>
              </a:extLst>
            </p:cNvPr>
            <p:cNvPicPr>
              <a:picLocks noChangeAspect="1"/>
            </p:cNvPicPr>
            <p:nvPr/>
          </p:nvPicPr>
          <p:blipFill>
            <a:blip r:embed="rId5"/>
            <a:stretch>
              <a:fillRect/>
            </a:stretch>
          </p:blipFill>
          <p:spPr>
            <a:xfrm>
              <a:off x="217710" y="5703390"/>
              <a:ext cx="3894303" cy="836792"/>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E42EE615-0321-4E97-BB01-30739DEB71AA}"/>
                </a:ext>
              </a:extLst>
            </p:cNvPr>
            <p:cNvPicPr>
              <a:picLocks noChangeAspect="1"/>
            </p:cNvPicPr>
            <p:nvPr/>
          </p:nvPicPr>
          <p:blipFill>
            <a:blip r:embed="rId6"/>
            <a:stretch>
              <a:fillRect/>
            </a:stretch>
          </p:blipFill>
          <p:spPr>
            <a:xfrm>
              <a:off x="8952462" y="6073798"/>
              <a:ext cx="2825496" cy="593353"/>
            </a:xfrm>
            <a:prstGeom prst="rect">
              <a:avLst/>
            </a:prstGeom>
          </p:spPr>
        </p:pic>
      </p:grpSp>
      <p:sp>
        <p:nvSpPr>
          <p:cNvPr id="7" name="TextBox 6">
            <a:extLst>
              <a:ext uri="{FF2B5EF4-FFF2-40B4-BE49-F238E27FC236}">
                <a16:creationId xmlns:a16="http://schemas.microsoft.com/office/drawing/2014/main" id="{B4B786FF-4B80-43AC-A03A-A4A34EC7B63E}"/>
              </a:ext>
            </a:extLst>
          </p:cNvPr>
          <p:cNvSpPr txBox="1"/>
          <p:nvPr/>
        </p:nvSpPr>
        <p:spPr>
          <a:xfrm>
            <a:off x="874389" y="2141441"/>
            <a:ext cx="687343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scan the QR code or use the anonymous link to complete a brief </a:t>
            </a:r>
            <a:r>
              <a:rPr lang="en-US" sz="3200" b="1" dirty="0">
                <a:solidFill>
                  <a:prstClr val="black"/>
                </a:solidFill>
                <a:latin typeface="Arial" panose="020B0604020202020204" pitchFamily="34" charset="0"/>
                <a:cs typeface="Arial" panose="020B0604020202020204" pitchFamily="34" charset="0"/>
              </a:rPr>
              <a:t>demographic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questionnaire.</a:t>
            </a:r>
          </a:p>
        </p:txBody>
      </p:sp>
      <p:pic>
        <p:nvPicPr>
          <p:cNvPr id="3" name="Picture 2" descr="Qr code&#10;&#10;Description automatically generated">
            <a:extLst>
              <a:ext uri="{FF2B5EF4-FFF2-40B4-BE49-F238E27FC236}">
                <a16:creationId xmlns:a16="http://schemas.microsoft.com/office/drawing/2014/main" id="{2514BB08-C0CA-4A0E-B1A6-062C21076D47}"/>
              </a:ext>
            </a:extLst>
          </p:cNvPr>
          <p:cNvPicPr>
            <a:picLocks noChangeAspect="1"/>
          </p:cNvPicPr>
          <p:nvPr/>
        </p:nvPicPr>
        <p:blipFill>
          <a:blip r:embed="rId7"/>
          <a:stretch>
            <a:fillRect/>
          </a:stretch>
        </p:blipFill>
        <p:spPr>
          <a:xfrm>
            <a:off x="8106218" y="1845084"/>
            <a:ext cx="2381250" cy="2381250"/>
          </a:xfrm>
          <a:prstGeom prst="rect">
            <a:avLst/>
          </a:prstGeom>
        </p:spPr>
      </p:pic>
      <p:sp>
        <p:nvSpPr>
          <p:cNvPr id="4" name="TextBox 3">
            <a:extLst>
              <a:ext uri="{FF2B5EF4-FFF2-40B4-BE49-F238E27FC236}">
                <a16:creationId xmlns:a16="http://schemas.microsoft.com/office/drawing/2014/main" id="{74EF2A21-FD0E-4584-8218-3A526CF17D09}"/>
              </a:ext>
            </a:extLst>
          </p:cNvPr>
          <p:cNvSpPr txBox="1"/>
          <p:nvPr/>
        </p:nvSpPr>
        <p:spPr>
          <a:xfrm>
            <a:off x="1198010" y="4457562"/>
            <a:ext cx="9792929" cy="523220"/>
          </a:xfrm>
          <a:prstGeom prst="rect">
            <a:avLst/>
          </a:prstGeom>
          <a:noFill/>
        </p:spPr>
        <p:txBody>
          <a:bodyPr wrap="square" rtlCol="0">
            <a:spAutoFit/>
          </a:bodyPr>
          <a:lstStyle/>
          <a:p>
            <a:pPr algn="ctr"/>
            <a:r>
              <a:rPr lang="en-US" sz="2800" b="0" i="0" dirty="0">
                <a:solidFill>
                  <a:srgbClr val="000000"/>
                </a:solidFill>
                <a:effectLst/>
                <a:latin typeface="Arial" panose="020B0604020202020204" pitchFamily="34" charset="0"/>
                <a:cs typeface="Arial" panose="020B0604020202020204" pitchFamily="34" charset="0"/>
                <a:hlinkClick r:id="rId8"/>
              </a:rPr>
              <a:t>https://ohio.qualtrics.com/jfe/form/SV_6h50DHeXKNxJCRM</a:t>
            </a:r>
            <a:r>
              <a:rPr lang="en-US" sz="2800" b="0" i="0" dirty="0">
                <a:solidFill>
                  <a:srgbClr val="000000"/>
                </a:solidFill>
                <a:effectLst/>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1089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429491" y="101455"/>
            <a:ext cx="10896600" cy="13255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b="1" dirty="0">
                <a:latin typeface="Arial"/>
                <a:ea typeface="Arial"/>
                <a:cs typeface="Arial"/>
                <a:sym typeface="Arial"/>
              </a:rPr>
              <a:t>Recognizing Elder Abuse</a:t>
            </a:r>
            <a:endParaRPr lang="en-US" dirty="0"/>
          </a:p>
        </p:txBody>
      </p:sp>
      <p:graphicFrame>
        <p:nvGraphicFramePr>
          <p:cNvPr id="148" name="Google Shape;126;p6">
            <a:extLst>
              <a:ext uri="{FF2B5EF4-FFF2-40B4-BE49-F238E27FC236}">
                <a16:creationId xmlns:a16="http://schemas.microsoft.com/office/drawing/2014/main" id="{77B4426A-6BBE-4F90-30D6-E049114C5A08}"/>
              </a:ext>
            </a:extLst>
          </p:cNvPr>
          <p:cNvGraphicFramePr>
            <a:graphicFrameLocks noGrp="1"/>
          </p:cNvGraphicFramePr>
          <p:nvPr>
            <p:ph idx="1"/>
            <p:extLst>
              <p:ext uri="{D42A27DB-BD31-4B8C-83A1-F6EECF244321}">
                <p14:modId xmlns:p14="http://schemas.microsoft.com/office/powerpoint/2010/main" val="1714909250"/>
              </p:ext>
            </p:extLst>
          </p:nvPr>
        </p:nvGraphicFramePr>
        <p:xfrm>
          <a:off x="214746" y="1427018"/>
          <a:ext cx="11762508" cy="5098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red and white logo&#10;&#10;Description automatically generated with low confidence">
            <a:extLst>
              <a:ext uri="{FF2B5EF4-FFF2-40B4-BE49-F238E27FC236}">
                <a16:creationId xmlns:a16="http://schemas.microsoft.com/office/drawing/2014/main" id="{EB9A2353-90B7-41B3-9E84-D9D4A213E6F4}"/>
              </a:ext>
            </a:extLst>
          </p:cNvPr>
          <p:cNvPicPr>
            <a:picLocks noChangeAspect="1"/>
          </p:cNvPicPr>
          <p:nvPr/>
        </p:nvPicPr>
        <p:blipFill>
          <a:blip r:embed="rId8"/>
          <a:stretch>
            <a:fillRect/>
          </a:stretch>
        </p:blipFill>
        <p:spPr>
          <a:xfrm>
            <a:off x="10818977" y="6030105"/>
            <a:ext cx="1213918" cy="57080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398249" y="0"/>
            <a:ext cx="10885446" cy="1179576"/>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b="1" dirty="0">
                <a:latin typeface="Arial" panose="020B0604020202020204" pitchFamily="34" charset="0"/>
                <a:ea typeface="Arial"/>
                <a:cs typeface="Arial" panose="020B0604020202020204" pitchFamily="34" charset="0"/>
                <a:sym typeface="Arial"/>
              </a:rPr>
              <a:t>Look for the Signs</a:t>
            </a:r>
            <a:endParaRPr lang="en-US" dirty="0">
              <a:latin typeface="Arial" panose="020B0604020202020204" pitchFamily="34" charset="0"/>
              <a:cs typeface="Arial" panose="020B0604020202020204" pitchFamily="34" charset="0"/>
            </a:endParaRPr>
          </a:p>
        </p:txBody>
      </p:sp>
      <p:sp>
        <p:nvSpPr>
          <p:cNvPr id="121" name="Google Shape;94;p2"/>
          <p:cNvSpPr txBox="1">
            <a:spLocks noGrp="1"/>
          </p:cNvSpPr>
          <p:nvPr>
            <p:ph idx="1"/>
          </p:nvPr>
        </p:nvSpPr>
        <p:spPr>
          <a:xfrm>
            <a:off x="398249" y="1087120"/>
            <a:ext cx="11627495" cy="5605590"/>
          </a:xfrm>
          <a:prstGeom prst="rect">
            <a:avLst/>
          </a:prstGeom>
        </p:spPr>
        <p:txBody>
          <a:bodyPr spcFirstLastPara="1" lIns="91425" tIns="45700" rIns="91425" bIns="45700" anchorCtr="0">
            <a:normAutofit fontScale="77500" lnSpcReduction="20000"/>
          </a:bodyPr>
          <a:lstStyle/>
          <a:p>
            <a:pPr lvl="0">
              <a:lnSpc>
                <a:spcPct val="120000"/>
              </a:lnSpc>
              <a:spcBef>
                <a:spcPts val="0"/>
              </a:spcBef>
            </a:pPr>
            <a:r>
              <a:rPr lang="en-US" sz="4000" b="1" i="0" dirty="0">
                <a:latin typeface="Arial" panose="020B0604020202020204" pitchFamily="34" charset="0"/>
                <a:cs typeface="Arial" panose="020B0604020202020204" pitchFamily="34" charset="0"/>
              </a:rPr>
              <a:t>Physical Abuse</a:t>
            </a:r>
            <a:endParaRPr lang="en-US" sz="4000" dirty="0">
              <a:latin typeface="Arial" panose="020B0604020202020204" pitchFamily="34" charset="0"/>
              <a:cs typeface="Arial" panose="020B0604020202020204" pitchFamily="34" charset="0"/>
            </a:endParaRPr>
          </a:p>
          <a:p>
            <a:pPr lvl="1">
              <a:lnSpc>
                <a:spcPct val="120000"/>
              </a:lnSpc>
              <a:spcBef>
                <a:spcPts val="0"/>
              </a:spcBef>
            </a:pPr>
            <a:r>
              <a:rPr lang="en-US" sz="3200" b="0" i="0" dirty="0">
                <a:latin typeface="Arial" panose="020B0604020202020204" pitchFamily="34" charset="0"/>
                <a:cs typeface="Arial" panose="020B0604020202020204" pitchFamily="34" charset="0"/>
              </a:rPr>
              <a:t>Fractures, bruises (note ages, patterns, distribution), burns, head injuries, facial injuries</a:t>
            </a:r>
            <a:endParaRPr lang="en-US" sz="3200" dirty="0">
              <a:latin typeface="Arial" panose="020B0604020202020204" pitchFamily="34" charset="0"/>
              <a:cs typeface="Arial" panose="020B0604020202020204" pitchFamily="34" charset="0"/>
            </a:endParaRPr>
          </a:p>
          <a:p>
            <a:pPr lvl="0">
              <a:lnSpc>
                <a:spcPct val="120000"/>
              </a:lnSpc>
              <a:spcBef>
                <a:spcPts val="0"/>
              </a:spcBef>
            </a:pPr>
            <a:r>
              <a:rPr lang="en-US" sz="4000" b="1" i="0" dirty="0">
                <a:latin typeface="Arial" panose="020B0604020202020204" pitchFamily="34" charset="0"/>
                <a:cs typeface="Arial" panose="020B0604020202020204" pitchFamily="34" charset="0"/>
              </a:rPr>
              <a:t>Emotional Abuse</a:t>
            </a:r>
            <a:endParaRPr lang="en-US" sz="4000" dirty="0">
              <a:latin typeface="Arial" panose="020B0604020202020204" pitchFamily="34" charset="0"/>
              <a:cs typeface="Arial" panose="020B0604020202020204" pitchFamily="34" charset="0"/>
            </a:endParaRPr>
          </a:p>
          <a:p>
            <a:pPr lvl="1">
              <a:lnSpc>
                <a:spcPct val="120000"/>
              </a:lnSpc>
              <a:spcBef>
                <a:spcPts val="0"/>
              </a:spcBef>
            </a:pPr>
            <a:r>
              <a:rPr lang="en-US" sz="3200" b="0" i="0" dirty="0">
                <a:latin typeface="Arial" panose="020B0604020202020204" pitchFamily="34" charset="0"/>
                <a:cs typeface="Arial" panose="020B0604020202020204" pitchFamily="34" charset="0"/>
              </a:rPr>
              <a:t>Isolated / withdrawn, submissive, hesitant to talk, anxious, angry, depressed, fearful</a:t>
            </a:r>
            <a:endParaRPr lang="en-US" sz="3200" dirty="0">
              <a:latin typeface="Arial" panose="020B0604020202020204" pitchFamily="34" charset="0"/>
              <a:cs typeface="Arial" panose="020B0604020202020204" pitchFamily="34" charset="0"/>
            </a:endParaRPr>
          </a:p>
          <a:p>
            <a:pPr lvl="0">
              <a:lnSpc>
                <a:spcPct val="120000"/>
              </a:lnSpc>
              <a:spcBef>
                <a:spcPts val="0"/>
              </a:spcBef>
            </a:pPr>
            <a:r>
              <a:rPr lang="en-US" sz="4000" b="1" i="0" dirty="0">
                <a:latin typeface="Arial" panose="020B0604020202020204" pitchFamily="34" charset="0"/>
                <a:cs typeface="Arial" panose="020B0604020202020204" pitchFamily="34" charset="0"/>
              </a:rPr>
              <a:t>Financial Abuse</a:t>
            </a:r>
            <a:endParaRPr lang="en-US" sz="4000" dirty="0">
              <a:latin typeface="Arial" panose="020B0604020202020204" pitchFamily="34" charset="0"/>
              <a:cs typeface="Arial" panose="020B0604020202020204" pitchFamily="34" charset="0"/>
            </a:endParaRPr>
          </a:p>
          <a:p>
            <a:pPr lvl="1">
              <a:lnSpc>
                <a:spcPct val="120000"/>
              </a:lnSpc>
              <a:spcBef>
                <a:spcPts val="0"/>
              </a:spcBef>
            </a:pPr>
            <a:r>
              <a:rPr lang="en-US" sz="3200" b="0" i="0" dirty="0">
                <a:latin typeface="Arial" panose="020B0604020202020204" pitchFamily="34" charset="0"/>
                <a:cs typeface="Arial" panose="020B0604020202020204" pitchFamily="34" charset="0"/>
              </a:rPr>
              <a:t>Reported missing money, lack of access to own bank records, gifts of money in exchange for companionship</a:t>
            </a:r>
            <a:endParaRPr lang="en-US" sz="3200" dirty="0">
              <a:latin typeface="Arial" panose="020B0604020202020204" pitchFamily="34" charset="0"/>
              <a:cs typeface="Arial" panose="020B0604020202020204" pitchFamily="34" charset="0"/>
            </a:endParaRPr>
          </a:p>
          <a:p>
            <a:pPr lvl="0">
              <a:lnSpc>
                <a:spcPct val="120000"/>
              </a:lnSpc>
              <a:spcBef>
                <a:spcPts val="0"/>
              </a:spcBef>
            </a:pPr>
            <a:r>
              <a:rPr lang="en-US" sz="4000" b="1" i="0" dirty="0">
                <a:latin typeface="Arial" panose="020B0604020202020204" pitchFamily="34" charset="0"/>
                <a:cs typeface="Arial" panose="020B0604020202020204" pitchFamily="34" charset="0"/>
              </a:rPr>
              <a:t>Sexual Abuse</a:t>
            </a:r>
            <a:endParaRPr lang="en-US" sz="4000" dirty="0">
              <a:latin typeface="Arial" panose="020B0604020202020204" pitchFamily="34" charset="0"/>
              <a:cs typeface="Arial" panose="020B0604020202020204" pitchFamily="34" charset="0"/>
            </a:endParaRPr>
          </a:p>
          <a:p>
            <a:pPr lvl="1">
              <a:lnSpc>
                <a:spcPct val="120000"/>
              </a:lnSpc>
              <a:spcBef>
                <a:spcPts val="0"/>
              </a:spcBef>
            </a:pPr>
            <a:r>
              <a:rPr lang="en-US" sz="3200" b="0" i="0" dirty="0">
                <a:latin typeface="Arial" panose="020B0604020202020204" pitchFamily="34" charset="0"/>
                <a:cs typeface="Arial" panose="020B0604020202020204" pitchFamily="34" charset="0"/>
              </a:rPr>
              <a:t>Unexplained sexually </a:t>
            </a:r>
            <a:r>
              <a:rPr lang="en-US" sz="3200" dirty="0">
                <a:latin typeface="Arial" panose="020B0604020202020204" pitchFamily="34" charset="0"/>
                <a:cs typeface="Arial" panose="020B0604020202020204" pitchFamily="34" charset="0"/>
              </a:rPr>
              <a:t>t</a:t>
            </a:r>
            <a:r>
              <a:rPr lang="en-US" sz="3200" b="0" i="0" dirty="0">
                <a:latin typeface="Arial" panose="020B0604020202020204" pitchFamily="34" charset="0"/>
                <a:cs typeface="Arial" panose="020B0604020202020204" pitchFamily="34" charset="0"/>
              </a:rPr>
              <a:t>ransmitted </a:t>
            </a:r>
            <a:r>
              <a:rPr lang="en-US" sz="3200" dirty="0">
                <a:latin typeface="Arial" panose="020B0604020202020204" pitchFamily="34" charset="0"/>
                <a:cs typeface="Arial" panose="020B0604020202020204" pitchFamily="34" charset="0"/>
              </a:rPr>
              <a:t>i</a:t>
            </a:r>
            <a:r>
              <a:rPr lang="en-US" sz="3200" b="0" i="0" dirty="0">
                <a:latin typeface="Arial" panose="020B0604020202020204" pitchFamily="34" charset="0"/>
                <a:cs typeface="Arial" panose="020B0604020202020204" pitchFamily="34" charset="0"/>
              </a:rPr>
              <a:t>nfection (STI), genital bruising, bleeding, or irritation, inappropriate relationships between caregiver and elder</a:t>
            </a:r>
            <a:endParaRPr lang="en-US" sz="3200" dirty="0">
              <a:latin typeface="Arial" panose="020B0604020202020204" pitchFamily="34" charset="0"/>
              <a:cs typeface="Arial" panose="020B0604020202020204" pitchFamily="34" charset="0"/>
            </a:endParaRPr>
          </a:p>
          <a:p>
            <a:pPr marL="800100" marR="0" lvl="0" rtl="0">
              <a:spcBef>
                <a:spcPts val="0"/>
              </a:spcBef>
              <a:spcAft>
                <a:spcPts val="600"/>
              </a:spcAft>
              <a:buClr>
                <a:schemeClr val="dk1"/>
              </a:buClr>
              <a:buSzPts val="2400"/>
              <a:buFontTx/>
              <a:buChar char="–"/>
            </a:pPr>
            <a:endParaRPr lang="en-US" sz="1200" dirty="0"/>
          </a:p>
          <a:p>
            <a:pPr marL="228600" marR="0" lvl="0" indent="-152400" rtl="0">
              <a:spcBef>
                <a:spcPts val="0"/>
              </a:spcBef>
              <a:spcAft>
                <a:spcPts val="600"/>
              </a:spcAft>
              <a:buClr>
                <a:schemeClr val="dk1"/>
              </a:buClr>
              <a:buSzPts val="1200"/>
              <a:buNone/>
            </a:pPr>
            <a:endParaRPr lang="en-US" sz="1200" dirty="0">
              <a:latin typeface="Arial"/>
              <a:ea typeface="Arial"/>
              <a:cs typeface="Arial"/>
              <a:sym typeface="Arial"/>
            </a:endParaRPr>
          </a:p>
        </p:txBody>
      </p:sp>
      <p:pic>
        <p:nvPicPr>
          <p:cNvPr id="8" name="Picture 7" descr="A red and white logo&#10;&#10;Description automatically generated with low confidence">
            <a:extLst>
              <a:ext uri="{FF2B5EF4-FFF2-40B4-BE49-F238E27FC236}">
                <a16:creationId xmlns:a16="http://schemas.microsoft.com/office/drawing/2014/main" id="{46051F07-B347-4F62-8178-04DF3CDB1848}"/>
              </a:ext>
            </a:extLst>
          </p:cNvPr>
          <p:cNvPicPr>
            <a:picLocks noChangeAspect="1"/>
          </p:cNvPicPr>
          <p:nvPr/>
        </p:nvPicPr>
        <p:blipFill>
          <a:blip r:embed="rId3"/>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1526925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398249" y="0"/>
            <a:ext cx="10885446" cy="1179576"/>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b="1" dirty="0">
                <a:latin typeface="Arial" panose="020B0604020202020204" pitchFamily="34" charset="0"/>
                <a:ea typeface="Arial"/>
                <a:cs typeface="Arial" panose="020B0604020202020204" pitchFamily="34" charset="0"/>
                <a:sym typeface="Arial"/>
              </a:rPr>
              <a:t>Look for the Signs</a:t>
            </a:r>
            <a:endParaRPr lang="en-US" dirty="0">
              <a:latin typeface="Arial" panose="020B0604020202020204" pitchFamily="34" charset="0"/>
              <a:cs typeface="Arial" panose="020B0604020202020204" pitchFamily="34" charset="0"/>
            </a:endParaRPr>
          </a:p>
        </p:txBody>
      </p:sp>
      <p:sp>
        <p:nvSpPr>
          <p:cNvPr id="121" name="Google Shape;94;p2"/>
          <p:cNvSpPr txBox="1">
            <a:spLocks noGrp="1"/>
          </p:cNvSpPr>
          <p:nvPr>
            <p:ph idx="1"/>
          </p:nvPr>
        </p:nvSpPr>
        <p:spPr>
          <a:xfrm>
            <a:off x="398249" y="1087120"/>
            <a:ext cx="11627495" cy="5605590"/>
          </a:xfrm>
          <a:prstGeom prst="rect">
            <a:avLst/>
          </a:prstGeom>
        </p:spPr>
        <p:txBody>
          <a:bodyPr spcFirstLastPara="1" lIns="91425" tIns="45700" rIns="91425" bIns="45700" anchorCtr="0">
            <a:normAutofit/>
          </a:bodyPr>
          <a:lstStyle/>
          <a:p>
            <a:pPr lvl="0">
              <a:lnSpc>
                <a:spcPct val="120000"/>
              </a:lnSpc>
              <a:spcBef>
                <a:spcPts val="0"/>
              </a:spcBef>
            </a:pPr>
            <a:r>
              <a:rPr lang="en-US" sz="3200" b="1" i="0" dirty="0">
                <a:latin typeface="Arial" panose="020B0604020202020204" pitchFamily="34" charset="0"/>
                <a:cs typeface="Arial" panose="020B0604020202020204" pitchFamily="34" charset="0"/>
              </a:rPr>
              <a:t>Neglect</a:t>
            </a:r>
          </a:p>
          <a:p>
            <a:pPr lvl="0">
              <a:lnSpc>
                <a:spcPct val="120000"/>
              </a:lnSpc>
              <a:spcBef>
                <a:spcPts val="0"/>
              </a:spcBef>
            </a:pPr>
            <a:endParaRPr lang="en-US" sz="800" dirty="0">
              <a:latin typeface="Arial" panose="020B0604020202020204" pitchFamily="34" charset="0"/>
              <a:cs typeface="Arial" panose="020B0604020202020204" pitchFamily="34" charset="0"/>
            </a:endParaRPr>
          </a:p>
          <a:p>
            <a:pPr lvl="1">
              <a:lnSpc>
                <a:spcPct val="120000"/>
              </a:lnSpc>
              <a:spcBef>
                <a:spcPts val="0"/>
              </a:spcBef>
            </a:pPr>
            <a:r>
              <a:rPr lang="en-US" sz="2800" b="0" i="0" dirty="0">
                <a:latin typeface="Arial" panose="020B0604020202020204" pitchFamily="34" charset="0"/>
                <a:cs typeface="Arial" panose="020B0604020202020204" pitchFamily="34" charset="0"/>
              </a:rPr>
              <a:t>Pressure ulcers, poor hygiene, </a:t>
            </a:r>
            <a:r>
              <a:rPr lang="en-US" sz="2800" dirty="0">
                <a:latin typeface="Arial" panose="020B0604020202020204" pitchFamily="34" charset="0"/>
                <a:cs typeface="Arial" panose="020B0604020202020204" pitchFamily="34" charset="0"/>
              </a:rPr>
              <a:t>bed confinement</a:t>
            </a:r>
          </a:p>
          <a:p>
            <a:pPr lvl="1">
              <a:lnSpc>
                <a:spcPct val="120000"/>
              </a:lnSpc>
              <a:spcBef>
                <a:spcPts val="0"/>
              </a:spcBef>
            </a:pPr>
            <a:r>
              <a:rPr lang="en-US" sz="2800" dirty="0">
                <a:latin typeface="Arial" panose="020B0604020202020204" pitchFamily="34" charset="0"/>
                <a:cs typeface="Arial" panose="020B0604020202020204" pitchFamily="34" charset="0"/>
              </a:rPr>
              <a:t>Evidence of poor medication access / adherence (A1C elevation)</a:t>
            </a:r>
          </a:p>
          <a:p>
            <a:pPr lvl="1">
              <a:lnSpc>
                <a:spcPct val="120000"/>
              </a:lnSpc>
              <a:spcBef>
                <a:spcPts val="0"/>
              </a:spcBef>
            </a:pPr>
            <a:r>
              <a:rPr lang="en-US" sz="2800" dirty="0">
                <a:latin typeface="Arial" panose="020B0604020202020204" pitchFamily="34" charset="0"/>
                <a:cs typeface="Arial" panose="020B0604020202020204" pitchFamily="34" charset="0"/>
              </a:rPr>
              <a:t>M</a:t>
            </a:r>
            <a:r>
              <a:rPr lang="en-US" sz="2800" b="0" i="0" dirty="0">
                <a:latin typeface="Arial" panose="020B0604020202020204" pitchFamily="34" charset="0"/>
                <a:cs typeface="Arial" panose="020B0604020202020204" pitchFamily="34" charset="0"/>
              </a:rPr>
              <a:t>issing / broken medical aids such as glasses, walker, dentures, or hearing aids (batteries)</a:t>
            </a:r>
            <a:endParaRPr lang="en-US" sz="2800" dirty="0">
              <a:latin typeface="Arial" panose="020B0604020202020204" pitchFamily="34" charset="0"/>
              <a:cs typeface="Arial" panose="020B0604020202020204" pitchFamily="34" charset="0"/>
            </a:endParaRPr>
          </a:p>
          <a:p>
            <a:pPr lvl="1">
              <a:lnSpc>
                <a:spcPct val="120000"/>
              </a:lnSpc>
              <a:spcBef>
                <a:spcPts val="0"/>
              </a:spcBef>
            </a:pPr>
            <a:r>
              <a:rPr lang="en-US" sz="2800" dirty="0">
                <a:latin typeface="Arial" panose="020B0604020202020204" pitchFamily="34" charset="0"/>
                <a:cs typeface="Arial" panose="020B0604020202020204" pitchFamily="34" charset="0"/>
              </a:rPr>
              <a:t>Lack of follow-up with providers (</a:t>
            </a:r>
            <a:r>
              <a:rPr lang="en-US" sz="2800" dirty="0" err="1">
                <a:latin typeface="Arial" panose="020B0604020202020204" pitchFamily="34" charset="0"/>
                <a:cs typeface="Arial" panose="020B0604020202020204" pitchFamily="34" charset="0"/>
              </a:rPr>
              <a:t>e.g</a:t>
            </a:r>
            <a:r>
              <a:rPr lang="en-US" sz="2800" dirty="0">
                <a:latin typeface="Arial" panose="020B0604020202020204" pitchFamily="34" charset="0"/>
                <a:cs typeface="Arial" panose="020B0604020202020204" pitchFamily="34" charset="0"/>
              </a:rPr>
              <a:t>, audiologist)</a:t>
            </a:r>
          </a:p>
          <a:p>
            <a:pPr lvl="1">
              <a:lnSpc>
                <a:spcPct val="120000"/>
              </a:lnSpc>
              <a:spcBef>
                <a:spcPts val="0"/>
              </a:spcBef>
            </a:pPr>
            <a:r>
              <a:rPr lang="en-US" sz="2800" dirty="0">
                <a:latin typeface="Arial" panose="020B0604020202020204" pitchFamily="34" charset="0"/>
                <a:cs typeface="Arial" panose="020B0604020202020204" pitchFamily="34" charset="0"/>
              </a:rPr>
              <a:t>Evidence of u</a:t>
            </a:r>
            <a:r>
              <a:rPr lang="en-US" sz="2800" b="0" i="0" dirty="0">
                <a:latin typeface="Arial" panose="020B0604020202020204" pitchFamily="34" charset="0"/>
                <a:cs typeface="Arial" panose="020B0604020202020204" pitchFamily="34" charset="0"/>
              </a:rPr>
              <a:t>nclean/unsafe living conditions (e.g., pest infestations, </a:t>
            </a:r>
            <a:r>
              <a:rPr lang="en-US" sz="2800" dirty="0">
                <a:latin typeface="Arial" panose="020B0604020202020204" pitchFamily="34" charset="0"/>
                <a:cs typeface="Arial" panose="020B0604020202020204" pitchFamily="34" charset="0"/>
              </a:rPr>
              <a:t>soiled clothing, lack </a:t>
            </a:r>
            <a:r>
              <a:rPr lang="en-US" sz="2800" b="0" i="0" dirty="0">
                <a:latin typeface="Arial" panose="020B0604020202020204" pitchFamily="34" charset="0"/>
                <a:cs typeface="Arial" panose="020B0604020202020204" pitchFamily="34" charset="0"/>
              </a:rPr>
              <a:t>of heating/cooling)</a:t>
            </a:r>
            <a:endParaRPr lang="en-US" sz="2800" dirty="0">
              <a:latin typeface="Arial" panose="020B0604020202020204" pitchFamily="34" charset="0"/>
              <a:cs typeface="Arial" panose="020B0604020202020204" pitchFamily="34" charset="0"/>
            </a:endParaRPr>
          </a:p>
          <a:p>
            <a:pPr marL="800100" marR="0" lvl="0" rtl="0">
              <a:spcBef>
                <a:spcPts val="0"/>
              </a:spcBef>
              <a:spcAft>
                <a:spcPts val="600"/>
              </a:spcAft>
              <a:buClr>
                <a:schemeClr val="dk1"/>
              </a:buClr>
              <a:buSzPts val="2400"/>
              <a:buFontTx/>
              <a:buChar char="–"/>
            </a:pPr>
            <a:endParaRPr lang="en-US" sz="1200" dirty="0"/>
          </a:p>
          <a:p>
            <a:pPr marL="228600" marR="0" lvl="0" indent="-152400" rtl="0">
              <a:spcBef>
                <a:spcPts val="0"/>
              </a:spcBef>
              <a:spcAft>
                <a:spcPts val="600"/>
              </a:spcAft>
              <a:buClr>
                <a:schemeClr val="dk1"/>
              </a:buClr>
              <a:buSzPts val="1200"/>
              <a:buNone/>
            </a:pPr>
            <a:endParaRPr lang="en-US" sz="1200" dirty="0">
              <a:latin typeface="Arial"/>
              <a:ea typeface="Arial"/>
              <a:cs typeface="Arial"/>
              <a:sym typeface="Arial"/>
            </a:endParaRPr>
          </a:p>
        </p:txBody>
      </p:sp>
      <p:pic>
        <p:nvPicPr>
          <p:cNvPr id="8" name="Picture 7" descr="A red and white logo&#10;&#10;Description automatically generated with low confidence">
            <a:extLst>
              <a:ext uri="{FF2B5EF4-FFF2-40B4-BE49-F238E27FC236}">
                <a16:creationId xmlns:a16="http://schemas.microsoft.com/office/drawing/2014/main" id="{46051F07-B347-4F62-8178-04DF3CDB1848}"/>
              </a:ext>
            </a:extLst>
          </p:cNvPr>
          <p:cNvPicPr>
            <a:picLocks noChangeAspect="1"/>
          </p:cNvPicPr>
          <p:nvPr/>
        </p:nvPicPr>
        <p:blipFill>
          <a:blip r:embed="rId3"/>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2593034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639156" y="314960"/>
            <a:ext cx="4267200" cy="1330839"/>
          </a:xfrm>
          <a:prstGeom prst="rect">
            <a:avLst/>
          </a:prstGeom>
        </p:spPr>
        <p:txBody>
          <a:bodyPr spcFirstLastPara="1" lIns="91425" tIns="45700" rIns="91425" bIns="45700" anchorCtr="0">
            <a:normAutofit/>
          </a:bodyPr>
          <a:lstStyle/>
          <a:p>
            <a:pPr marL="0" lvl="0" indent="0" algn="ctr" rtl="0">
              <a:spcBef>
                <a:spcPts val="0"/>
              </a:spcBef>
              <a:spcAft>
                <a:spcPts val="0"/>
              </a:spcAft>
              <a:buClr>
                <a:schemeClr val="dk1"/>
              </a:buClr>
              <a:buSzPts val="4400"/>
              <a:buFont typeface="Arial"/>
              <a:buNone/>
            </a:pPr>
            <a:r>
              <a:rPr lang="en-US" sz="4000" b="1" dirty="0">
                <a:latin typeface="Arial" panose="020B0604020202020204" pitchFamily="34" charset="0"/>
                <a:ea typeface="Arial"/>
                <a:cs typeface="Arial" panose="020B0604020202020204" pitchFamily="34" charset="0"/>
                <a:sym typeface="Arial"/>
              </a:rPr>
              <a:t>Adult Abuse in Ohio (2019-2020)</a:t>
            </a:r>
            <a:endParaRPr lang="en-US" sz="4000" b="1" dirty="0">
              <a:latin typeface="Arial" panose="020B0604020202020204" pitchFamily="34" charset="0"/>
              <a:cs typeface="Arial" panose="020B0604020202020204" pitchFamily="34" charset="0"/>
            </a:endParaRPr>
          </a:p>
        </p:txBody>
      </p:sp>
      <p:sp>
        <p:nvSpPr>
          <p:cNvPr id="107" name="Google Shape;107;p4"/>
          <p:cNvSpPr txBox="1">
            <a:spLocks noGrp="1"/>
          </p:cNvSpPr>
          <p:nvPr>
            <p:ph idx="1"/>
          </p:nvPr>
        </p:nvSpPr>
        <p:spPr>
          <a:xfrm>
            <a:off x="443655" y="1899462"/>
            <a:ext cx="4849091" cy="3908586"/>
          </a:xfrm>
          <a:prstGeom prst="rect">
            <a:avLst/>
          </a:prstGeom>
        </p:spPr>
        <p:txBody>
          <a:bodyPr spcFirstLastPara="1" lIns="91425" tIns="45700" rIns="91425" bIns="45700" anchorCtr="0">
            <a:normAutofit/>
          </a:bodyPr>
          <a:lstStyle/>
          <a:p>
            <a:pPr marL="228600" lvl="0" indent="-228600" rtl="0">
              <a:spcBef>
                <a:spcPts val="0"/>
              </a:spcBef>
              <a:spcAft>
                <a:spcPts val="600"/>
              </a:spcAft>
              <a:buClr>
                <a:srgbClr val="000000"/>
              </a:buClr>
              <a:buSzPts val="2800"/>
              <a:buFont typeface="Arial"/>
              <a:buChar char="•"/>
            </a:pPr>
            <a:r>
              <a:rPr lang="en-US" b="0" i="0" u="none" strike="noStrike" dirty="0">
                <a:latin typeface="Arial" panose="020B0604020202020204" pitchFamily="34" charset="0"/>
                <a:cs typeface="Arial" panose="020B0604020202020204" pitchFamily="34" charset="0"/>
                <a:sym typeface="Calibri"/>
              </a:rPr>
              <a:t>33,783 reports (32,072 for adults aged 60 years and older)</a:t>
            </a:r>
          </a:p>
          <a:p>
            <a:pPr marL="228600" lvl="0" indent="-228600" rtl="0">
              <a:spcBef>
                <a:spcPts val="0"/>
              </a:spcBef>
              <a:spcAft>
                <a:spcPts val="600"/>
              </a:spcAft>
              <a:buClr>
                <a:srgbClr val="000000"/>
              </a:buClr>
              <a:buSzPts val="2800"/>
              <a:buFont typeface="Arial"/>
              <a:buChar char="•"/>
            </a:pPr>
            <a:endParaRPr lang="en-US" sz="800" dirty="0">
              <a:latin typeface="Arial" panose="020B0604020202020204" pitchFamily="34" charset="0"/>
              <a:cs typeface="Arial" panose="020B0604020202020204" pitchFamily="34" charset="0"/>
            </a:endParaRPr>
          </a:p>
          <a:p>
            <a:pPr marL="228600" lvl="0" indent="-228600" rtl="0">
              <a:spcBef>
                <a:spcPts val="0"/>
              </a:spcBef>
              <a:spcAft>
                <a:spcPts val="600"/>
              </a:spcAft>
              <a:buClr>
                <a:srgbClr val="000000"/>
              </a:buClr>
              <a:buSzPts val="2800"/>
              <a:buFont typeface="Arial"/>
              <a:buChar char="•"/>
            </a:pPr>
            <a:r>
              <a:rPr lang="en-US" b="0" i="0" u="none" strike="noStrike" dirty="0">
                <a:latin typeface="Arial" panose="020B0604020202020204" pitchFamily="34" charset="0"/>
                <a:cs typeface="Arial" panose="020B0604020202020204" pitchFamily="34" charset="0"/>
                <a:sym typeface="Calibri"/>
              </a:rPr>
              <a:t>17,022 validated reports / offered protective services</a:t>
            </a:r>
          </a:p>
          <a:p>
            <a:pPr marL="228600" lvl="0" indent="-228600" rtl="0">
              <a:spcBef>
                <a:spcPts val="0"/>
              </a:spcBef>
              <a:spcAft>
                <a:spcPts val="600"/>
              </a:spcAft>
              <a:buClr>
                <a:srgbClr val="000000"/>
              </a:buClr>
              <a:buSzPts val="2800"/>
              <a:buFont typeface="Arial"/>
              <a:buChar char="•"/>
            </a:pPr>
            <a:endParaRPr lang="en-US" sz="800" dirty="0">
              <a:latin typeface="Arial" panose="020B0604020202020204" pitchFamily="34" charset="0"/>
              <a:cs typeface="Arial" panose="020B0604020202020204" pitchFamily="34" charset="0"/>
            </a:endParaRPr>
          </a:p>
          <a:p>
            <a:pPr marL="228600" lvl="0" indent="-228600" rtl="0">
              <a:spcBef>
                <a:spcPts val="0"/>
              </a:spcBef>
              <a:spcAft>
                <a:spcPts val="600"/>
              </a:spcAft>
              <a:buClr>
                <a:srgbClr val="000000"/>
              </a:buClr>
              <a:buSzPts val="2800"/>
              <a:buFont typeface="Arial"/>
              <a:buChar char="•"/>
            </a:pPr>
            <a:r>
              <a:rPr lang="en-US" b="0" i="0" u="none" strike="noStrike" dirty="0">
                <a:latin typeface="Arial" panose="020B0604020202020204" pitchFamily="34" charset="0"/>
                <a:cs typeface="Arial" panose="020B0604020202020204" pitchFamily="34" charset="0"/>
                <a:sym typeface="Calibri"/>
              </a:rPr>
              <a:t>11,324 agreed to receive protective services</a:t>
            </a:r>
            <a:r>
              <a:rPr lang="en-US" b="0" dirty="0">
                <a:latin typeface="Arial" panose="020B0604020202020204" pitchFamily="34" charset="0"/>
                <a:cs typeface="Arial" panose="020B0604020202020204" pitchFamily="34" charset="0"/>
              </a:rPr>
              <a:t> </a:t>
            </a:r>
            <a:endParaRPr lang="en-US" b="0" i="0" u="none" strike="noStrike" dirty="0">
              <a:latin typeface="Arial" panose="020B0604020202020204" pitchFamily="34" charset="0"/>
              <a:cs typeface="Arial" panose="020B0604020202020204" pitchFamily="34" charset="0"/>
              <a:sym typeface="Calibri"/>
            </a:endParaRPr>
          </a:p>
        </p:txBody>
      </p:sp>
      <p:graphicFrame>
        <p:nvGraphicFramePr>
          <p:cNvPr id="108" name="Google Shape;108;p4"/>
          <p:cNvGraphicFramePr/>
          <p:nvPr>
            <p:extLst>
              <p:ext uri="{D42A27DB-BD31-4B8C-83A1-F6EECF244321}">
                <p14:modId xmlns:p14="http://schemas.microsoft.com/office/powerpoint/2010/main" val="2765778126"/>
              </p:ext>
            </p:extLst>
          </p:nvPr>
        </p:nvGraphicFramePr>
        <p:xfrm>
          <a:off x="5445457" y="661916"/>
          <a:ext cx="6155141" cy="5557909"/>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red and white logo&#10;&#10;Description automatically generated with low confidence">
            <a:extLst>
              <a:ext uri="{FF2B5EF4-FFF2-40B4-BE49-F238E27FC236}">
                <a16:creationId xmlns:a16="http://schemas.microsoft.com/office/drawing/2014/main" id="{1CFAB426-324E-4B5C-994C-3F908D063A7F}"/>
              </a:ext>
            </a:extLst>
          </p:cNvPr>
          <p:cNvPicPr>
            <a:picLocks noChangeAspect="1"/>
          </p:cNvPicPr>
          <p:nvPr/>
        </p:nvPicPr>
        <p:blipFill>
          <a:blip r:embed="rId4"/>
          <a:stretch>
            <a:fillRect/>
          </a:stretch>
        </p:blipFill>
        <p:spPr>
          <a:xfrm>
            <a:off x="10818977" y="6030105"/>
            <a:ext cx="1213918" cy="57080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5" name="TextBox 4">
            <a:extLst>
              <a:ext uri="{FF2B5EF4-FFF2-40B4-BE49-F238E27FC236}">
                <a16:creationId xmlns:a16="http://schemas.microsoft.com/office/drawing/2014/main" id="{19BA76A6-8235-4EA1-A282-41A47CA7C54B}"/>
              </a:ext>
            </a:extLst>
          </p:cNvPr>
          <p:cNvSpPr txBox="1"/>
          <p:nvPr/>
        </p:nvSpPr>
        <p:spPr>
          <a:xfrm>
            <a:off x="457200" y="240434"/>
            <a:ext cx="11277600" cy="1325563"/>
          </a:xfrm>
          <a:prstGeom prst="rect">
            <a:avLst/>
          </a:prstGeom>
        </p:spPr>
        <p:txBody>
          <a:bodyPr vert="horz" lIns="91440" tIns="45720" rIns="91440" bIns="45720" rtlCol="0" anchor="ctr">
            <a:normAutofit/>
          </a:bodyPr>
          <a:lstStyle/>
          <a:p>
            <a:pPr marL="0" marR="0" lvl="0" indent="0" defTabSz="914400">
              <a:lnSpc>
                <a:spcPct val="90000"/>
              </a:lnSpc>
              <a:spcBef>
                <a:spcPct val="0"/>
              </a:spcBef>
              <a:spcAft>
                <a:spcPts val="600"/>
              </a:spcAft>
              <a:buClr>
                <a:schemeClr val="dk1"/>
              </a:buClr>
              <a:buSzPts val="2800"/>
            </a:pPr>
            <a:r>
              <a:rPr lang="en-US" sz="4400" b="1" dirty="0">
                <a:latin typeface="Arial" panose="020B0604020202020204" pitchFamily="34" charset="0"/>
                <a:ea typeface="+mj-ea"/>
                <a:cs typeface="Arial" panose="020B0604020202020204" pitchFamily="34" charset="0"/>
                <a:sym typeface="Arial"/>
              </a:rPr>
              <a:t>Perpetrator characteristics / risk factors:</a:t>
            </a:r>
            <a:endParaRPr lang="en-US" sz="4400" b="1" dirty="0">
              <a:latin typeface="Arial" panose="020B0604020202020204" pitchFamily="34" charset="0"/>
              <a:ea typeface="+mj-ea"/>
              <a:cs typeface="Arial" panose="020B0604020202020204" pitchFamily="34" charset="0"/>
            </a:endParaRPr>
          </a:p>
        </p:txBody>
      </p:sp>
      <p:graphicFrame>
        <p:nvGraphicFramePr>
          <p:cNvPr id="142" name="Google Shape;140;p8">
            <a:extLst>
              <a:ext uri="{FF2B5EF4-FFF2-40B4-BE49-F238E27FC236}">
                <a16:creationId xmlns:a16="http://schemas.microsoft.com/office/drawing/2014/main" id="{37C44F28-8A8E-4B0A-3C4D-259E42B58BA9}"/>
              </a:ext>
            </a:extLst>
          </p:cNvPr>
          <p:cNvGraphicFramePr>
            <a:graphicFrameLocks noGrp="1"/>
          </p:cNvGraphicFramePr>
          <p:nvPr>
            <p:ph idx="1"/>
            <p:extLst>
              <p:ext uri="{D42A27DB-BD31-4B8C-83A1-F6EECF244321}">
                <p14:modId xmlns:p14="http://schemas.microsoft.com/office/powerpoint/2010/main" val="114199392"/>
              </p:ext>
            </p:extLst>
          </p:nvPr>
        </p:nvGraphicFramePr>
        <p:xfrm>
          <a:off x="457200" y="1413164"/>
          <a:ext cx="11388436" cy="4890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red and white logo&#10;&#10;Description automatically generated with low confidence">
            <a:extLst>
              <a:ext uri="{FF2B5EF4-FFF2-40B4-BE49-F238E27FC236}">
                <a16:creationId xmlns:a16="http://schemas.microsoft.com/office/drawing/2014/main" id="{1E38FFB5-2BA2-47D2-AA51-1A61219CE14C}"/>
              </a:ext>
            </a:extLst>
          </p:cNvPr>
          <p:cNvPicPr>
            <a:picLocks noChangeAspect="1"/>
          </p:cNvPicPr>
          <p:nvPr/>
        </p:nvPicPr>
        <p:blipFill>
          <a:blip r:embed="rId8"/>
          <a:stretch>
            <a:fillRect/>
          </a:stretch>
        </p:blipFill>
        <p:spPr>
          <a:xfrm>
            <a:off x="10818977" y="6030105"/>
            <a:ext cx="1213918" cy="57080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2A3B-31C9-45F1-80FA-E50738DF81A3}"/>
              </a:ext>
            </a:extLst>
          </p:cNvPr>
          <p:cNvSpPr>
            <a:spLocks noGrp="1"/>
          </p:cNvSpPr>
          <p:nvPr>
            <p:ph type="title"/>
          </p:nvPr>
        </p:nvSpPr>
        <p:spPr>
          <a:xfrm>
            <a:off x="471055" y="365125"/>
            <a:ext cx="10882745" cy="1325563"/>
          </a:xfrm>
        </p:spPr>
        <p:txBody>
          <a:bodyPr>
            <a:normAutofit/>
          </a:bodyPr>
          <a:lstStyle/>
          <a:p>
            <a:r>
              <a:rPr lang="en-US" b="1" i="0" u="none" strike="noStrike" cap="none" dirty="0">
                <a:latin typeface="Arial"/>
                <a:ea typeface="Arial"/>
                <a:cs typeface="Arial"/>
                <a:sym typeface="Arial"/>
              </a:rPr>
              <a:t>Situational characteristics / risk factors:</a:t>
            </a:r>
            <a:br>
              <a:rPr lang="en-US" b="1" i="0" u="none" strike="noStrike" cap="none" dirty="0">
                <a:latin typeface="Arial"/>
                <a:ea typeface="Arial"/>
                <a:cs typeface="Arial"/>
                <a:sym typeface="Arial"/>
              </a:rPr>
            </a:br>
            <a:endParaRPr lang="en-US" b="1" dirty="0"/>
          </a:p>
        </p:txBody>
      </p:sp>
      <p:graphicFrame>
        <p:nvGraphicFramePr>
          <p:cNvPr id="15" name="Content Placeholder 2">
            <a:extLst>
              <a:ext uri="{FF2B5EF4-FFF2-40B4-BE49-F238E27FC236}">
                <a16:creationId xmlns:a16="http://schemas.microsoft.com/office/drawing/2014/main" id="{E377FD80-B734-B38E-FB53-775833B0ACC5}"/>
              </a:ext>
            </a:extLst>
          </p:cNvPr>
          <p:cNvGraphicFramePr>
            <a:graphicFrameLocks noGrp="1"/>
          </p:cNvGraphicFramePr>
          <p:nvPr>
            <p:ph idx="1"/>
            <p:extLst>
              <p:ext uri="{D42A27DB-BD31-4B8C-83A1-F6EECF244321}">
                <p14:modId xmlns:p14="http://schemas.microsoft.com/office/powerpoint/2010/main" val="3263483389"/>
              </p:ext>
            </p:extLst>
          </p:nvPr>
        </p:nvGraphicFramePr>
        <p:xfrm>
          <a:off x="0" y="1178560"/>
          <a:ext cx="12191999" cy="5314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red and white logo&#10;&#10;Description automatically generated with low confidence">
            <a:extLst>
              <a:ext uri="{FF2B5EF4-FFF2-40B4-BE49-F238E27FC236}">
                <a16:creationId xmlns:a16="http://schemas.microsoft.com/office/drawing/2014/main" id="{7E5A8B71-A11D-4E99-86BE-95574EF8DD3D}"/>
              </a:ext>
            </a:extLst>
          </p:cNvPr>
          <p:cNvPicPr>
            <a:picLocks noChangeAspect="1"/>
          </p:cNvPicPr>
          <p:nvPr/>
        </p:nvPicPr>
        <p:blipFill>
          <a:blip r:embed="rId8"/>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3960697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311450" y="527858"/>
            <a:ext cx="11776364" cy="1543397"/>
          </a:xfrm>
          <a:prstGeom prst="rect">
            <a:avLst/>
          </a:prstGeom>
        </p:spPr>
        <p:txBody>
          <a:bodyPr spcFirstLastPara="1" lIns="91425" tIns="45700" rIns="91425" bIns="45700" anchorCtr="0">
            <a:noAutofit/>
          </a:bodyPr>
          <a:lstStyle/>
          <a:p>
            <a:pPr>
              <a:spcBef>
                <a:spcPts val="0"/>
              </a:spcBef>
              <a:buClr>
                <a:schemeClr val="dk1"/>
              </a:buClr>
              <a:buSzPts val="4400"/>
            </a:pPr>
            <a:r>
              <a:rPr lang="en-US" sz="3600" b="1" dirty="0">
                <a:effectLst/>
                <a:latin typeface="Arial" panose="020B0604020202020204" pitchFamily="34" charset="0"/>
                <a:ea typeface="Calibri" panose="020F0502020204030204" pitchFamily="34" charset="0"/>
                <a:cs typeface="Arial" panose="020B0604020202020204" pitchFamily="34" charset="0"/>
              </a:rPr>
              <a:t>Which of the Following Signs in the Simulations Suggest Abuse and/or Neglect?</a:t>
            </a:r>
            <a:br>
              <a:rPr lang="en-US" b="1" dirty="0">
                <a:effectLst/>
                <a:latin typeface="Arial" panose="020B0604020202020204" pitchFamily="34" charset="0"/>
                <a:ea typeface="Calibri" panose="020F050202020403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48" name="Google Shape;148;p9"/>
          <p:cNvSpPr txBox="1">
            <a:spLocks noGrp="1"/>
          </p:cNvSpPr>
          <p:nvPr>
            <p:ph idx="1"/>
          </p:nvPr>
        </p:nvSpPr>
        <p:spPr>
          <a:xfrm>
            <a:off x="311449" y="1692233"/>
            <a:ext cx="11323087" cy="4106987"/>
          </a:xfrm>
          <a:prstGeom prst="rect">
            <a:avLst/>
          </a:prstGeom>
        </p:spPr>
        <p:txBody>
          <a:bodyPr spcFirstLastPara="1" lIns="91425" tIns="45700" rIns="91425" bIns="45700" anchorCtr="0">
            <a:normAutofit fontScale="92500" lnSpcReduction="10000"/>
          </a:bodyPr>
          <a:lstStyle/>
          <a:p>
            <a:pPr marL="114300" marR="0" lvl="0" indent="0" rtl="0">
              <a:spcBef>
                <a:spcPts val="0"/>
              </a:spcBef>
              <a:spcAft>
                <a:spcPts val="600"/>
              </a:spcAft>
              <a:buClr>
                <a:schemeClr val="dk1"/>
              </a:buClr>
              <a:buSzPts val="2400"/>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566738" indent="-452438">
              <a:spcBef>
                <a:spcPts val="0"/>
              </a:spcBef>
              <a:spcAft>
                <a:spcPts val="600"/>
              </a:spcAft>
              <a:buClr>
                <a:schemeClr val="dk1"/>
              </a:buClr>
              <a:buSzPts val="2400"/>
              <a:buFont typeface="Arial" panose="020B0604020202020204" pitchFamily="34" charset="0"/>
              <a:buAutoNum type="alphaUcPeriod"/>
            </a:pPr>
            <a:r>
              <a:rPr lang="en-US" dirty="0">
                <a:effectLst/>
                <a:latin typeface="Arial" panose="020B0604020202020204" pitchFamily="34" charset="0"/>
                <a:ea typeface="Calibri" panose="020F0502020204030204" pitchFamily="34" charset="0"/>
                <a:cs typeface="Arial" panose="020B0604020202020204" pitchFamily="34" charset="0"/>
              </a:rPr>
              <a:t>Multiple missed visits with primary care doctor.</a:t>
            </a:r>
          </a:p>
          <a:p>
            <a:pPr marL="566738" marR="0" lvl="0" indent="-452438" rtl="0">
              <a:spcBef>
                <a:spcPts val="0"/>
              </a:spcBef>
              <a:spcAft>
                <a:spcPts val="600"/>
              </a:spcAft>
              <a:buClr>
                <a:schemeClr val="dk1"/>
              </a:buClr>
              <a:buSzPts val="2400"/>
              <a:buAutoNum type="alphaUcPeriod"/>
            </a:pPr>
            <a:r>
              <a:rPr lang="en-US" dirty="0">
                <a:latin typeface="Arial" panose="020B0604020202020204" pitchFamily="34" charset="0"/>
                <a:ea typeface="Calibri" panose="020F0502020204030204" pitchFamily="34" charset="0"/>
                <a:cs typeface="Arial" panose="020B0604020202020204" pitchFamily="34" charset="0"/>
              </a:rPr>
              <a:t>Mr. Chen does not need refills on his prescriptions at the primary care appointment.</a:t>
            </a:r>
          </a:p>
          <a:p>
            <a:pPr marL="566738" marR="0" lvl="0" indent="-452438" rtl="0">
              <a:spcBef>
                <a:spcPts val="0"/>
              </a:spcBef>
              <a:spcAft>
                <a:spcPts val="600"/>
              </a:spcAft>
              <a:buClr>
                <a:schemeClr val="dk1"/>
              </a:buClr>
              <a:buSzPts val="2400"/>
              <a:buAutoNum type="alphaUcPeriod"/>
            </a:pPr>
            <a:r>
              <a:rPr lang="en-US" dirty="0">
                <a:effectLst/>
                <a:latin typeface="Arial" panose="020B0604020202020204" pitchFamily="34" charset="0"/>
                <a:ea typeface="Calibri" panose="020F0502020204030204" pitchFamily="34" charset="0"/>
                <a:cs typeface="Arial" panose="020B0604020202020204" pitchFamily="34" charset="0"/>
              </a:rPr>
              <a:t>James and Heather interrupt at key moments during appointments.</a:t>
            </a:r>
          </a:p>
          <a:p>
            <a:pPr marL="566738" marR="0" lvl="0" indent="-452438" rtl="0">
              <a:spcBef>
                <a:spcPts val="0"/>
              </a:spcBef>
              <a:spcAft>
                <a:spcPts val="600"/>
              </a:spcAft>
              <a:buClr>
                <a:schemeClr val="dk1"/>
              </a:buClr>
              <a:buSzPts val="2400"/>
              <a:buAutoNum type="alphaUcPeriod"/>
            </a:pPr>
            <a:r>
              <a:rPr lang="en-US" dirty="0">
                <a:effectLst/>
                <a:latin typeface="Arial" panose="020B0604020202020204" pitchFamily="34" charset="0"/>
                <a:ea typeface="Calibri" panose="020F0502020204030204" pitchFamily="34" charset="0"/>
                <a:cs typeface="Arial" panose="020B0604020202020204" pitchFamily="34" charset="0"/>
              </a:rPr>
              <a:t>Mr. Chen has elevated A1C.</a:t>
            </a:r>
          </a:p>
          <a:p>
            <a:pPr marL="566738" marR="0" lvl="0" indent="-452438" rtl="0">
              <a:spcBef>
                <a:spcPts val="0"/>
              </a:spcBef>
              <a:spcAft>
                <a:spcPts val="600"/>
              </a:spcAft>
              <a:buClr>
                <a:schemeClr val="dk1"/>
              </a:buClr>
              <a:buSzPts val="2400"/>
              <a:buAutoNum type="alphaUcPeriod"/>
            </a:pPr>
            <a:r>
              <a:rPr lang="en-US" dirty="0">
                <a:effectLst/>
                <a:latin typeface="Arial" panose="020B0604020202020204" pitchFamily="34" charset="0"/>
                <a:ea typeface="Calibri" panose="020F0502020204030204" pitchFamily="34" charset="0"/>
                <a:cs typeface="Arial" panose="020B0604020202020204" pitchFamily="34" charset="0"/>
              </a:rPr>
              <a:t>In the Urgent Care, it is noted that there is a variety of bruising and  injuries.  </a:t>
            </a:r>
          </a:p>
          <a:p>
            <a:pPr marL="566738" marR="0" lvl="0" indent="-452438" rtl="0">
              <a:spcBef>
                <a:spcPts val="0"/>
              </a:spcBef>
              <a:spcAft>
                <a:spcPts val="600"/>
              </a:spcAft>
              <a:buClr>
                <a:schemeClr val="dk1"/>
              </a:buClr>
              <a:buSzPts val="2400"/>
              <a:buAutoNum type="alphaUcPeriod"/>
            </a:pPr>
            <a:r>
              <a:rPr lang="en-US" dirty="0">
                <a:effectLst/>
                <a:latin typeface="Arial" panose="020B0604020202020204" pitchFamily="34" charset="0"/>
                <a:ea typeface="Calibri" panose="020F0502020204030204" pitchFamily="34" charset="0"/>
                <a:cs typeface="Arial" panose="020B0604020202020204" pitchFamily="34" charset="0"/>
              </a:rPr>
              <a:t>Mr. Chen is dehydrated in the Emergency Department.</a:t>
            </a:r>
          </a:p>
          <a:p>
            <a:pPr marL="566738" marR="0" lvl="0" indent="-452438" rtl="0">
              <a:spcBef>
                <a:spcPts val="0"/>
              </a:spcBef>
              <a:spcAft>
                <a:spcPts val="600"/>
              </a:spcAft>
              <a:buClr>
                <a:schemeClr val="dk1"/>
              </a:buClr>
              <a:buSzPts val="2400"/>
              <a:buAutoNum type="alphaUcPeriod"/>
            </a:pPr>
            <a:r>
              <a:rPr lang="en-US" dirty="0">
                <a:latin typeface="Arial" panose="020B0604020202020204" pitchFamily="34" charset="0"/>
                <a:ea typeface="Arial"/>
                <a:cs typeface="Arial" panose="020B0604020202020204" pitchFamily="34" charset="0"/>
                <a:sym typeface="Arial"/>
              </a:rPr>
              <a:t>All the above </a:t>
            </a:r>
          </a:p>
        </p:txBody>
      </p:sp>
      <p:pic>
        <p:nvPicPr>
          <p:cNvPr id="8" name="Picture 7" descr="A red and white logo&#10;&#10;Description automatically generated with low confidence">
            <a:extLst>
              <a:ext uri="{FF2B5EF4-FFF2-40B4-BE49-F238E27FC236}">
                <a16:creationId xmlns:a16="http://schemas.microsoft.com/office/drawing/2014/main" id="{DA7F6133-0B78-4911-B79D-06878A6952C1}"/>
              </a:ext>
            </a:extLst>
          </p:cNvPr>
          <p:cNvPicPr>
            <a:picLocks noChangeAspect="1"/>
          </p:cNvPicPr>
          <p:nvPr/>
        </p:nvPicPr>
        <p:blipFill>
          <a:blip r:embed="rId3"/>
          <a:stretch>
            <a:fillRect/>
          </a:stretch>
        </p:blipFill>
        <p:spPr>
          <a:xfrm>
            <a:off x="10818977" y="6030105"/>
            <a:ext cx="1213918" cy="57080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311450" y="527858"/>
            <a:ext cx="11776364" cy="1543397"/>
          </a:xfrm>
          <a:prstGeom prst="rect">
            <a:avLst/>
          </a:prstGeom>
        </p:spPr>
        <p:txBody>
          <a:bodyPr spcFirstLastPara="1" lIns="91425" tIns="45700" rIns="91425" bIns="45700" anchorCtr="0">
            <a:noAutofit/>
          </a:bodyPr>
          <a:lstStyle/>
          <a:p>
            <a:pPr>
              <a:spcBef>
                <a:spcPts val="0"/>
              </a:spcBef>
              <a:buClr>
                <a:schemeClr val="dk1"/>
              </a:buClr>
              <a:buSzPts val="4400"/>
            </a:pPr>
            <a:r>
              <a:rPr lang="en-US" sz="3600" b="1" dirty="0">
                <a:effectLst/>
                <a:latin typeface="Arial" panose="020B0604020202020204" pitchFamily="34" charset="0"/>
                <a:ea typeface="Calibri" panose="020F0502020204030204" pitchFamily="34" charset="0"/>
                <a:cs typeface="Arial" panose="020B0604020202020204" pitchFamily="34" charset="0"/>
              </a:rPr>
              <a:t>Which of the Following Signs in the Simulations Suggest Abuse and/or Neglect?</a:t>
            </a:r>
            <a:br>
              <a:rPr lang="en-US" b="1" dirty="0">
                <a:effectLst/>
                <a:latin typeface="Arial" panose="020B0604020202020204" pitchFamily="34" charset="0"/>
                <a:ea typeface="Calibri" panose="020F050202020403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48" name="Google Shape;148;p9"/>
          <p:cNvSpPr txBox="1">
            <a:spLocks noGrp="1"/>
          </p:cNvSpPr>
          <p:nvPr>
            <p:ph idx="1"/>
          </p:nvPr>
        </p:nvSpPr>
        <p:spPr>
          <a:xfrm>
            <a:off x="311449" y="1692233"/>
            <a:ext cx="11323087" cy="4106987"/>
          </a:xfrm>
          <a:prstGeom prst="rect">
            <a:avLst/>
          </a:prstGeom>
        </p:spPr>
        <p:txBody>
          <a:bodyPr spcFirstLastPara="1" lIns="91425" tIns="45700" rIns="91425" bIns="45700" anchorCtr="0">
            <a:normAutofit lnSpcReduction="10000"/>
          </a:bodyPr>
          <a:lstStyle/>
          <a:p>
            <a:pPr marL="0" marR="0" lvl="0" indent="0" rtl="0">
              <a:spcBef>
                <a:spcPts val="0"/>
              </a:spcBef>
              <a:spcAft>
                <a:spcPts val="600"/>
              </a:spcAft>
              <a:buClr>
                <a:schemeClr val="dk1"/>
              </a:buClr>
              <a:buSzPts val="2400"/>
              <a:buNone/>
            </a:pPr>
            <a:endParaRPr lang="en-US" sz="2200" dirty="0">
              <a:latin typeface="+mn-lt"/>
              <a:ea typeface="Calibri" panose="020F0502020204030204" pitchFamily="34" charset="0"/>
              <a:cs typeface="Times New Roman" panose="02020603050405020304" pitchFamily="18" charset="0"/>
            </a:endParaRPr>
          </a:p>
          <a:p>
            <a:pPr marL="342900" marR="0" lvl="0" rtl="0">
              <a:spcBef>
                <a:spcPts val="0"/>
              </a:spcBef>
              <a:spcAft>
                <a:spcPts val="600"/>
              </a:spcAft>
              <a:buClr>
                <a:schemeClr val="dk1"/>
              </a:buClr>
              <a:buSzPts val="2400"/>
              <a:buAutoNum type="alphaUcPeriod"/>
            </a:pPr>
            <a:r>
              <a:rPr lang="en-US" dirty="0">
                <a:effectLst/>
                <a:latin typeface="Arial" panose="020B0604020202020204" pitchFamily="34" charset="0"/>
                <a:ea typeface="Calibri" panose="020F0502020204030204" pitchFamily="34" charset="0"/>
                <a:cs typeface="Arial" panose="020B0604020202020204" pitchFamily="34" charset="0"/>
              </a:rPr>
              <a:t> Multiple missed visits with primary care doctor.</a:t>
            </a:r>
          </a:p>
          <a:p>
            <a:pPr marL="342900" marR="0" lvl="0" rtl="0">
              <a:spcBef>
                <a:spcPts val="0"/>
              </a:spcBef>
              <a:spcAft>
                <a:spcPts val="600"/>
              </a:spcAft>
              <a:buClr>
                <a:schemeClr val="dk1"/>
              </a:buClr>
              <a:buSzPts val="2400"/>
              <a:buAutoNum type="alphaUcPeriod"/>
            </a:pPr>
            <a:r>
              <a:rPr lang="en-US" dirty="0">
                <a:latin typeface="Arial" panose="020B0604020202020204" pitchFamily="34" charset="0"/>
                <a:ea typeface="Calibri" panose="020F0502020204030204" pitchFamily="34" charset="0"/>
                <a:cs typeface="Arial" panose="020B0604020202020204" pitchFamily="34" charset="0"/>
              </a:rPr>
              <a:t> Mr. Chen does not need refills on his prescriptions at the primary care appointment.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rtl="0">
              <a:spcBef>
                <a:spcPts val="0"/>
              </a:spcBef>
              <a:spcAft>
                <a:spcPts val="600"/>
              </a:spcAft>
              <a:buClr>
                <a:schemeClr val="dk1"/>
              </a:buClr>
              <a:buSzPts val="2400"/>
              <a:buAutoNum type="alphaUcPeriod"/>
            </a:pPr>
            <a:r>
              <a:rPr lang="en-US" dirty="0">
                <a:effectLst/>
                <a:latin typeface="Arial" panose="020B0604020202020204" pitchFamily="34" charset="0"/>
                <a:ea typeface="Calibri" panose="020F0502020204030204" pitchFamily="34" charset="0"/>
                <a:cs typeface="Arial" panose="020B0604020202020204" pitchFamily="34" charset="0"/>
              </a:rPr>
              <a:t> James and Heather interrupt at key moments during appointments.</a:t>
            </a:r>
          </a:p>
          <a:p>
            <a:pPr marL="342900" marR="0" lvl="0" rtl="0">
              <a:spcBef>
                <a:spcPts val="0"/>
              </a:spcBef>
              <a:spcAft>
                <a:spcPts val="600"/>
              </a:spcAft>
              <a:buClr>
                <a:schemeClr val="dk1"/>
              </a:buClr>
              <a:buSzPts val="2400"/>
              <a:buAutoNum type="alphaUcPeriod"/>
            </a:pPr>
            <a:r>
              <a:rPr lang="en-US" dirty="0">
                <a:effectLst/>
                <a:latin typeface="Arial" panose="020B0604020202020204" pitchFamily="34" charset="0"/>
                <a:ea typeface="Calibri" panose="020F0502020204030204" pitchFamily="34" charset="0"/>
                <a:cs typeface="Arial" panose="020B0604020202020204" pitchFamily="34" charset="0"/>
              </a:rPr>
              <a:t> Mr. Chen has elevated A1C.</a:t>
            </a:r>
          </a:p>
          <a:p>
            <a:pPr marL="342900" marR="0" lvl="0" rtl="0">
              <a:spcBef>
                <a:spcPts val="0"/>
              </a:spcBef>
              <a:spcAft>
                <a:spcPts val="600"/>
              </a:spcAft>
              <a:buClr>
                <a:schemeClr val="dk1"/>
              </a:buClr>
              <a:buSzPts val="2400"/>
              <a:buAutoNum type="alphaUcPeriod"/>
            </a:pPr>
            <a:r>
              <a:rPr lang="en-US" dirty="0">
                <a:effectLst/>
                <a:latin typeface="Arial" panose="020B0604020202020204" pitchFamily="34" charset="0"/>
                <a:ea typeface="Calibri" panose="020F0502020204030204" pitchFamily="34" charset="0"/>
                <a:cs typeface="Arial" panose="020B0604020202020204" pitchFamily="34" charset="0"/>
              </a:rPr>
              <a:t> In the Urgent Care, it is noted that there is a variety of bruising and  injuries.  </a:t>
            </a:r>
          </a:p>
          <a:p>
            <a:pPr marL="342900" marR="0" lvl="0" rtl="0">
              <a:spcBef>
                <a:spcPts val="0"/>
              </a:spcBef>
              <a:spcAft>
                <a:spcPts val="600"/>
              </a:spcAft>
              <a:buClr>
                <a:schemeClr val="dk1"/>
              </a:buClr>
              <a:buSzPts val="2400"/>
              <a:buAutoNum type="alphaUcPeriod"/>
            </a:pPr>
            <a:r>
              <a:rPr lang="en-US" dirty="0">
                <a:effectLst/>
                <a:latin typeface="Arial" panose="020B0604020202020204" pitchFamily="34" charset="0"/>
                <a:ea typeface="Calibri" panose="020F0502020204030204" pitchFamily="34" charset="0"/>
                <a:cs typeface="Arial" panose="020B0604020202020204" pitchFamily="34" charset="0"/>
              </a:rPr>
              <a:t> Mr. Chen is dehydrated in the Emergency Department.</a:t>
            </a:r>
          </a:p>
          <a:p>
            <a:pPr marL="342900" marR="0" lvl="0" rtl="0">
              <a:spcBef>
                <a:spcPts val="0"/>
              </a:spcBef>
              <a:spcAft>
                <a:spcPts val="600"/>
              </a:spcAft>
              <a:buClr>
                <a:schemeClr val="dk1"/>
              </a:buClr>
              <a:buSzPts val="2400"/>
              <a:buAutoNum type="alphaUcPeriod"/>
            </a:pPr>
            <a:r>
              <a:rPr lang="en-US" dirty="0">
                <a:latin typeface="Arial" panose="020B0604020202020204" pitchFamily="34" charset="0"/>
                <a:ea typeface="Arial"/>
                <a:cs typeface="Arial" panose="020B0604020202020204" pitchFamily="34" charset="0"/>
                <a:sym typeface="Arial"/>
              </a:rPr>
              <a:t> All the above </a:t>
            </a:r>
            <a:r>
              <a:rPr lang="en-US" sz="2800" b="1" dirty="0">
                <a:ea typeface="Arial"/>
                <a:cs typeface="Arial"/>
                <a:sym typeface="Arial"/>
              </a:rPr>
              <a:t>✔</a:t>
            </a:r>
            <a:endParaRPr lang="en-US" dirty="0">
              <a:latin typeface="Arial" panose="020B0604020202020204" pitchFamily="34" charset="0"/>
              <a:ea typeface="Arial"/>
              <a:cs typeface="Arial" panose="020B0604020202020204" pitchFamily="34" charset="0"/>
              <a:sym typeface="Arial"/>
            </a:endParaRPr>
          </a:p>
        </p:txBody>
      </p:sp>
      <p:pic>
        <p:nvPicPr>
          <p:cNvPr id="8" name="Picture 7" descr="A red and white logo&#10;&#10;Description automatically generated with low confidence">
            <a:extLst>
              <a:ext uri="{FF2B5EF4-FFF2-40B4-BE49-F238E27FC236}">
                <a16:creationId xmlns:a16="http://schemas.microsoft.com/office/drawing/2014/main" id="{DA7F6133-0B78-4911-B79D-06878A6952C1}"/>
              </a:ext>
            </a:extLst>
          </p:cNvPr>
          <p:cNvPicPr>
            <a:picLocks noChangeAspect="1"/>
          </p:cNvPicPr>
          <p:nvPr/>
        </p:nvPicPr>
        <p:blipFill>
          <a:blip r:embed="rId3"/>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3903119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3" name="Picture 2" descr="A person in a hospital bed&#10;&#10;Description automatically generated with medium confidence">
            <a:extLst>
              <a:ext uri="{FF2B5EF4-FFF2-40B4-BE49-F238E27FC236}">
                <a16:creationId xmlns:a16="http://schemas.microsoft.com/office/drawing/2014/main" id="{1E03377C-FF84-408A-80F9-3799672CD47B}"/>
              </a:ext>
            </a:extLst>
          </p:cNvPr>
          <p:cNvPicPr>
            <a:picLocks noChangeAspect="1"/>
          </p:cNvPicPr>
          <p:nvPr/>
        </p:nvPicPr>
        <p:blipFill rotWithShape="1">
          <a:blip r:embed="rId3">
            <a:alphaModFix amt="57000"/>
          </a:blip>
          <a:srcRect l="-1" t="7809" r="580" b="8389"/>
          <a:stretch/>
        </p:blipFill>
        <p:spPr>
          <a:xfrm>
            <a:off x="0" y="0"/>
            <a:ext cx="12192000" cy="6858000"/>
          </a:xfrm>
          <a:prstGeom prst="rect">
            <a:avLst/>
          </a:prstGeom>
          <a:effectLst>
            <a:reflection endPos="0" dist="50800" dir="5400000" sy="-100000" algn="bl" rotWithShape="0"/>
          </a:effectLst>
        </p:spPr>
      </p:pic>
      <p:sp>
        <p:nvSpPr>
          <p:cNvPr id="224" name="Google Shape;224;p20"/>
          <p:cNvSpPr txBox="1">
            <a:spLocks noGrp="1"/>
          </p:cNvSpPr>
          <p:nvPr>
            <p:ph type="title"/>
          </p:nvPr>
        </p:nvSpPr>
        <p:spPr>
          <a:xfrm>
            <a:off x="1524000" y="1295400"/>
            <a:ext cx="9144000" cy="3994716"/>
          </a:xfrm>
          <a:prstGeom prst="rect">
            <a:avLst/>
          </a:prstGeom>
        </p:spPr>
        <p:txBody>
          <a:bodyPr spcFirstLastPara="1" vert="horz" lIns="91440" tIns="45720" rIns="91440" bIns="45720" rtlCol="0" anchor="ctr" anchorCtr="0">
            <a:normAutofit fontScale="90000"/>
          </a:bodyPr>
          <a:lstStyle/>
          <a:p>
            <a:pPr marL="0" marR="0" lvl="0" indent="0" algn="ctr">
              <a:spcAft>
                <a:spcPts val="0"/>
              </a:spcAft>
              <a:buClr>
                <a:schemeClr val="dk1"/>
              </a:buClr>
              <a:buSzPct val="100000"/>
            </a:pPr>
            <a:br>
              <a:rPr lang="en-US" sz="4000" b="1" kern="1200" dirty="0">
                <a:solidFill>
                  <a:schemeClr val="tx1"/>
                </a:solidFill>
                <a:latin typeface="Arial" panose="020B0604020202020204" pitchFamily="34" charset="0"/>
                <a:cs typeface="Arial" panose="020B0604020202020204" pitchFamily="34" charset="0"/>
                <a:sym typeface="Arial"/>
              </a:rPr>
            </a:br>
            <a:r>
              <a:rPr lang="en-US" sz="4900" b="1" dirty="0">
                <a:latin typeface="Arial" panose="020B0604020202020204" pitchFamily="34" charset="0"/>
                <a:cs typeface="Arial" panose="020B0604020202020204" pitchFamily="34" charset="0"/>
                <a:sym typeface="Arial"/>
              </a:rPr>
              <a:t>Episode </a:t>
            </a:r>
            <a:r>
              <a:rPr lang="en-US" sz="4900" b="1" kern="1200" dirty="0">
                <a:solidFill>
                  <a:schemeClr val="tx1"/>
                </a:solidFill>
                <a:latin typeface="Arial" panose="020B0604020202020204" pitchFamily="34" charset="0"/>
                <a:cs typeface="Arial" panose="020B0604020202020204" pitchFamily="34" charset="0"/>
                <a:sym typeface="Arial"/>
              </a:rPr>
              <a:t>4: Tools of the Abuser</a:t>
            </a:r>
            <a:br>
              <a:rPr lang="en-US" sz="4900" b="1" kern="1200" dirty="0">
                <a:solidFill>
                  <a:schemeClr val="tx1"/>
                </a:solidFill>
                <a:latin typeface="Arial" panose="020B0604020202020204" pitchFamily="34" charset="0"/>
                <a:cs typeface="Arial" panose="020B0604020202020204" pitchFamily="34" charset="0"/>
                <a:sym typeface="Arial"/>
              </a:rPr>
            </a:br>
            <a:br>
              <a:rPr lang="en-US" sz="4900" b="1" kern="1200" dirty="0">
                <a:solidFill>
                  <a:schemeClr val="tx1"/>
                </a:solidFill>
                <a:latin typeface="Arial" panose="020B0604020202020204" pitchFamily="34" charset="0"/>
                <a:cs typeface="Arial" panose="020B0604020202020204" pitchFamily="34" charset="0"/>
                <a:sym typeface="Arial"/>
              </a:rPr>
            </a:br>
            <a:br>
              <a:rPr lang="en-US" sz="4900" b="1" kern="1200" dirty="0">
                <a:solidFill>
                  <a:schemeClr val="tx1"/>
                </a:solidFill>
                <a:latin typeface="Arial" panose="020B0604020202020204" pitchFamily="34" charset="0"/>
                <a:cs typeface="Arial" panose="020B0604020202020204" pitchFamily="34" charset="0"/>
                <a:sym typeface="Arial"/>
              </a:rPr>
            </a:br>
            <a:br>
              <a:rPr lang="en-US" sz="4900" b="1" kern="1200" dirty="0">
                <a:solidFill>
                  <a:schemeClr val="tx1"/>
                </a:solidFill>
                <a:latin typeface="Arial" panose="020B0604020202020204" pitchFamily="34" charset="0"/>
                <a:cs typeface="Arial" panose="020B0604020202020204" pitchFamily="34" charset="0"/>
                <a:sym typeface="Arial"/>
              </a:rPr>
            </a:br>
            <a:r>
              <a:rPr lang="en-US" sz="4900" b="1" i="1" kern="1200" dirty="0">
                <a:solidFill>
                  <a:schemeClr val="tx1"/>
                </a:solidFill>
                <a:latin typeface="Arial" panose="020B0604020202020204" pitchFamily="34" charset="0"/>
                <a:cs typeface="Arial" panose="020B0604020202020204" pitchFamily="34" charset="0"/>
                <a:sym typeface="Arial"/>
              </a:rPr>
              <a:t>Heading to the ED</a:t>
            </a:r>
            <a:br>
              <a:rPr lang="en-US" sz="4000" b="1" i="1" kern="1200" dirty="0">
                <a:solidFill>
                  <a:schemeClr val="tx1"/>
                </a:solidFill>
                <a:latin typeface="Arial" panose="020B0604020202020204" pitchFamily="34" charset="0"/>
                <a:cs typeface="Arial" panose="020B0604020202020204" pitchFamily="34" charset="0"/>
                <a:sym typeface="Arial"/>
              </a:rPr>
            </a:br>
            <a:br>
              <a:rPr lang="en-US" sz="4000" b="1" i="1" kern="1200" dirty="0">
                <a:solidFill>
                  <a:schemeClr val="tx1"/>
                </a:solidFill>
                <a:latin typeface="Arial" panose="020B0604020202020204" pitchFamily="34" charset="0"/>
                <a:cs typeface="Arial" panose="020B0604020202020204" pitchFamily="34" charset="0"/>
                <a:sym typeface="Arial"/>
              </a:rPr>
            </a:br>
            <a:br>
              <a:rPr lang="en-US" sz="4000" b="1" kern="1200" dirty="0">
                <a:solidFill>
                  <a:schemeClr val="tx1"/>
                </a:solidFill>
                <a:latin typeface="Arial" panose="020B0604020202020204" pitchFamily="34" charset="0"/>
                <a:cs typeface="Arial" panose="020B0604020202020204" pitchFamily="34" charset="0"/>
                <a:sym typeface="Arial"/>
              </a:rPr>
            </a:br>
            <a:br>
              <a:rPr lang="en-US" sz="2900" b="1" kern="1200" dirty="0">
                <a:solidFill>
                  <a:schemeClr val="tx1"/>
                </a:solidFill>
                <a:latin typeface="+mj-lt"/>
                <a:ea typeface="+mj-ea"/>
                <a:cs typeface="+mj-cs"/>
                <a:sym typeface="Arial"/>
              </a:rPr>
            </a:br>
            <a:br>
              <a:rPr lang="en-US" sz="2900" b="1" kern="1200" dirty="0">
                <a:solidFill>
                  <a:schemeClr val="tx1"/>
                </a:solidFill>
                <a:latin typeface="+mj-lt"/>
                <a:ea typeface="+mj-ea"/>
                <a:cs typeface="+mj-cs"/>
                <a:sym typeface="Arial"/>
              </a:rPr>
            </a:br>
            <a:endParaRPr lang="en-US" sz="2900" kern="1200" dirty="0">
              <a:solidFill>
                <a:schemeClr val="tx1"/>
              </a:solidFill>
              <a:latin typeface="+mj-lt"/>
              <a:ea typeface="+mj-ea"/>
              <a:cs typeface="+mj-cs"/>
            </a:endParaRPr>
          </a:p>
        </p:txBody>
      </p:sp>
      <p:pic>
        <p:nvPicPr>
          <p:cNvPr id="7" name="Picture 6" descr="A red and white logo&#10;&#10;Description automatically generated with low confidence">
            <a:extLst>
              <a:ext uri="{FF2B5EF4-FFF2-40B4-BE49-F238E27FC236}">
                <a16:creationId xmlns:a16="http://schemas.microsoft.com/office/drawing/2014/main" id="{BA76B581-749C-49B3-A524-719038CF321F}"/>
              </a:ext>
            </a:extLst>
          </p:cNvPr>
          <p:cNvPicPr>
            <a:picLocks noChangeAspect="1"/>
          </p:cNvPicPr>
          <p:nvPr/>
        </p:nvPicPr>
        <p:blipFill>
          <a:blip r:embed="rId4"/>
          <a:stretch>
            <a:fillRect/>
          </a:stretch>
        </p:blipFill>
        <p:spPr>
          <a:xfrm>
            <a:off x="10818977" y="6030105"/>
            <a:ext cx="1213918" cy="57080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title"/>
          </p:nvPr>
        </p:nvSpPr>
        <p:spPr>
          <a:xfrm>
            <a:off x="387927" y="95134"/>
            <a:ext cx="10895769" cy="1179576"/>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b="1" dirty="0">
                <a:latin typeface="Arial" panose="020B0604020202020204" pitchFamily="34" charset="0"/>
                <a:ea typeface="Arial"/>
                <a:cs typeface="Arial" panose="020B0604020202020204" pitchFamily="34" charset="0"/>
                <a:sym typeface="Arial"/>
              </a:rPr>
              <a:t>Tool of the Abuser</a:t>
            </a:r>
            <a:endParaRPr lang="en-US" b="1" dirty="0">
              <a:latin typeface="Arial" panose="020B0604020202020204" pitchFamily="34" charset="0"/>
              <a:cs typeface="Arial" panose="020B0604020202020204" pitchFamily="34" charset="0"/>
            </a:endParaRPr>
          </a:p>
        </p:txBody>
      </p:sp>
      <p:pic>
        <p:nvPicPr>
          <p:cNvPr id="8" name="Picture 7" descr="A red and white logo&#10;&#10;Description automatically generated with low confidence">
            <a:extLst>
              <a:ext uri="{FF2B5EF4-FFF2-40B4-BE49-F238E27FC236}">
                <a16:creationId xmlns:a16="http://schemas.microsoft.com/office/drawing/2014/main" id="{BAD209D7-00B4-4D43-9F1F-C0E18574C01F}"/>
              </a:ext>
            </a:extLst>
          </p:cNvPr>
          <p:cNvPicPr>
            <a:picLocks noChangeAspect="1"/>
          </p:cNvPicPr>
          <p:nvPr/>
        </p:nvPicPr>
        <p:blipFill>
          <a:blip r:embed="rId3"/>
          <a:stretch>
            <a:fillRect/>
          </a:stretch>
        </p:blipFill>
        <p:spPr>
          <a:xfrm>
            <a:off x="10818977" y="6030105"/>
            <a:ext cx="1213918" cy="570807"/>
          </a:xfrm>
          <a:prstGeom prst="rect">
            <a:avLst/>
          </a:prstGeom>
        </p:spPr>
      </p:pic>
      <p:graphicFrame>
        <p:nvGraphicFramePr>
          <p:cNvPr id="2" name="Table 2">
            <a:extLst>
              <a:ext uri="{FF2B5EF4-FFF2-40B4-BE49-F238E27FC236}">
                <a16:creationId xmlns:a16="http://schemas.microsoft.com/office/drawing/2014/main" id="{E80F52DF-5139-40D8-A98C-085E734D6957}"/>
              </a:ext>
            </a:extLst>
          </p:cNvPr>
          <p:cNvGraphicFramePr>
            <a:graphicFrameLocks noGrp="1"/>
          </p:cNvGraphicFramePr>
          <p:nvPr>
            <p:extLst>
              <p:ext uri="{D42A27DB-BD31-4B8C-83A1-F6EECF244321}">
                <p14:modId xmlns:p14="http://schemas.microsoft.com/office/powerpoint/2010/main" val="3961765957"/>
              </p:ext>
            </p:extLst>
          </p:nvPr>
        </p:nvGraphicFramePr>
        <p:xfrm>
          <a:off x="265471" y="1274709"/>
          <a:ext cx="11767424" cy="4392605"/>
        </p:xfrm>
        <a:graphic>
          <a:graphicData uri="http://schemas.openxmlformats.org/drawingml/2006/table">
            <a:tbl>
              <a:tblPr firstRow="1" bandRow="1">
                <a:tableStyleId>{17AAE1AA-2AC4-499D-BEBE-9B372E2346D8}</a:tableStyleId>
              </a:tblPr>
              <a:tblGrid>
                <a:gridCol w="2743200">
                  <a:extLst>
                    <a:ext uri="{9D8B030D-6E8A-4147-A177-3AD203B41FA5}">
                      <a16:colId xmlns:a16="http://schemas.microsoft.com/office/drawing/2014/main" val="2578862988"/>
                    </a:ext>
                  </a:extLst>
                </a:gridCol>
                <a:gridCol w="2871019">
                  <a:extLst>
                    <a:ext uri="{9D8B030D-6E8A-4147-A177-3AD203B41FA5}">
                      <a16:colId xmlns:a16="http://schemas.microsoft.com/office/drawing/2014/main" val="201738357"/>
                    </a:ext>
                  </a:extLst>
                </a:gridCol>
                <a:gridCol w="3018504">
                  <a:extLst>
                    <a:ext uri="{9D8B030D-6E8A-4147-A177-3AD203B41FA5}">
                      <a16:colId xmlns:a16="http://schemas.microsoft.com/office/drawing/2014/main" val="2987505825"/>
                    </a:ext>
                  </a:extLst>
                </a:gridCol>
                <a:gridCol w="3134701">
                  <a:extLst>
                    <a:ext uri="{9D8B030D-6E8A-4147-A177-3AD203B41FA5}">
                      <a16:colId xmlns:a16="http://schemas.microsoft.com/office/drawing/2014/main" val="3897754997"/>
                    </a:ext>
                  </a:extLst>
                </a:gridCol>
              </a:tblGrid>
              <a:tr h="613085">
                <a:tc>
                  <a:txBody>
                    <a:bodyPr/>
                    <a:lstStyle/>
                    <a:p>
                      <a:pPr algn="ctr"/>
                      <a:r>
                        <a:rPr lang="en-US" sz="2800" b="1" dirty="0">
                          <a:solidFill>
                            <a:schemeClr val="tx1"/>
                          </a:solidFill>
                          <a:latin typeface="Arial" panose="020B0604020202020204" pitchFamily="34" charset="0"/>
                          <a:cs typeface="Arial" panose="020B0604020202020204" pitchFamily="34" charset="0"/>
                        </a:rPr>
                        <a:t>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tx1"/>
                          </a:solidFill>
                          <a:latin typeface="Arial" panose="020B0604020202020204" pitchFamily="34" charset="0"/>
                          <a:cs typeface="Arial" panose="020B0604020202020204" pitchFamily="34" charset="0"/>
                        </a:rPr>
                        <a:t>Isolation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tx1"/>
                          </a:solidFill>
                          <a:latin typeface="Arial" panose="020B0604020202020204" pitchFamily="34" charset="0"/>
                          <a:cs typeface="Arial" panose="020B0604020202020204" pitchFamily="34" charset="0"/>
                        </a:rPr>
                        <a:t>Dependency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tx1"/>
                          </a:solidFill>
                          <a:latin typeface="Arial" panose="020B0604020202020204" pitchFamily="34" charset="0"/>
                          <a:cs typeface="Arial" panose="020B0604020202020204" pitchFamily="34" charset="0"/>
                        </a:rPr>
                        <a:t>Shame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9486532"/>
                  </a:ext>
                </a:extLst>
              </a:tr>
              <a:tr h="3717705">
                <a:tc>
                  <a:txBody>
                    <a:bodyPr/>
                    <a:lstStyle/>
                    <a:p>
                      <a:pPr marL="285750" lvl="0" indent="-285750" rtl="0">
                        <a:lnSpc>
                          <a:spcPct val="100000"/>
                        </a:lnSpc>
                        <a:spcBef>
                          <a:spcPts val="0"/>
                        </a:spcBef>
                        <a:spcAft>
                          <a:spcPts val="0"/>
                        </a:spcAft>
                        <a:buClr>
                          <a:schemeClr val="dk1"/>
                        </a:buClr>
                        <a:buSzPts val="2400"/>
                        <a:buFont typeface="Arial" panose="020B0604020202020204" pitchFamily="34" charset="0"/>
                        <a:buChar char="–"/>
                      </a:pPr>
                      <a:r>
                        <a:rPr lang="en-US" sz="2200" dirty="0">
                          <a:latin typeface="Arial" panose="020B0604020202020204" pitchFamily="34" charset="0"/>
                          <a:cs typeface="Arial" panose="020B0604020202020204" pitchFamily="34" charset="0"/>
                        </a:rPr>
                        <a:t>Threat of institutionalization</a:t>
                      </a:r>
                    </a:p>
                    <a:p>
                      <a:pPr marL="285750" lvl="0" indent="-285750" rtl="0">
                        <a:lnSpc>
                          <a:spcPct val="100000"/>
                        </a:lnSpc>
                        <a:spcBef>
                          <a:spcPts val="0"/>
                        </a:spcBef>
                        <a:spcAft>
                          <a:spcPts val="0"/>
                        </a:spcAft>
                        <a:buClr>
                          <a:schemeClr val="dk1"/>
                        </a:buClr>
                        <a:buSzPts val="2400"/>
                        <a:buFont typeface="Arial" panose="020B0604020202020204" pitchFamily="34" charset="0"/>
                        <a:buChar char="–"/>
                      </a:pPr>
                      <a:r>
                        <a:rPr lang="en-US" sz="2200" dirty="0">
                          <a:latin typeface="Arial" panose="020B0604020202020204" pitchFamily="34" charset="0"/>
                          <a:cs typeface="Arial" panose="020B0604020202020204" pitchFamily="34" charset="0"/>
                        </a:rPr>
                        <a:t>Threat of abandonment</a:t>
                      </a:r>
                    </a:p>
                    <a:p>
                      <a:pPr marL="285750" indent="-285750">
                        <a:lnSpc>
                          <a:spcPct val="100000"/>
                        </a:lnSpc>
                        <a:spcBef>
                          <a:spcPts val="0"/>
                        </a:spcBef>
                        <a:spcAft>
                          <a:spcPts val="0"/>
                        </a:spcAft>
                        <a:buSzPts val="2400"/>
                        <a:buFont typeface="Arial" panose="020B0604020202020204" pitchFamily="34" charset="0"/>
                        <a:buChar char="–"/>
                      </a:pPr>
                      <a:r>
                        <a:rPr lang="en-US" sz="2200" dirty="0">
                          <a:latin typeface="Arial" panose="020B0604020202020204" pitchFamily="34" charset="0"/>
                          <a:cs typeface="Arial" panose="020B0604020202020204" pitchFamily="34" charset="0"/>
                        </a:rPr>
                        <a:t>Threat of reprisal</a:t>
                      </a:r>
                    </a:p>
                    <a:p>
                      <a:pPr marL="285750" lvl="0" indent="-285750">
                        <a:lnSpc>
                          <a:spcPct val="100000"/>
                        </a:lnSpc>
                        <a:spcBef>
                          <a:spcPts val="0"/>
                        </a:spcBef>
                        <a:spcAft>
                          <a:spcPts val="0"/>
                        </a:spcAft>
                        <a:buSzPts val="2400"/>
                        <a:buFont typeface="Arial" panose="020B0604020202020204" pitchFamily="34" charset="0"/>
                        <a:buChar char="–"/>
                      </a:pPr>
                      <a:r>
                        <a:rPr lang="en-US" sz="2200" dirty="0">
                          <a:latin typeface="Arial" panose="020B0604020202020204" pitchFamily="34" charset="0"/>
                          <a:cs typeface="Arial" panose="020B0604020202020204" pitchFamily="34" charset="0"/>
                        </a:rPr>
                        <a:t>Guilt  Payback </a:t>
                      </a:r>
                    </a:p>
                    <a:p>
                      <a:pPr marL="285750" lvl="0" indent="-285750">
                        <a:lnSpc>
                          <a:spcPct val="100000"/>
                        </a:lnSpc>
                        <a:spcBef>
                          <a:spcPts val="0"/>
                        </a:spcBef>
                        <a:spcAft>
                          <a:spcPts val="0"/>
                        </a:spcAft>
                        <a:buSzPts val="2400"/>
                        <a:buFont typeface="Arial" panose="020B0604020202020204" pitchFamily="34" charset="0"/>
                        <a:buChar char="–"/>
                      </a:pPr>
                      <a:r>
                        <a:rPr lang="en-US" sz="2200" dirty="0">
                          <a:latin typeface="Arial" panose="020B0604020202020204" pitchFamily="34" charset="0"/>
                          <a:cs typeface="Arial" panose="020B0604020202020204" pitchFamily="34" charset="0"/>
                        </a:rPr>
                        <a:t>Manipulation</a:t>
                      </a:r>
                      <a:endParaRPr lang="en-US" sz="2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lvl="1" indent="-285750">
                        <a:lnSpc>
                          <a:spcPct val="100000"/>
                        </a:lnSpc>
                        <a:spcBef>
                          <a:spcPts val="0"/>
                        </a:spcBef>
                        <a:spcAft>
                          <a:spcPts val="0"/>
                        </a:spcAft>
                        <a:buSzPts val="2400"/>
                        <a:buFont typeface="Arial" panose="020B0604020202020204" pitchFamily="34" charset="0"/>
                        <a:buChar char="–"/>
                      </a:pPr>
                      <a:r>
                        <a:rPr lang="en-US" sz="2200" dirty="0">
                          <a:latin typeface="Arial" panose="020B0604020202020204" pitchFamily="34" charset="0"/>
                          <a:cs typeface="Arial" panose="020B0604020202020204" pitchFamily="34" charset="0"/>
                        </a:rPr>
                        <a:t>Isolation from people</a:t>
                      </a:r>
                    </a:p>
                    <a:p>
                      <a:pPr marL="285750" lvl="1" indent="-285750">
                        <a:lnSpc>
                          <a:spcPct val="100000"/>
                        </a:lnSpc>
                        <a:spcBef>
                          <a:spcPts val="0"/>
                        </a:spcBef>
                        <a:spcAft>
                          <a:spcPts val="0"/>
                        </a:spcAft>
                        <a:buClr>
                          <a:schemeClr val="dk1"/>
                        </a:buClr>
                        <a:buSzPts val="2400"/>
                        <a:buFont typeface="Arial" panose="020B0604020202020204" pitchFamily="34" charset="0"/>
                        <a:buChar char="–"/>
                      </a:pPr>
                      <a:r>
                        <a:rPr lang="en-US" sz="2200" dirty="0">
                          <a:latin typeface="Arial" panose="020B0604020202020204" pitchFamily="34" charset="0"/>
                          <a:cs typeface="Arial" panose="020B0604020202020204" pitchFamily="34" charset="0"/>
                        </a:rPr>
                        <a:t>Isolation from pleasure</a:t>
                      </a:r>
                    </a:p>
                    <a:p>
                      <a:pPr marL="285750" lvl="1" indent="-285750">
                        <a:lnSpc>
                          <a:spcPct val="100000"/>
                        </a:lnSpc>
                        <a:spcBef>
                          <a:spcPts val="0"/>
                        </a:spcBef>
                        <a:spcAft>
                          <a:spcPts val="0"/>
                        </a:spcAft>
                        <a:buSzPts val="2400"/>
                        <a:buFont typeface="Arial" panose="020B0604020202020204" pitchFamily="34" charset="0"/>
                        <a:buChar char="–"/>
                      </a:pPr>
                      <a:r>
                        <a:rPr lang="en-US" sz="2200" dirty="0">
                          <a:latin typeface="Arial" panose="020B0604020202020204" pitchFamily="34" charset="0"/>
                          <a:cs typeface="Arial" panose="020B0604020202020204" pitchFamily="34" charset="0"/>
                        </a:rPr>
                        <a:t>Isolation from sensory input (hearing, vision)</a:t>
                      </a:r>
                    </a:p>
                    <a:p>
                      <a:pPr marL="0" lvl="1" indent="0">
                        <a:lnSpc>
                          <a:spcPct val="100000"/>
                        </a:lnSpc>
                        <a:spcBef>
                          <a:spcPts val="0"/>
                        </a:spcBef>
                        <a:spcAft>
                          <a:spcPts val="0"/>
                        </a:spcAft>
                        <a:buSzPts val="2400"/>
                        <a:buFont typeface="Arial" panose="020B0604020202020204" pitchFamily="34" charset="0"/>
                        <a:buNone/>
                      </a:pPr>
                      <a:endParaRPr lang="en-US" sz="2200" dirty="0">
                        <a:latin typeface="Arial" panose="020B0604020202020204" pitchFamily="34" charset="0"/>
                        <a:cs typeface="Arial" panose="020B0604020202020204" pitchFamily="34" charset="0"/>
                      </a:endParaRPr>
                    </a:p>
                    <a:p>
                      <a:pPr marL="0" lvl="1" indent="0">
                        <a:lnSpc>
                          <a:spcPct val="100000"/>
                        </a:lnSpc>
                        <a:spcBef>
                          <a:spcPts val="0"/>
                        </a:spcBef>
                        <a:spcAft>
                          <a:spcPts val="0"/>
                        </a:spcAft>
                        <a:buSzPts val="2400"/>
                        <a:buFont typeface="Arial" panose="020B0604020202020204" pitchFamily="34" charset="0"/>
                        <a:buNone/>
                      </a:pPr>
                      <a:endParaRPr lang="en-US" sz="2200" dirty="0">
                        <a:latin typeface="Arial" panose="020B0604020202020204" pitchFamily="34" charset="0"/>
                        <a:cs typeface="Arial" panose="020B0604020202020204" pitchFamily="34" charset="0"/>
                      </a:endParaRPr>
                    </a:p>
                    <a:p>
                      <a:pPr marL="0" lvl="1" indent="0">
                        <a:lnSpc>
                          <a:spcPct val="100000"/>
                        </a:lnSpc>
                        <a:spcBef>
                          <a:spcPts val="0"/>
                        </a:spcBef>
                        <a:spcAft>
                          <a:spcPts val="0"/>
                        </a:spcAft>
                        <a:buSzPts val="2400"/>
                        <a:buFont typeface="Arial" panose="020B0604020202020204" pitchFamily="34" charset="0"/>
                        <a:buNone/>
                      </a:pPr>
                      <a:r>
                        <a:rPr lang="en-US" sz="220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Not the same as </a:t>
                      </a:r>
                      <a:r>
                        <a:rPr lang="en-US" sz="2200">
                          <a:latin typeface="Arial" panose="020B0604020202020204" pitchFamily="34" charset="0"/>
                          <a:cs typeface="Arial" panose="020B0604020202020204" pitchFamily="34" charset="0"/>
                        </a:rPr>
                        <a:t>privacy)</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200" b="0" dirty="0">
                          <a:solidFill>
                            <a:schemeClr val="tx1"/>
                          </a:solidFill>
                          <a:latin typeface="Arial" panose="020B0604020202020204" pitchFamily="34" charset="0"/>
                          <a:cs typeface="Arial" panose="020B0604020202020204" pitchFamily="34" charset="0"/>
                        </a:rPr>
                        <a:t>Abuser leverages and fosters dependency as a means of control:</a:t>
                      </a:r>
                    </a:p>
                    <a:p>
                      <a:pPr>
                        <a:lnSpc>
                          <a:spcPct val="100000"/>
                        </a:lnSpc>
                        <a:spcAft>
                          <a:spcPts val="0"/>
                        </a:spcAft>
                      </a:pPr>
                      <a:endParaRPr lang="en-US" sz="2200" b="0" dirty="0">
                        <a:solidFill>
                          <a:schemeClr val="tx1"/>
                        </a:solidFill>
                        <a:latin typeface="Arial" panose="020B0604020202020204" pitchFamily="34" charset="0"/>
                        <a:cs typeface="Arial" panose="020B0604020202020204" pitchFamily="34" charset="0"/>
                      </a:endParaRPr>
                    </a:p>
                    <a:p>
                      <a:pPr marL="342900" indent="-342900">
                        <a:lnSpc>
                          <a:spcPct val="100000"/>
                        </a:lnSpc>
                        <a:spcAft>
                          <a:spcPts val="0"/>
                        </a:spcAft>
                        <a:buFont typeface="Arial" panose="020B0604020202020204" pitchFamily="34" charset="0"/>
                        <a:buChar char="–"/>
                      </a:pPr>
                      <a:r>
                        <a:rPr lang="en-US" sz="2200" b="0" dirty="0">
                          <a:solidFill>
                            <a:schemeClr val="tx1"/>
                          </a:solidFill>
                          <a:latin typeface="Arial" panose="020B0604020202020204" pitchFamily="34" charset="0"/>
                          <a:cs typeface="Arial" panose="020B0604020202020204" pitchFamily="34" charset="0"/>
                        </a:rPr>
                        <a:t>Shopping</a:t>
                      </a:r>
                    </a:p>
                    <a:p>
                      <a:pPr marL="342900" indent="-342900">
                        <a:lnSpc>
                          <a:spcPct val="100000"/>
                        </a:lnSpc>
                        <a:spcAft>
                          <a:spcPts val="0"/>
                        </a:spcAft>
                        <a:buFont typeface="Arial" panose="020B0604020202020204" pitchFamily="34" charset="0"/>
                        <a:buChar char="–"/>
                      </a:pPr>
                      <a:r>
                        <a:rPr lang="en-US" sz="2200" b="0" dirty="0">
                          <a:solidFill>
                            <a:schemeClr val="tx1"/>
                          </a:solidFill>
                          <a:latin typeface="Arial" panose="020B0604020202020204" pitchFamily="34" charset="0"/>
                          <a:cs typeface="Arial" panose="020B0604020202020204" pitchFamily="34" charset="0"/>
                        </a:rPr>
                        <a:t>Transportation</a:t>
                      </a:r>
                    </a:p>
                    <a:p>
                      <a:pPr marL="342900" indent="-342900">
                        <a:lnSpc>
                          <a:spcPct val="100000"/>
                        </a:lnSpc>
                        <a:spcAft>
                          <a:spcPts val="0"/>
                        </a:spcAft>
                        <a:buFont typeface="Arial" panose="020B0604020202020204" pitchFamily="34" charset="0"/>
                        <a:buChar char="–"/>
                      </a:pPr>
                      <a:r>
                        <a:rPr lang="en-US" sz="2200" b="0" dirty="0">
                          <a:solidFill>
                            <a:schemeClr val="tx1"/>
                          </a:solidFill>
                          <a:latin typeface="Arial" panose="020B0604020202020204" pitchFamily="34" charset="0"/>
                          <a:cs typeface="Arial" panose="020B0604020202020204" pitchFamily="34" charset="0"/>
                        </a:rPr>
                        <a:t>Meal preparation</a:t>
                      </a:r>
                    </a:p>
                    <a:p>
                      <a:pPr marL="342900" indent="-342900">
                        <a:lnSpc>
                          <a:spcPct val="100000"/>
                        </a:lnSpc>
                        <a:spcAft>
                          <a:spcPts val="0"/>
                        </a:spcAft>
                        <a:buFont typeface="Arial" panose="020B0604020202020204" pitchFamily="34" charset="0"/>
                        <a:buChar char="–"/>
                      </a:pPr>
                      <a:r>
                        <a:rPr lang="en-US" sz="2200" b="0" dirty="0">
                          <a:solidFill>
                            <a:schemeClr val="tx1"/>
                          </a:solidFill>
                          <a:latin typeface="Arial" panose="020B0604020202020204" pitchFamily="34" charset="0"/>
                          <a:cs typeface="Arial" panose="020B0604020202020204" pitchFamily="34" charset="0"/>
                        </a:rPr>
                        <a:t>Managing finances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ct val="100000"/>
                        </a:lnSpc>
                        <a:spcBef>
                          <a:spcPts val="0"/>
                        </a:spcBef>
                        <a:spcAft>
                          <a:spcPts val="0"/>
                        </a:spcAft>
                        <a:buClr>
                          <a:schemeClr val="dk1"/>
                        </a:buClr>
                        <a:buSzPts val="2400"/>
                        <a:buNone/>
                      </a:pPr>
                      <a:r>
                        <a:rPr lang="en-US" sz="2200" dirty="0">
                          <a:latin typeface="Arial" panose="020B0604020202020204" pitchFamily="34" charset="0"/>
                          <a:cs typeface="Arial" panose="020B0604020202020204" pitchFamily="34" charset="0"/>
                        </a:rPr>
                        <a:t>The abuser may create shame surrounding:</a:t>
                      </a:r>
                    </a:p>
                    <a:p>
                      <a:pPr lvl="0" indent="-457200" algn="l" rtl="0">
                        <a:lnSpc>
                          <a:spcPct val="100000"/>
                        </a:lnSpc>
                        <a:spcBef>
                          <a:spcPts val="0"/>
                        </a:spcBef>
                        <a:spcAft>
                          <a:spcPts val="0"/>
                        </a:spcAft>
                        <a:buClr>
                          <a:schemeClr val="dk1"/>
                        </a:buClr>
                        <a:buSzPts val="2400"/>
                      </a:pPr>
                      <a:endParaRPr lang="en-US" sz="2200" dirty="0">
                        <a:latin typeface="Arial" panose="020B0604020202020204" pitchFamily="34" charset="0"/>
                        <a:cs typeface="Arial" panose="020B0604020202020204" pitchFamily="34" charset="0"/>
                      </a:endParaRPr>
                    </a:p>
                    <a:p>
                      <a:pPr lvl="0" indent="-457200" algn="l" rtl="0">
                        <a:lnSpc>
                          <a:spcPct val="100000"/>
                        </a:lnSpc>
                        <a:spcBef>
                          <a:spcPts val="0"/>
                        </a:spcBef>
                        <a:spcAft>
                          <a:spcPts val="0"/>
                        </a:spcAft>
                        <a:buClr>
                          <a:schemeClr val="dk1"/>
                        </a:buClr>
                        <a:buSzPts val="2400"/>
                        <a:buFont typeface="Arial" panose="020B0604020202020204" pitchFamily="34" charset="0"/>
                        <a:buChar char="–"/>
                      </a:pPr>
                      <a:r>
                        <a:rPr lang="en-US" sz="2200" dirty="0">
                          <a:latin typeface="Arial" panose="020B0604020202020204" pitchFamily="34" charset="0"/>
                          <a:cs typeface="Arial" panose="020B0604020202020204" pitchFamily="34" charset="0"/>
                        </a:rPr>
                        <a:t>Cognitive impairment</a:t>
                      </a:r>
                    </a:p>
                    <a:p>
                      <a:pPr lvl="0" indent="-457200" algn="l" rtl="0">
                        <a:lnSpc>
                          <a:spcPct val="100000"/>
                        </a:lnSpc>
                        <a:spcBef>
                          <a:spcPts val="0"/>
                        </a:spcBef>
                        <a:spcAft>
                          <a:spcPts val="0"/>
                        </a:spcAft>
                        <a:buClr>
                          <a:schemeClr val="dk1"/>
                        </a:buClr>
                        <a:buSzPts val="2400"/>
                        <a:buFont typeface="Arial" panose="020B0604020202020204" pitchFamily="34" charset="0"/>
                        <a:buChar char="–"/>
                      </a:pPr>
                      <a:r>
                        <a:rPr lang="en-US" sz="2200" dirty="0">
                          <a:latin typeface="Arial" panose="020B0604020202020204" pitchFamily="34" charset="0"/>
                          <a:cs typeface="Arial" panose="020B0604020202020204" pitchFamily="34" charset="0"/>
                        </a:rPr>
                        <a:t>Physical disability</a:t>
                      </a:r>
                    </a:p>
                    <a:p>
                      <a:pPr indent="-457200">
                        <a:lnSpc>
                          <a:spcPct val="100000"/>
                        </a:lnSpc>
                        <a:spcBef>
                          <a:spcPts val="0"/>
                        </a:spcBef>
                        <a:spcAft>
                          <a:spcPts val="0"/>
                        </a:spcAft>
                        <a:buSzPts val="2400"/>
                        <a:buFont typeface="Arial" panose="020B0604020202020204" pitchFamily="34" charset="0"/>
                        <a:buChar char="–"/>
                      </a:pPr>
                      <a:r>
                        <a:rPr lang="en-US" sz="2200" dirty="0">
                          <a:latin typeface="Arial" panose="020B0604020202020204" pitchFamily="34" charset="0"/>
                          <a:cs typeface="Arial" panose="020B0604020202020204" pitchFamily="34" charset="0"/>
                        </a:rPr>
                        <a:t>Being dependent</a:t>
                      </a:r>
                    </a:p>
                    <a:p>
                      <a:pPr lvl="0" indent="-457200" algn="l" rtl="0">
                        <a:lnSpc>
                          <a:spcPct val="100000"/>
                        </a:lnSpc>
                        <a:spcBef>
                          <a:spcPts val="0"/>
                        </a:spcBef>
                        <a:spcAft>
                          <a:spcPts val="0"/>
                        </a:spcAft>
                        <a:buClr>
                          <a:schemeClr val="dk1"/>
                        </a:buClr>
                        <a:buSzPts val="2400"/>
                        <a:buFont typeface="Arial" panose="020B0604020202020204" pitchFamily="34" charset="0"/>
                        <a:buChar char="–"/>
                      </a:pPr>
                      <a:r>
                        <a:rPr lang="en-US" sz="2200" dirty="0">
                          <a:latin typeface="Arial" panose="020B0604020202020204" pitchFamily="34" charset="0"/>
                          <a:cs typeface="Arial" panose="020B0604020202020204" pitchFamily="34" charset="0"/>
                        </a:rPr>
                        <a:t>Being revealed</a:t>
                      </a:r>
                    </a:p>
                    <a:p>
                      <a:pPr indent="-457200">
                        <a:lnSpc>
                          <a:spcPct val="100000"/>
                        </a:lnSpc>
                        <a:spcBef>
                          <a:spcPts val="0"/>
                        </a:spcBef>
                        <a:spcAft>
                          <a:spcPts val="0"/>
                        </a:spcAft>
                        <a:buSzPts val="2400"/>
                        <a:buFont typeface="Arial" panose="020B0604020202020204" pitchFamily="34" charset="0"/>
                        <a:buChar char="–"/>
                      </a:pPr>
                      <a:r>
                        <a:rPr lang="en-US" sz="2200" dirty="0">
                          <a:latin typeface="Arial" panose="020B0604020202020204" pitchFamily="34" charset="0"/>
                          <a:cs typeface="Arial" panose="020B0604020202020204" pitchFamily="34" charset="0"/>
                        </a:rPr>
                        <a:t>Perceived fault</a:t>
                      </a:r>
                    </a:p>
                    <a:p>
                      <a:pPr indent="-457200">
                        <a:lnSpc>
                          <a:spcPct val="100000"/>
                        </a:lnSpc>
                        <a:spcBef>
                          <a:spcPts val="0"/>
                        </a:spcBef>
                        <a:spcAft>
                          <a:spcPts val="0"/>
                        </a:spcAft>
                        <a:buSzPts val="2400"/>
                        <a:buFont typeface="Arial" panose="020B0604020202020204" pitchFamily="34" charset="0"/>
                        <a:buChar char="–"/>
                      </a:pPr>
                      <a:r>
                        <a:rPr lang="en-US" sz="2200" dirty="0">
                          <a:latin typeface="Arial" panose="020B0604020202020204" pitchFamily="34" charset="0"/>
                          <a:cs typeface="Arial" panose="020B0604020202020204" pitchFamily="34" charset="0"/>
                        </a:rPr>
                        <a:t>Perceived diminished self-worth</a:t>
                      </a:r>
                      <a:endParaRPr lang="en-US" sz="2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319916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01D8-7CF7-4018-A98F-9F9E65993E7F}"/>
              </a:ext>
            </a:extLst>
          </p:cNvPr>
          <p:cNvSpPr>
            <a:spLocks noGrp="1"/>
          </p:cNvSpPr>
          <p:nvPr>
            <p:ph type="title"/>
          </p:nvPr>
        </p:nvSpPr>
        <p:spPr>
          <a:xfrm>
            <a:off x="374073" y="552091"/>
            <a:ext cx="5105476" cy="5431536"/>
          </a:xfrm>
        </p:spPr>
        <p:txBody>
          <a:bodyPr>
            <a:normAutofit/>
          </a:bodyPr>
          <a:lstStyle/>
          <a:p>
            <a:r>
              <a:rPr lang="en-US" sz="4000" b="1" dirty="0">
                <a:latin typeface="Arial" panose="020B0604020202020204" pitchFamily="34" charset="0"/>
                <a:cs typeface="Arial" panose="020B0604020202020204" pitchFamily="34" charset="0"/>
              </a:rPr>
              <a:t>Acknowledgements</a:t>
            </a:r>
          </a:p>
        </p:txBody>
      </p:sp>
      <p:sp>
        <p:nvSpPr>
          <p:cNvPr id="3" name="Text Placeholder 2">
            <a:extLst>
              <a:ext uri="{FF2B5EF4-FFF2-40B4-BE49-F238E27FC236}">
                <a16:creationId xmlns:a16="http://schemas.microsoft.com/office/drawing/2014/main" id="{B3212467-1996-49A6-B019-24D11BA695AB}"/>
              </a:ext>
            </a:extLst>
          </p:cNvPr>
          <p:cNvSpPr>
            <a:spLocks noGrp="1"/>
          </p:cNvSpPr>
          <p:nvPr>
            <p:ph idx="1"/>
          </p:nvPr>
        </p:nvSpPr>
        <p:spPr>
          <a:xfrm>
            <a:off x="5503924" y="561764"/>
            <a:ext cx="6209104" cy="5431536"/>
          </a:xfrm>
        </p:spPr>
        <p:txBody>
          <a:bodyPr anchor="ctr">
            <a:normAutofit/>
          </a:bodyPr>
          <a:lstStyle/>
          <a:p>
            <a:pPr marL="114300" indent="0">
              <a:buNone/>
            </a:pPr>
            <a:r>
              <a:rPr lang="en-US" dirty="0">
                <a:latin typeface="Arial" panose="020B0604020202020204" pitchFamily="34" charset="0"/>
                <a:cs typeface="Arial" panose="020B0604020202020204" pitchFamily="34" charset="0"/>
              </a:rPr>
              <a:t>The Medicaid Care Experience Simulation (</a:t>
            </a:r>
            <a:r>
              <a:rPr lang="en-US" dirty="0" err="1">
                <a:latin typeface="Arial" panose="020B0604020202020204" pitchFamily="34" charset="0"/>
                <a:cs typeface="Arial" panose="020B0604020202020204" pitchFamily="34" charset="0"/>
              </a:rPr>
              <a:t>MCarES</a:t>
            </a:r>
            <a:r>
              <a:rPr lang="en-US" dirty="0">
                <a:latin typeface="Arial" panose="020B0604020202020204" pitchFamily="34" charset="0"/>
                <a:cs typeface="Arial" panose="020B0604020202020204" pitchFamily="34" charset="0"/>
              </a:rPr>
              <a:t>) is funded by the Ohio Department of Medicaid and administered by the Ohio Colleges of Medicine Government Resource Center. </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US" dirty="0">
                <a:latin typeface="Arial" panose="020B0604020202020204" pitchFamily="34" charset="0"/>
                <a:cs typeface="Arial" panose="020B0604020202020204" pitchFamily="34" charset="0"/>
              </a:rPr>
              <a:t>The views expressed in this virtual reality simulation are solely those of the creators and do not represent the views of the state of Ohio or federal Medicaid programs. </a:t>
            </a:r>
          </a:p>
          <a:p>
            <a:pPr marL="114300" indent="0">
              <a:buNone/>
            </a:pPr>
            <a:endParaRPr lang="en-US" sz="2200" dirty="0"/>
          </a:p>
        </p:txBody>
      </p:sp>
      <p:pic>
        <p:nvPicPr>
          <p:cNvPr id="7" name="Picture 6" descr="A red and white logo&#10;&#10;Description automatically generated with low confidence">
            <a:extLst>
              <a:ext uri="{FF2B5EF4-FFF2-40B4-BE49-F238E27FC236}">
                <a16:creationId xmlns:a16="http://schemas.microsoft.com/office/drawing/2014/main" id="{AA1EDC55-8033-4C2E-BAE4-BA62B03048C4}"/>
              </a:ext>
            </a:extLst>
          </p:cNvPr>
          <p:cNvPicPr>
            <a:picLocks noChangeAspect="1"/>
          </p:cNvPicPr>
          <p:nvPr/>
        </p:nvPicPr>
        <p:blipFill>
          <a:blip r:embed="rId2"/>
          <a:stretch>
            <a:fillRect/>
          </a:stretch>
        </p:blipFill>
        <p:spPr>
          <a:xfrm>
            <a:off x="478972" y="357692"/>
            <a:ext cx="3271547" cy="1538343"/>
          </a:xfrm>
          <a:prstGeom prst="rect">
            <a:avLst/>
          </a:prstGeom>
        </p:spPr>
      </p:pic>
      <p:grpSp>
        <p:nvGrpSpPr>
          <p:cNvPr id="5" name="Group 4">
            <a:extLst>
              <a:ext uri="{FF2B5EF4-FFF2-40B4-BE49-F238E27FC236}">
                <a16:creationId xmlns:a16="http://schemas.microsoft.com/office/drawing/2014/main" id="{DE1A876F-F8E8-4309-AE7B-9DC87F664881}"/>
              </a:ext>
            </a:extLst>
          </p:cNvPr>
          <p:cNvGrpSpPr/>
          <p:nvPr/>
        </p:nvGrpSpPr>
        <p:grpSpPr>
          <a:xfrm>
            <a:off x="1318394" y="5983627"/>
            <a:ext cx="9971534" cy="758119"/>
            <a:chOff x="478972" y="5983627"/>
            <a:chExt cx="9971534" cy="758119"/>
          </a:xfrm>
        </p:grpSpPr>
        <p:pic>
          <p:nvPicPr>
            <p:cNvPr id="8" name="Picture 7" descr="Logo&#10;&#10;Description automatically generated">
              <a:extLst>
                <a:ext uri="{FF2B5EF4-FFF2-40B4-BE49-F238E27FC236}">
                  <a16:creationId xmlns:a16="http://schemas.microsoft.com/office/drawing/2014/main" id="{EC4BFD78-8333-4436-8459-28CE9168E774}"/>
                </a:ext>
              </a:extLst>
            </p:cNvPr>
            <p:cNvPicPr>
              <a:picLocks noChangeAspect="1"/>
            </p:cNvPicPr>
            <p:nvPr/>
          </p:nvPicPr>
          <p:blipFill>
            <a:blip r:embed="rId3"/>
            <a:stretch>
              <a:fillRect/>
            </a:stretch>
          </p:blipFill>
          <p:spPr>
            <a:xfrm>
              <a:off x="478972" y="5983627"/>
              <a:ext cx="2618914" cy="562742"/>
            </a:xfrm>
            <a:prstGeom prst="rect">
              <a:avLst/>
            </a:prstGeom>
          </p:spPr>
        </p:pic>
        <p:pic>
          <p:nvPicPr>
            <p:cNvPr id="9" name="Picture 8" descr="Logo, company name&#10;&#10;Description automatically generated">
              <a:extLst>
                <a:ext uri="{FF2B5EF4-FFF2-40B4-BE49-F238E27FC236}">
                  <a16:creationId xmlns:a16="http://schemas.microsoft.com/office/drawing/2014/main" id="{D367C274-798A-4598-87BD-C6DC894C1394}"/>
                </a:ext>
              </a:extLst>
            </p:cNvPr>
            <p:cNvPicPr>
              <a:picLocks noChangeAspect="1"/>
            </p:cNvPicPr>
            <p:nvPr/>
          </p:nvPicPr>
          <p:blipFill>
            <a:blip r:embed="rId4"/>
            <a:stretch>
              <a:fillRect/>
            </a:stretch>
          </p:blipFill>
          <p:spPr>
            <a:xfrm>
              <a:off x="4676222" y="5983627"/>
              <a:ext cx="1231752" cy="758119"/>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B55F8579-67A2-4B8F-9655-687A18D3D244}"/>
                </a:ext>
              </a:extLst>
            </p:cNvPr>
            <p:cNvPicPr>
              <a:picLocks noChangeAspect="1"/>
            </p:cNvPicPr>
            <p:nvPr/>
          </p:nvPicPr>
          <p:blipFill>
            <a:blip r:embed="rId5"/>
            <a:stretch>
              <a:fillRect/>
            </a:stretch>
          </p:blipFill>
          <p:spPr>
            <a:xfrm>
              <a:off x="7849419" y="6109855"/>
              <a:ext cx="2601087" cy="547596"/>
            </a:xfrm>
            <a:prstGeom prst="rect">
              <a:avLst/>
            </a:prstGeom>
          </p:spPr>
        </p:pic>
      </p:grpSp>
    </p:spTree>
    <p:extLst>
      <p:ext uri="{BB962C8B-B14F-4D97-AF65-F5344CB8AC3E}">
        <p14:creationId xmlns:p14="http://schemas.microsoft.com/office/powerpoint/2010/main" val="3564278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title"/>
          </p:nvPr>
        </p:nvSpPr>
        <p:spPr>
          <a:xfrm>
            <a:off x="260606" y="442375"/>
            <a:ext cx="10895769" cy="1179576"/>
          </a:xfrm>
          <a:prstGeom prst="rect">
            <a:avLst/>
          </a:prstGeom>
        </p:spPr>
        <p:txBody>
          <a:bodyPr spcFirstLastPara="1" lIns="91425" tIns="45700" rIns="91425" bIns="45700" anchorCtr="0">
            <a:normAutofit fontScale="90000"/>
          </a:bodyPr>
          <a:lstStyle/>
          <a:p>
            <a:pPr marL="0" lvl="0" indent="0" algn="l" rtl="0">
              <a:lnSpc>
                <a:spcPct val="90000"/>
              </a:lnSpc>
              <a:spcBef>
                <a:spcPts val="0"/>
              </a:spcBef>
              <a:spcAft>
                <a:spcPts val="0"/>
              </a:spcAft>
              <a:buClr>
                <a:schemeClr val="dk1"/>
              </a:buClr>
              <a:buSzPts val="2400"/>
              <a:buNone/>
            </a:pPr>
            <a:r>
              <a:rPr lang="en-US" b="1" dirty="0">
                <a:latin typeface="Arial" panose="020B0604020202020204" pitchFamily="34" charset="0"/>
                <a:cs typeface="Arial" panose="020B0604020202020204" pitchFamily="34" charset="0"/>
                <a:sym typeface="Arial"/>
              </a:rPr>
              <a:t>Which Tools of Abuse do you Observe in the Simulation?</a:t>
            </a:r>
            <a:endParaRPr lang="en-US" dirty="0">
              <a:latin typeface="Arial" panose="020B0604020202020204" pitchFamily="34" charset="0"/>
              <a:cs typeface="Arial" panose="020B0604020202020204" pitchFamily="34" charset="0"/>
            </a:endParaRPr>
          </a:p>
        </p:txBody>
      </p:sp>
      <p:pic>
        <p:nvPicPr>
          <p:cNvPr id="8" name="Picture 7" descr="A red and white logo&#10;&#10;Description automatically generated with low confidence">
            <a:extLst>
              <a:ext uri="{FF2B5EF4-FFF2-40B4-BE49-F238E27FC236}">
                <a16:creationId xmlns:a16="http://schemas.microsoft.com/office/drawing/2014/main" id="{BAD209D7-00B4-4D43-9F1F-C0E18574C01F}"/>
              </a:ext>
            </a:extLst>
          </p:cNvPr>
          <p:cNvPicPr>
            <a:picLocks noChangeAspect="1"/>
          </p:cNvPicPr>
          <p:nvPr/>
        </p:nvPicPr>
        <p:blipFill>
          <a:blip r:embed="rId3"/>
          <a:stretch>
            <a:fillRect/>
          </a:stretch>
        </p:blipFill>
        <p:spPr>
          <a:xfrm>
            <a:off x="10818977" y="6030105"/>
            <a:ext cx="1213918" cy="570807"/>
          </a:xfrm>
          <a:prstGeom prst="rect">
            <a:avLst/>
          </a:prstGeom>
        </p:spPr>
      </p:pic>
      <p:sp>
        <p:nvSpPr>
          <p:cNvPr id="7" name="TextBox 6">
            <a:extLst>
              <a:ext uri="{FF2B5EF4-FFF2-40B4-BE49-F238E27FC236}">
                <a16:creationId xmlns:a16="http://schemas.microsoft.com/office/drawing/2014/main" id="{A4F2C74E-2160-4DD2-8E7E-235986A34130}"/>
              </a:ext>
            </a:extLst>
          </p:cNvPr>
          <p:cNvSpPr txBox="1"/>
          <p:nvPr/>
        </p:nvSpPr>
        <p:spPr>
          <a:xfrm>
            <a:off x="581628" y="2291752"/>
            <a:ext cx="6094070" cy="3108543"/>
          </a:xfrm>
          <a:prstGeom prst="rect">
            <a:avLst/>
          </a:prstGeom>
          <a:noFill/>
        </p:spPr>
        <p:txBody>
          <a:bodyPr wrap="square">
            <a:spAutoFit/>
          </a:bodyPr>
          <a:lstStyle/>
          <a:p>
            <a:pPr marL="514350" indent="-514350">
              <a:buAutoNum type="alphaUcPeriod"/>
            </a:pPr>
            <a:r>
              <a:rPr lang="en-US" sz="2800" dirty="0">
                <a:latin typeface="Arial" panose="020B0604020202020204" pitchFamily="34" charset="0"/>
                <a:cs typeface="Arial" panose="020B0604020202020204" pitchFamily="34" charset="0"/>
              </a:rPr>
              <a:t>Control</a:t>
            </a:r>
          </a:p>
          <a:p>
            <a:pPr marL="514350" indent="-514350">
              <a:buAutoNum type="alphaUcPeriod"/>
            </a:pPr>
            <a:r>
              <a:rPr lang="en-US" sz="2800" dirty="0">
                <a:latin typeface="Arial" panose="020B0604020202020204" pitchFamily="34" charset="0"/>
                <a:cs typeface="Arial" panose="020B0604020202020204" pitchFamily="34" charset="0"/>
              </a:rPr>
              <a:t>Isolation</a:t>
            </a:r>
          </a:p>
          <a:p>
            <a:pPr marL="514350" indent="-514350">
              <a:buAutoNum type="alphaUcPeriod"/>
            </a:pPr>
            <a:r>
              <a:rPr lang="en-US" sz="2800" dirty="0">
                <a:latin typeface="Arial" panose="020B0604020202020204" pitchFamily="34" charset="0"/>
                <a:cs typeface="Arial" panose="020B0604020202020204" pitchFamily="34" charset="0"/>
              </a:rPr>
              <a:t>Dependency</a:t>
            </a:r>
          </a:p>
          <a:p>
            <a:pPr marL="514350" indent="-514350">
              <a:buAutoNum type="alphaUcPeriod"/>
            </a:pPr>
            <a:r>
              <a:rPr lang="en-US" sz="2800" dirty="0">
                <a:latin typeface="Arial" panose="020B0604020202020204" pitchFamily="34" charset="0"/>
                <a:cs typeface="Arial" panose="020B0604020202020204" pitchFamily="34" charset="0"/>
              </a:rPr>
              <a:t>Shame</a:t>
            </a:r>
          </a:p>
          <a:p>
            <a:pPr marL="514350" indent="-514350">
              <a:buAutoNum type="alphaUcPeriod"/>
            </a:pPr>
            <a:r>
              <a:rPr lang="en-US" sz="2800" dirty="0">
                <a:latin typeface="Arial" panose="020B0604020202020204" pitchFamily="34" charset="0"/>
                <a:cs typeface="Arial" panose="020B0604020202020204" pitchFamily="34" charset="0"/>
              </a:rPr>
              <a:t> All the above</a:t>
            </a:r>
          </a:p>
          <a:p>
            <a:pPr marL="514350" indent="-514350">
              <a:buAutoNum type="alphaUcPeriod"/>
            </a:pPr>
            <a:endParaRPr lang="en-US" sz="2800" dirty="0">
              <a:latin typeface="Arial" panose="020B0604020202020204" pitchFamily="34" charset="0"/>
              <a:cs typeface="Arial" panose="020B0604020202020204" pitchFamily="34" charset="0"/>
            </a:endParaRPr>
          </a:p>
          <a:p>
            <a:pPr marL="514350" indent="-514350">
              <a:buAutoNum type="alphaUcPeriod"/>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940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title"/>
          </p:nvPr>
        </p:nvSpPr>
        <p:spPr>
          <a:xfrm>
            <a:off x="260606" y="442375"/>
            <a:ext cx="10895769" cy="1179576"/>
          </a:xfrm>
          <a:prstGeom prst="rect">
            <a:avLst/>
          </a:prstGeom>
        </p:spPr>
        <p:txBody>
          <a:bodyPr spcFirstLastPara="1" lIns="91425" tIns="45700" rIns="91425" bIns="45700" anchorCtr="0">
            <a:normAutofit fontScale="90000"/>
          </a:bodyPr>
          <a:lstStyle/>
          <a:p>
            <a:pPr marL="0" lvl="0" indent="0" algn="l" rtl="0">
              <a:lnSpc>
                <a:spcPct val="90000"/>
              </a:lnSpc>
              <a:spcBef>
                <a:spcPts val="0"/>
              </a:spcBef>
              <a:spcAft>
                <a:spcPts val="0"/>
              </a:spcAft>
              <a:buClr>
                <a:schemeClr val="dk1"/>
              </a:buClr>
              <a:buSzPts val="2400"/>
              <a:buNone/>
            </a:pPr>
            <a:r>
              <a:rPr lang="en-US" b="1" dirty="0">
                <a:latin typeface="Arial" panose="020B0604020202020204" pitchFamily="34" charset="0"/>
                <a:cs typeface="Arial" panose="020B0604020202020204" pitchFamily="34" charset="0"/>
                <a:sym typeface="Arial"/>
              </a:rPr>
              <a:t>Which Tools of Abuse do you Observe in the Simulation?</a:t>
            </a:r>
            <a:endParaRPr lang="en-US" dirty="0">
              <a:latin typeface="Arial" panose="020B0604020202020204" pitchFamily="34" charset="0"/>
              <a:cs typeface="Arial" panose="020B0604020202020204" pitchFamily="34" charset="0"/>
            </a:endParaRPr>
          </a:p>
        </p:txBody>
      </p:sp>
      <p:pic>
        <p:nvPicPr>
          <p:cNvPr id="8" name="Picture 7" descr="A red and white logo&#10;&#10;Description automatically generated with low confidence">
            <a:extLst>
              <a:ext uri="{FF2B5EF4-FFF2-40B4-BE49-F238E27FC236}">
                <a16:creationId xmlns:a16="http://schemas.microsoft.com/office/drawing/2014/main" id="{BAD209D7-00B4-4D43-9F1F-C0E18574C01F}"/>
              </a:ext>
            </a:extLst>
          </p:cNvPr>
          <p:cNvPicPr>
            <a:picLocks noChangeAspect="1"/>
          </p:cNvPicPr>
          <p:nvPr/>
        </p:nvPicPr>
        <p:blipFill>
          <a:blip r:embed="rId3"/>
          <a:stretch>
            <a:fillRect/>
          </a:stretch>
        </p:blipFill>
        <p:spPr>
          <a:xfrm>
            <a:off x="10818977" y="6030105"/>
            <a:ext cx="1213918" cy="570807"/>
          </a:xfrm>
          <a:prstGeom prst="rect">
            <a:avLst/>
          </a:prstGeom>
        </p:spPr>
      </p:pic>
      <p:sp>
        <p:nvSpPr>
          <p:cNvPr id="7" name="TextBox 6">
            <a:extLst>
              <a:ext uri="{FF2B5EF4-FFF2-40B4-BE49-F238E27FC236}">
                <a16:creationId xmlns:a16="http://schemas.microsoft.com/office/drawing/2014/main" id="{A4F2C74E-2160-4DD2-8E7E-235986A34130}"/>
              </a:ext>
            </a:extLst>
          </p:cNvPr>
          <p:cNvSpPr txBox="1"/>
          <p:nvPr/>
        </p:nvSpPr>
        <p:spPr>
          <a:xfrm>
            <a:off x="512179" y="2271756"/>
            <a:ext cx="6094070" cy="3108543"/>
          </a:xfrm>
          <a:prstGeom prst="rect">
            <a:avLst/>
          </a:prstGeom>
          <a:noFill/>
        </p:spPr>
        <p:txBody>
          <a:bodyPr wrap="square">
            <a:spAutoFit/>
          </a:bodyPr>
          <a:lstStyle/>
          <a:p>
            <a:pPr marL="514350" indent="-514350">
              <a:buAutoNum type="alphaUcPeriod"/>
            </a:pPr>
            <a:r>
              <a:rPr lang="en-US" sz="2800" dirty="0">
                <a:latin typeface="Arial" panose="020B0604020202020204" pitchFamily="34" charset="0"/>
                <a:cs typeface="Arial" panose="020B0604020202020204" pitchFamily="34" charset="0"/>
              </a:rPr>
              <a:t>Control</a:t>
            </a:r>
          </a:p>
          <a:p>
            <a:pPr marL="514350" indent="-514350">
              <a:buAutoNum type="alphaUcPeriod"/>
            </a:pPr>
            <a:r>
              <a:rPr lang="en-US" sz="2800" dirty="0">
                <a:latin typeface="Arial" panose="020B0604020202020204" pitchFamily="34" charset="0"/>
                <a:cs typeface="Arial" panose="020B0604020202020204" pitchFamily="34" charset="0"/>
              </a:rPr>
              <a:t>Isolation</a:t>
            </a:r>
          </a:p>
          <a:p>
            <a:pPr marL="514350" indent="-514350">
              <a:buAutoNum type="alphaUcPeriod"/>
            </a:pPr>
            <a:r>
              <a:rPr lang="en-US" sz="2800" dirty="0">
                <a:latin typeface="Arial" panose="020B0604020202020204" pitchFamily="34" charset="0"/>
                <a:cs typeface="Arial" panose="020B0604020202020204" pitchFamily="34" charset="0"/>
              </a:rPr>
              <a:t>Dependency</a:t>
            </a:r>
          </a:p>
          <a:p>
            <a:pPr marL="514350" indent="-514350">
              <a:buAutoNum type="alphaUcPeriod"/>
            </a:pPr>
            <a:r>
              <a:rPr lang="en-US" sz="2800" dirty="0">
                <a:latin typeface="Arial" panose="020B0604020202020204" pitchFamily="34" charset="0"/>
                <a:cs typeface="Arial" panose="020B0604020202020204" pitchFamily="34" charset="0"/>
              </a:rPr>
              <a:t>Shame</a:t>
            </a:r>
          </a:p>
          <a:p>
            <a:pPr marL="514350" indent="-514350">
              <a:buAutoNum type="alphaUcPeriod"/>
            </a:pPr>
            <a:r>
              <a:rPr lang="en-US" sz="2800" dirty="0">
                <a:latin typeface="Arial" panose="020B0604020202020204" pitchFamily="34" charset="0"/>
                <a:cs typeface="Arial" panose="020B0604020202020204" pitchFamily="34" charset="0"/>
              </a:rPr>
              <a:t> All the above ✔</a:t>
            </a:r>
          </a:p>
          <a:p>
            <a:pPr marL="514350" indent="-514350">
              <a:buAutoNum type="alphaUcPeriod"/>
            </a:pPr>
            <a:endParaRPr lang="en-US" sz="2800" dirty="0">
              <a:latin typeface="Arial" panose="020B0604020202020204" pitchFamily="34" charset="0"/>
              <a:cs typeface="Arial" panose="020B0604020202020204" pitchFamily="34" charset="0"/>
            </a:endParaRPr>
          </a:p>
          <a:p>
            <a:pPr marL="514350" indent="-514350">
              <a:buAutoNum type="alphaUcPeriod"/>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224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0DE21C-FF2D-4EEA-ACA4-EA26574519C5}"/>
              </a:ext>
            </a:extLst>
          </p:cNvPr>
          <p:cNvSpPr>
            <a:spLocks noGrp="1"/>
          </p:cNvSpPr>
          <p:nvPr>
            <p:ph idx="1"/>
          </p:nvPr>
        </p:nvSpPr>
        <p:spPr>
          <a:xfrm>
            <a:off x="554183" y="942109"/>
            <a:ext cx="11166762" cy="5300846"/>
          </a:xfrm>
        </p:spPr>
        <p:txBody>
          <a:bodyPr>
            <a:normAutofit/>
          </a:bodyPr>
          <a:lstStyle/>
          <a:p>
            <a:pPr marL="114300" indent="0" algn="ctr">
              <a:lnSpc>
                <a:spcPct val="100000"/>
              </a:lnSpc>
              <a:spcBef>
                <a:spcPts val="0"/>
              </a:spcBef>
              <a:buNone/>
            </a:pPr>
            <a:r>
              <a:rPr lang="en-US" sz="4000" b="1" dirty="0">
                <a:latin typeface="Arial" panose="020B0604020202020204" pitchFamily="34" charset="0"/>
                <a:cs typeface="Arial" panose="020B0604020202020204" pitchFamily="34" charset="0"/>
              </a:rPr>
              <a:t>Delirium, dementia, and depression </a:t>
            </a:r>
          </a:p>
          <a:p>
            <a:pPr marL="114300" indent="0" algn="ctr">
              <a:lnSpc>
                <a:spcPct val="100000"/>
              </a:lnSpc>
              <a:spcBef>
                <a:spcPts val="0"/>
              </a:spcBef>
              <a:buNone/>
            </a:pPr>
            <a:r>
              <a:rPr lang="en-US" sz="4000" b="1" dirty="0">
                <a:latin typeface="Arial" panose="020B0604020202020204" pitchFamily="34" charset="0"/>
                <a:cs typeface="Arial" panose="020B0604020202020204" pitchFamily="34" charset="0"/>
              </a:rPr>
              <a:t>are all common and difficult to tease apart. Mr. Chen has exhibited some symptoms of delirium, depression, and dementia. </a:t>
            </a:r>
          </a:p>
          <a:p>
            <a:pPr marL="114300" indent="0" algn="ctr">
              <a:lnSpc>
                <a:spcPct val="100000"/>
              </a:lnSpc>
              <a:spcBef>
                <a:spcPts val="0"/>
              </a:spcBef>
              <a:buNone/>
            </a:pPr>
            <a:endParaRPr lang="en-US" sz="4000" b="1" dirty="0">
              <a:latin typeface="Arial" panose="020B0604020202020204" pitchFamily="34" charset="0"/>
              <a:cs typeface="Arial" panose="020B0604020202020204" pitchFamily="34" charset="0"/>
            </a:endParaRPr>
          </a:p>
          <a:p>
            <a:pPr marL="114300" indent="0" algn="ctr">
              <a:lnSpc>
                <a:spcPct val="100000"/>
              </a:lnSpc>
              <a:spcBef>
                <a:spcPts val="0"/>
              </a:spcBef>
              <a:buNone/>
            </a:pPr>
            <a:r>
              <a:rPr lang="en-US" sz="4000" b="1" dirty="0">
                <a:latin typeface="Arial" panose="020B0604020202020204" pitchFamily="34" charset="0"/>
                <a:cs typeface="Arial" panose="020B0604020202020204" pitchFamily="34" charset="0"/>
              </a:rPr>
              <a:t>The following charts help differentiate between delirium and dementia and depression and dementia.</a:t>
            </a:r>
          </a:p>
          <a:p>
            <a:pPr marL="114300" indent="0">
              <a:buNone/>
            </a:pPr>
            <a:endParaRPr lang="en-US" sz="2200" dirty="0"/>
          </a:p>
          <a:p>
            <a:pPr marL="114300" indent="0">
              <a:buNone/>
            </a:pPr>
            <a:endParaRPr lang="en-US" sz="2200" dirty="0"/>
          </a:p>
          <a:p>
            <a:pPr marL="114300" indent="0">
              <a:buNone/>
            </a:pPr>
            <a:endParaRPr lang="en-US" sz="2200" dirty="0"/>
          </a:p>
        </p:txBody>
      </p:sp>
      <p:pic>
        <p:nvPicPr>
          <p:cNvPr id="6" name="Picture 5" descr="A red and white logo&#10;&#10;Description automatically generated with low confidence">
            <a:extLst>
              <a:ext uri="{FF2B5EF4-FFF2-40B4-BE49-F238E27FC236}">
                <a16:creationId xmlns:a16="http://schemas.microsoft.com/office/drawing/2014/main" id="{2E126D15-59CF-4ECE-8E5D-12E8D4D35918}"/>
              </a:ext>
            </a:extLst>
          </p:cNvPr>
          <p:cNvPicPr>
            <a:picLocks noChangeAspect="1"/>
          </p:cNvPicPr>
          <p:nvPr/>
        </p:nvPicPr>
        <p:blipFill>
          <a:blip r:embed="rId3"/>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2805863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aphicFrame>
        <p:nvGraphicFramePr>
          <p:cNvPr id="257" name="Google Shape;257;p25"/>
          <p:cNvGraphicFramePr/>
          <p:nvPr>
            <p:extLst>
              <p:ext uri="{D42A27DB-BD31-4B8C-83A1-F6EECF244321}">
                <p14:modId xmlns:p14="http://schemas.microsoft.com/office/powerpoint/2010/main" val="1129235513"/>
              </p:ext>
            </p:extLst>
          </p:nvPr>
        </p:nvGraphicFramePr>
        <p:xfrm>
          <a:off x="0" y="1149281"/>
          <a:ext cx="12192000" cy="5650299"/>
        </p:xfrm>
        <a:graphic>
          <a:graphicData uri="http://schemas.openxmlformats.org/drawingml/2006/table">
            <a:tbl>
              <a:tblPr firstRow="1" firstCol="1" bandRow="1" bandCol="1">
                <a:noFill/>
                <a:tableStyleId>{17AAE1AA-2AC4-499D-BEBE-9B372E2346D8}</a:tableStyleId>
              </a:tblPr>
              <a:tblGrid>
                <a:gridCol w="1870364">
                  <a:extLst>
                    <a:ext uri="{9D8B030D-6E8A-4147-A177-3AD203B41FA5}">
                      <a16:colId xmlns:a16="http://schemas.microsoft.com/office/drawing/2014/main" val="2634801049"/>
                    </a:ext>
                  </a:extLst>
                </a:gridCol>
                <a:gridCol w="5514109">
                  <a:extLst>
                    <a:ext uri="{9D8B030D-6E8A-4147-A177-3AD203B41FA5}">
                      <a16:colId xmlns:a16="http://schemas.microsoft.com/office/drawing/2014/main" val="20000"/>
                    </a:ext>
                  </a:extLst>
                </a:gridCol>
                <a:gridCol w="4807527">
                  <a:extLst>
                    <a:ext uri="{9D8B030D-6E8A-4147-A177-3AD203B41FA5}">
                      <a16:colId xmlns:a16="http://schemas.microsoft.com/office/drawing/2014/main" val="20001"/>
                    </a:ext>
                  </a:extLst>
                </a:gridCol>
              </a:tblGrid>
              <a:tr h="233325">
                <a:tc>
                  <a:txBody>
                    <a:bodyPr/>
                    <a:lstStyle/>
                    <a:p>
                      <a:pPr marL="0" marR="0" lvl="0" indent="0" algn="l" rtl="0">
                        <a:spcBef>
                          <a:spcPts val="0"/>
                        </a:spcBef>
                        <a:spcAft>
                          <a:spcPts val="0"/>
                        </a:spcAft>
                        <a:buNone/>
                      </a:pPr>
                      <a:r>
                        <a:rPr lang="en-US" sz="1800" b="1" u="none" strike="noStrike" cap="none" dirty="0">
                          <a:solidFill>
                            <a:schemeClr val="dk1"/>
                          </a:solidFill>
                          <a:latin typeface="Arial" panose="020B0604020202020204" pitchFamily="34" charset="0"/>
                          <a:ea typeface="Arial"/>
                          <a:cs typeface="Arial" panose="020B0604020202020204" pitchFamily="34" charset="0"/>
                          <a:sym typeface="Arial"/>
                        </a:rPr>
                        <a:t>Feature</a:t>
                      </a:r>
                      <a:endParaRPr sz="18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9FDFFF"/>
                    </a:solidFill>
                  </a:tcPr>
                </a:tc>
                <a:tc>
                  <a:txBody>
                    <a:bodyPr/>
                    <a:lstStyle/>
                    <a:p>
                      <a:pPr marL="0" marR="0" lvl="0" indent="0" algn="l" rtl="0">
                        <a:spcBef>
                          <a:spcPts val="0"/>
                        </a:spcBef>
                        <a:spcAft>
                          <a:spcPts val="0"/>
                        </a:spcAft>
                        <a:buNone/>
                      </a:pPr>
                      <a:r>
                        <a:rPr lang="en-US" sz="1800" b="1" u="none" strike="noStrike" cap="none" dirty="0">
                          <a:solidFill>
                            <a:schemeClr val="dk1"/>
                          </a:solidFill>
                          <a:latin typeface="Arial" panose="020B0604020202020204" pitchFamily="34" charset="0"/>
                          <a:cs typeface="Arial" panose="020B0604020202020204" pitchFamily="34" charset="0"/>
                        </a:rPr>
                        <a:t>Delirium</a:t>
                      </a:r>
                      <a:endParaRPr sz="18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FDFFF"/>
                    </a:solidFill>
                  </a:tcPr>
                </a:tc>
                <a:tc>
                  <a:txBody>
                    <a:bodyPr/>
                    <a:lstStyle/>
                    <a:p>
                      <a:pPr marL="0" marR="0" lvl="0" indent="0" algn="l" rtl="0">
                        <a:spcBef>
                          <a:spcPts val="0"/>
                        </a:spcBef>
                        <a:spcAft>
                          <a:spcPts val="0"/>
                        </a:spcAft>
                        <a:buNone/>
                      </a:pPr>
                      <a:r>
                        <a:rPr lang="en-US" sz="1800" b="1" u="none" strike="noStrike" cap="none" dirty="0">
                          <a:solidFill>
                            <a:schemeClr val="dk1"/>
                          </a:solidFill>
                          <a:latin typeface="Arial" panose="020B0604020202020204" pitchFamily="34" charset="0"/>
                          <a:cs typeface="Arial" panose="020B0604020202020204" pitchFamily="34" charset="0"/>
                        </a:rPr>
                        <a:t>Dementia</a:t>
                      </a:r>
                      <a:endParaRPr sz="18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FDFFF"/>
                    </a:solidFill>
                  </a:tcPr>
                </a:tc>
                <a:extLst>
                  <a:ext uri="{0D108BD9-81ED-4DB2-BD59-A6C34878D82A}">
                    <a16:rowId xmlns:a16="http://schemas.microsoft.com/office/drawing/2014/main" val="10000"/>
                  </a:ext>
                </a:extLst>
              </a:tr>
              <a:tr h="233325">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Onset</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Onset often acute, at night</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Insidious</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03164">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Course</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Fluctuating with lucid intervals during day; worse at night</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Generally stable over course of day</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33325">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Duration</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Hours to weeks</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Months to years</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17282">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Awareness</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Reduced</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Clear</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04800">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Alertness</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Abnormally low or high</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Usually normal</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14632">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Attention</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err="1">
                          <a:solidFill>
                            <a:schemeClr val="dk1"/>
                          </a:solidFill>
                          <a:latin typeface="Arial" panose="020B0604020202020204" pitchFamily="34" charset="0"/>
                          <a:ea typeface="Arial"/>
                          <a:cs typeface="Arial" panose="020B0604020202020204" pitchFamily="34" charset="0"/>
                          <a:sym typeface="Arial"/>
                        </a:rPr>
                        <a:t>Hypoalert</a:t>
                      </a: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 or hyperalert, distractable; fluctuates over course of day</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Usually normal</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66650">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Orientation</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Usually impaired for time, tendency to mistake unfamiliar for familiar place and persons</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Often impaired</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60937">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Memory</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Immediate and recent impairment</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Recent and remote impairment</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04800">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Thinking</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Disorganized</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Impoverished</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24464">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Perception</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Illusions and hallucinations (usually visual) relatively common</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Usually normal</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34297">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Speech</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Incoherent, hesitant, slow or rapid</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Difficulty in finding words</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170846841"/>
                  </a:ext>
                </a:extLst>
              </a:tr>
              <a:tr h="335462">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Sleep-wake cycle</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Always disrupted</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Often fragmented sleep</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547979091"/>
                  </a:ext>
                </a:extLst>
              </a:tr>
              <a:tr h="233325">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Physical illness or drug toxicity</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Either or both present</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ea typeface="Arial"/>
                          <a:cs typeface="Arial" panose="020B0604020202020204" pitchFamily="34" charset="0"/>
                          <a:sym typeface="Arial"/>
                        </a:rPr>
                        <a:t>Often absent, especially in Alzheimer’s disease</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
        <p:nvSpPr>
          <p:cNvPr id="4" name="Google Shape;196;p16">
            <a:extLst>
              <a:ext uri="{FF2B5EF4-FFF2-40B4-BE49-F238E27FC236}">
                <a16:creationId xmlns:a16="http://schemas.microsoft.com/office/drawing/2014/main" id="{243F66C1-EDF9-4C2B-9762-E71F909C9B48}"/>
              </a:ext>
            </a:extLst>
          </p:cNvPr>
          <p:cNvSpPr txBox="1">
            <a:spLocks noGrp="1"/>
          </p:cNvSpPr>
          <p:nvPr>
            <p:ph type="title"/>
          </p:nvPr>
        </p:nvSpPr>
        <p:spPr>
          <a:xfrm>
            <a:off x="78658" y="58420"/>
            <a:ext cx="12002506" cy="12671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cs typeface="Arial"/>
                <a:sym typeface="Arial"/>
              </a:rPr>
              <a:t>Differentiating Delirium vs. Dementia</a:t>
            </a:r>
            <a:endParaRPr b="1" dirty="0"/>
          </a:p>
        </p:txBody>
      </p:sp>
      <p:pic>
        <p:nvPicPr>
          <p:cNvPr id="5" name="Picture 4" descr="A red and white logo&#10;&#10;Description automatically generated with low confidence">
            <a:extLst>
              <a:ext uri="{FF2B5EF4-FFF2-40B4-BE49-F238E27FC236}">
                <a16:creationId xmlns:a16="http://schemas.microsoft.com/office/drawing/2014/main" id="{6AA41F21-94D8-40D9-B31B-AE38FA2CF9F8}"/>
              </a:ext>
            </a:extLst>
          </p:cNvPr>
          <p:cNvPicPr>
            <a:picLocks noChangeAspect="1"/>
          </p:cNvPicPr>
          <p:nvPr/>
        </p:nvPicPr>
        <p:blipFill>
          <a:blip r:embed="rId3"/>
          <a:stretch>
            <a:fillRect/>
          </a:stretch>
        </p:blipFill>
        <p:spPr>
          <a:xfrm>
            <a:off x="10778337" y="289237"/>
            <a:ext cx="1213918" cy="570807"/>
          </a:xfrm>
          <a:prstGeom prst="rect">
            <a:avLst/>
          </a:prstGeom>
        </p:spPr>
      </p:pic>
      <p:sp>
        <p:nvSpPr>
          <p:cNvPr id="3" name="Rectangle 2">
            <a:extLst>
              <a:ext uri="{FF2B5EF4-FFF2-40B4-BE49-F238E27FC236}">
                <a16:creationId xmlns:a16="http://schemas.microsoft.com/office/drawing/2014/main" id="{D0E9861C-7104-497C-A939-6935DEA44A14}"/>
              </a:ext>
            </a:extLst>
          </p:cNvPr>
          <p:cNvSpPr/>
          <p:nvPr/>
        </p:nvSpPr>
        <p:spPr>
          <a:xfrm>
            <a:off x="3159760" y="1372703"/>
            <a:ext cx="1544320" cy="3331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629416-739C-4193-9287-50F23F7C9E60}"/>
              </a:ext>
            </a:extLst>
          </p:cNvPr>
          <p:cNvSpPr/>
          <p:nvPr/>
        </p:nvSpPr>
        <p:spPr>
          <a:xfrm>
            <a:off x="1849120" y="2182344"/>
            <a:ext cx="1798320" cy="3331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DB2941-ABD5-40A5-B024-ECD7558D7E28}"/>
              </a:ext>
            </a:extLst>
          </p:cNvPr>
          <p:cNvSpPr/>
          <p:nvPr/>
        </p:nvSpPr>
        <p:spPr>
          <a:xfrm>
            <a:off x="1899920" y="6198489"/>
            <a:ext cx="2306320" cy="3331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403272-A66C-4BF6-870B-0D95DCCFF3DC}"/>
              </a:ext>
            </a:extLst>
          </p:cNvPr>
          <p:cNvSpPr/>
          <p:nvPr/>
        </p:nvSpPr>
        <p:spPr>
          <a:xfrm>
            <a:off x="1838960" y="4794391"/>
            <a:ext cx="2865120" cy="3331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1C8701-4C90-4BDE-895F-C72CBD2BFE76}"/>
              </a:ext>
            </a:extLst>
          </p:cNvPr>
          <p:cNvSpPr/>
          <p:nvPr/>
        </p:nvSpPr>
        <p:spPr>
          <a:xfrm>
            <a:off x="1838960" y="3071176"/>
            <a:ext cx="2501812" cy="35782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905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aphicFrame>
        <p:nvGraphicFramePr>
          <p:cNvPr id="257" name="Google Shape;257;p25"/>
          <p:cNvGraphicFramePr/>
          <p:nvPr/>
        </p:nvGraphicFramePr>
        <p:xfrm>
          <a:off x="0" y="1325563"/>
          <a:ext cx="12192000" cy="5117470"/>
        </p:xfrm>
        <a:graphic>
          <a:graphicData uri="http://schemas.openxmlformats.org/drawingml/2006/table">
            <a:tbl>
              <a:tblPr firstRow="1" firstCol="1" bandRow="1" bandCol="1">
                <a:noFill/>
                <a:tableStyleId>{17AAE1AA-2AC4-499D-BEBE-9B372E2346D8}</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233325">
                <a:tc>
                  <a:txBody>
                    <a:bodyPr/>
                    <a:lstStyle/>
                    <a:p>
                      <a:pPr marL="0" marR="0" lvl="0" indent="0" algn="l" rtl="0">
                        <a:spcBef>
                          <a:spcPts val="0"/>
                        </a:spcBef>
                        <a:spcAft>
                          <a:spcPts val="0"/>
                        </a:spcAft>
                        <a:buNone/>
                      </a:pPr>
                      <a:r>
                        <a:rPr lang="en-US" sz="1800" b="1" u="none" strike="noStrike" cap="none" dirty="0">
                          <a:solidFill>
                            <a:schemeClr val="dk1"/>
                          </a:solidFill>
                          <a:latin typeface="Arial" panose="020B0604020202020204" pitchFamily="34" charset="0"/>
                          <a:cs typeface="Arial" panose="020B0604020202020204" pitchFamily="34" charset="0"/>
                        </a:rPr>
                        <a:t>Depression in Older Adults</a:t>
                      </a:r>
                      <a:endParaRPr sz="18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FDFFF"/>
                    </a:solidFill>
                  </a:tcPr>
                </a:tc>
                <a:tc>
                  <a:txBody>
                    <a:bodyPr/>
                    <a:lstStyle/>
                    <a:p>
                      <a:pPr marL="0" marR="0" lvl="0" indent="0" algn="l" rtl="0">
                        <a:spcBef>
                          <a:spcPts val="0"/>
                        </a:spcBef>
                        <a:spcAft>
                          <a:spcPts val="0"/>
                        </a:spcAft>
                        <a:buNone/>
                      </a:pPr>
                      <a:r>
                        <a:rPr lang="en-US" sz="1800" b="1" u="none" strike="noStrike" cap="none" dirty="0">
                          <a:solidFill>
                            <a:schemeClr val="dk1"/>
                          </a:solidFill>
                          <a:latin typeface="Arial" panose="020B0604020202020204" pitchFamily="34" charset="0"/>
                          <a:cs typeface="Arial" panose="020B0604020202020204" pitchFamily="34" charset="0"/>
                        </a:rPr>
                        <a:t>Dementia</a:t>
                      </a:r>
                      <a:endParaRPr sz="1800" b="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FDFFF"/>
                    </a:solidFill>
                  </a:tcPr>
                </a:tc>
                <a:extLst>
                  <a:ext uri="{0D108BD9-81ED-4DB2-BD59-A6C34878D82A}">
                    <a16:rowId xmlns:a16="http://schemas.microsoft.com/office/drawing/2014/main" val="10000"/>
                  </a:ext>
                </a:extLst>
              </a:tr>
              <a:tr h="233325">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Onset of cognitive decline is rapid</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a:solidFill>
                            <a:schemeClr val="dk1"/>
                          </a:solidFill>
                          <a:latin typeface="Arial" panose="020B0604020202020204" pitchFamily="34" charset="0"/>
                          <a:cs typeface="Arial" panose="020B0604020202020204" pitchFamily="34" charset="0"/>
                        </a:rPr>
                        <a:t>Onset of cognitive decline is slow</a:t>
                      </a:r>
                      <a:endParaRPr sz="1800" b="0" u="none" strike="noStrike" cap="none">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66650">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Preoccupation about cognitive deficits</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a:solidFill>
                            <a:schemeClr val="dk1"/>
                          </a:solidFill>
                          <a:latin typeface="Arial" panose="020B0604020202020204" pitchFamily="34" charset="0"/>
                          <a:cs typeface="Arial" panose="020B0604020202020204" pitchFamily="34" charset="0"/>
                        </a:rPr>
                        <a:t>Lack of concern or denial about cognitive deficits</a:t>
                      </a:r>
                      <a:endParaRPr sz="1800" b="0" u="none" strike="noStrike" cap="none">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33325">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Difficulty concentrating</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a:solidFill>
                            <a:schemeClr val="dk1"/>
                          </a:solidFill>
                          <a:latin typeface="Arial" panose="020B0604020202020204" pitchFamily="34" charset="0"/>
                          <a:cs typeface="Arial" panose="020B0604020202020204" pitchFamily="34" charset="0"/>
                        </a:rPr>
                        <a:t>Difficulty with short-term memory</a:t>
                      </a:r>
                      <a:endParaRPr sz="1800" b="0" u="none" strike="noStrike" cap="none">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66650">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Knowledge of correct date, time, and location</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a:solidFill>
                            <a:schemeClr val="dk1"/>
                          </a:solidFill>
                          <a:latin typeface="Arial" panose="020B0604020202020204" pitchFamily="34" charset="0"/>
                          <a:cs typeface="Arial" panose="020B0604020202020204" pitchFamily="34" charset="0"/>
                        </a:rPr>
                        <a:t>Confusion and disorientation</a:t>
                      </a:r>
                      <a:endParaRPr sz="1800" b="0" u="none" strike="noStrike" cap="none">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66650">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Psychomotor slowing with rapid onset (language, body movements)</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Impaired psychomotor skills with gradual onset (writing, speaking, facial masking)</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66650">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Acute loss of interest or pleasure in activities</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a:solidFill>
                            <a:schemeClr val="dk1"/>
                          </a:solidFill>
                          <a:latin typeface="Arial" panose="020B0604020202020204" pitchFamily="34" charset="0"/>
                          <a:cs typeface="Arial" panose="020B0604020202020204" pitchFamily="34" charset="0"/>
                        </a:rPr>
                        <a:t>Gradual loss of interest or pleasure in activities</a:t>
                      </a:r>
                      <a:endParaRPr sz="1800" b="0" u="none" strike="noStrike" cap="none">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66650">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Acute changes in sleeping patterns </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Gradual disruption of the sleep-wake cycle due to changes in the brain</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33325">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Acute decrease in energy</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Normal energy levels</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466650">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Acute changes in appetite leading to weight loss or gain</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Gradual changes in weight status over the course of months to years</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700000">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Rapid onset of agitation, predominantly worse in the morning but may persist throughout the day</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Gradual increase in agitation, predominantly worse in the late afternoon/evening (sundowning)</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33325">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Suicidal ideation or self-harming behaviors</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u="none" strike="noStrike" cap="none" dirty="0">
                          <a:solidFill>
                            <a:schemeClr val="dk1"/>
                          </a:solidFill>
                          <a:latin typeface="Arial" panose="020B0604020202020204" pitchFamily="34" charset="0"/>
                          <a:cs typeface="Arial" panose="020B0604020202020204" pitchFamily="34" charset="0"/>
                        </a:rPr>
                        <a:t>Less likely to express suicidal ideation</a:t>
                      </a:r>
                      <a:endParaRPr sz="18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
        <p:nvSpPr>
          <p:cNvPr id="3" name="Google Shape;196;p16">
            <a:extLst>
              <a:ext uri="{FF2B5EF4-FFF2-40B4-BE49-F238E27FC236}">
                <a16:creationId xmlns:a16="http://schemas.microsoft.com/office/drawing/2014/main" id="{19BD9C3B-5BB3-4A66-98E6-EE1A9CEEACF3}"/>
              </a:ext>
            </a:extLst>
          </p:cNvPr>
          <p:cNvSpPr txBox="1">
            <a:spLocks noGrp="1"/>
          </p:cNvSpPr>
          <p:nvPr>
            <p:ph type="title"/>
          </p:nvPr>
        </p:nvSpPr>
        <p:spPr>
          <a:xfrm>
            <a:off x="78658" y="0"/>
            <a:ext cx="11658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cs typeface="Arial"/>
                <a:sym typeface="Arial"/>
              </a:rPr>
              <a:t>Differentiating Depression vs. Dementia</a:t>
            </a:r>
            <a:endParaRPr b="1" dirty="0"/>
          </a:p>
        </p:txBody>
      </p:sp>
      <p:pic>
        <p:nvPicPr>
          <p:cNvPr id="4" name="Picture 3" descr="A red and white logo&#10;&#10;Description automatically generated with low confidence">
            <a:extLst>
              <a:ext uri="{FF2B5EF4-FFF2-40B4-BE49-F238E27FC236}">
                <a16:creationId xmlns:a16="http://schemas.microsoft.com/office/drawing/2014/main" id="{A17C4B68-2C26-4590-991D-358774DEF7C2}"/>
              </a:ext>
            </a:extLst>
          </p:cNvPr>
          <p:cNvPicPr>
            <a:picLocks noChangeAspect="1"/>
          </p:cNvPicPr>
          <p:nvPr/>
        </p:nvPicPr>
        <p:blipFill>
          <a:blip r:embed="rId3"/>
          <a:stretch>
            <a:fillRect/>
          </a:stretch>
        </p:blipFill>
        <p:spPr>
          <a:xfrm>
            <a:off x="10929740" y="129563"/>
            <a:ext cx="1213918" cy="570807"/>
          </a:xfrm>
          <a:prstGeom prst="rect">
            <a:avLst/>
          </a:prstGeom>
        </p:spPr>
      </p:pic>
      <p:sp>
        <p:nvSpPr>
          <p:cNvPr id="10" name="Rectangle 9">
            <a:extLst>
              <a:ext uri="{FF2B5EF4-FFF2-40B4-BE49-F238E27FC236}">
                <a16:creationId xmlns:a16="http://schemas.microsoft.com/office/drawing/2014/main" id="{71248569-5C07-4FBD-B6D8-7E1276D9A83E}"/>
              </a:ext>
            </a:extLst>
          </p:cNvPr>
          <p:cNvSpPr/>
          <p:nvPr/>
        </p:nvSpPr>
        <p:spPr>
          <a:xfrm>
            <a:off x="1910080" y="1577055"/>
            <a:ext cx="1798320" cy="3331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605563-E610-419B-A57D-FDF10E5200EE}"/>
              </a:ext>
            </a:extLst>
          </p:cNvPr>
          <p:cNvSpPr/>
          <p:nvPr/>
        </p:nvSpPr>
        <p:spPr>
          <a:xfrm>
            <a:off x="0" y="2600444"/>
            <a:ext cx="4734560" cy="3331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7AA39A-9C31-4E1D-B99A-A5A7026E2448}"/>
              </a:ext>
            </a:extLst>
          </p:cNvPr>
          <p:cNvSpPr/>
          <p:nvPr/>
        </p:nvSpPr>
        <p:spPr>
          <a:xfrm>
            <a:off x="0" y="3631937"/>
            <a:ext cx="4653280" cy="3331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A68906-AF65-41D9-9B51-AE2058728C24}"/>
              </a:ext>
            </a:extLst>
          </p:cNvPr>
          <p:cNvSpPr/>
          <p:nvPr/>
        </p:nvSpPr>
        <p:spPr>
          <a:xfrm>
            <a:off x="0" y="4598433"/>
            <a:ext cx="2794000" cy="3331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52A82C8-AC2D-405E-82A3-6263F90337D3}"/>
              </a:ext>
            </a:extLst>
          </p:cNvPr>
          <p:cNvSpPr/>
          <p:nvPr/>
        </p:nvSpPr>
        <p:spPr>
          <a:xfrm>
            <a:off x="0" y="4931632"/>
            <a:ext cx="5801360" cy="3331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285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6"/>
          <p:cNvSpPr txBox="1">
            <a:spLocks noGrp="1"/>
          </p:cNvSpPr>
          <p:nvPr>
            <p:ph type="title"/>
          </p:nvPr>
        </p:nvSpPr>
        <p:spPr>
          <a:xfrm>
            <a:off x="318655" y="507077"/>
            <a:ext cx="11089732" cy="1179576"/>
          </a:xfrm>
          <a:prstGeom prst="rect">
            <a:avLst/>
          </a:prstGeom>
        </p:spPr>
        <p:txBody>
          <a:bodyPr spcFirstLastPara="1" lIns="91425" tIns="45700" rIns="91425" bIns="45700" anchorCtr="0">
            <a:normAutofit fontScale="90000"/>
          </a:bodyPr>
          <a:lstStyle/>
          <a:p>
            <a:pPr>
              <a:spcBef>
                <a:spcPts val="0"/>
              </a:spcBef>
              <a:buClr>
                <a:schemeClr val="dk1"/>
              </a:buClr>
              <a:buSzPts val="4400"/>
            </a:pPr>
            <a:r>
              <a:rPr lang="en-US" b="1" dirty="0">
                <a:latin typeface="Arial" panose="020B0604020202020204" pitchFamily="34" charset="0"/>
                <a:cs typeface="Arial" panose="020B0604020202020204" pitchFamily="34" charset="0"/>
              </a:rPr>
              <a:t>For Mr. Chen, what is the most critical diagnosis that needs immediate attention? </a:t>
            </a:r>
            <a:br>
              <a:rPr lang="en-US" sz="2500" dirty="0">
                <a:latin typeface="Arial" panose="020B0604020202020204" pitchFamily="34" charset="0"/>
                <a:cs typeface="Arial" panose="020B0604020202020204" pitchFamily="34" charset="0"/>
              </a:rPr>
            </a:br>
            <a:endParaRPr lang="en-US" sz="2500" dirty="0"/>
          </a:p>
        </p:txBody>
      </p:sp>
      <p:sp>
        <p:nvSpPr>
          <p:cNvPr id="4" name="Google Shape;294;p31">
            <a:extLst>
              <a:ext uri="{FF2B5EF4-FFF2-40B4-BE49-F238E27FC236}">
                <a16:creationId xmlns:a16="http://schemas.microsoft.com/office/drawing/2014/main" id="{7F678983-93C3-46AD-BAC5-3199BB520559}"/>
              </a:ext>
            </a:extLst>
          </p:cNvPr>
          <p:cNvSpPr txBox="1">
            <a:spLocks noGrp="1"/>
          </p:cNvSpPr>
          <p:nvPr>
            <p:ph idx="1"/>
          </p:nvPr>
        </p:nvSpPr>
        <p:spPr>
          <a:xfrm>
            <a:off x="318655" y="1955470"/>
            <a:ext cx="10168128" cy="3695020"/>
          </a:xfrm>
          <a:prstGeom prst="rect">
            <a:avLst/>
          </a:prstGeom>
        </p:spPr>
        <p:txBody>
          <a:bodyPr spcFirstLastPara="1" lIns="91425" tIns="45700" rIns="91425" bIns="45700" anchorCtr="0">
            <a:normAutofit/>
          </a:bodyPr>
          <a:lstStyle/>
          <a:p>
            <a:pPr marL="58738" lvl="1" indent="0" rtl="0">
              <a:spcBef>
                <a:spcPts val="500"/>
              </a:spcBef>
              <a:spcAft>
                <a:spcPts val="0"/>
              </a:spcAft>
              <a:buClr>
                <a:schemeClr val="dk1"/>
              </a:buClr>
              <a:buSzPts val="2400"/>
              <a:buNone/>
            </a:pPr>
            <a:endParaRPr lang="en-US" sz="4000" dirty="0">
              <a:latin typeface="Arial" panose="020B0604020202020204" pitchFamily="34" charset="0"/>
              <a:cs typeface="Arial" panose="020B0604020202020204" pitchFamily="34" charset="0"/>
            </a:endParaRPr>
          </a:p>
          <a:p>
            <a:pPr marL="573088" lvl="1" indent="-514350">
              <a:buSzPct val="100000"/>
              <a:buFont typeface="Calibri" panose="020F0502020204030204" pitchFamily="34" charset="0"/>
              <a:buAutoNum type="alphaUcPeriod"/>
            </a:pPr>
            <a:r>
              <a:rPr lang="en-US" sz="4000" dirty="0">
                <a:latin typeface="Arial" panose="020B0604020202020204" pitchFamily="34" charset="0"/>
                <a:cs typeface="Arial" panose="020B0604020202020204" pitchFamily="34" charset="0"/>
              </a:rPr>
              <a:t> Delirium </a:t>
            </a:r>
          </a:p>
          <a:p>
            <a:pPr marL="573088" lvl="1" indent="-514350">
              <a:buSzPct val="100000"/>
              <a:buFont typeface="Calibri" panose="020F0502020204030204" pitchFamily="34" charset="0"/>
              <a:buAutoNum type="alphaUcPeriod"/>
            </a:pPr>
            <a:r>
              <a:rPr lang="en-US" sz="4000" dirty="0">
                <a:latin typeface="Arial" panose="020B0604020202020204" pitchFamily="34" charset="0"/>
                <a:cs typeface="Arial" panose="020B0604020202020204" pitchFamily="34" charset="0"/>
              </a:rPr>
              <a:t> Depression</a:t>
            </a:r>
          </a:p>
          <a:p>
            <a:pPr marL="573088" lvl="1" indent="-514350">
              <a:buSzPct val="100000"/>
              <a:buFont typeface="Calibri" panose="020F0502020204030204" pitchFamily="34" charset="0"/>
              <a:buAutoNum type="alphaUcPeriod"/>
            </a:pPr>
            <a:r>
              <a:rPr lang="en-US" sz="4000" dirty="0">
                <a:latin typeface="Arial" panose="020B0604020202020204" pitchFamily="34" charset="0"/>
                <a:cs typeface="Arial" panose="020B0604020202020204" pitchFamily="34" charset="0"/>
              </a:rPr>
              <a:t> Dementia</a:t>
            </a:r>
          </a:p>
          <a:p>
            <a:pPr marL="58738" lvl="1" indent="0">
              <a:buSzPts val="2400"/>
              <a:buNone/>
            </a:pPr>
            <a:endParaRPr lang="en-US" sz="2200" dirty="0">
              <a:latin typeface="Arial" panose="020B0604020202020204" pitchFamily="34" charset="0"/>
              <a:cs typeface="Arial" panose="020B0604020202020204" pitchFamily="34" charset="0"/>
            </a:endParaRPr>
          </a:p>
        </p:txBody>
      </p:sp>
      <p:pic>
        <p:nvPicPr>
          <p:cNvPr id="8" name="Picture 7" descr="A red and white logo&#10;&#10;Description automatically generated with low confidence">
            <a:extLst>
              <a:ext uri="{FF2B5EF4-FFF2-40B4-BE49-F238E27FC236}">
                <a16:creationId xmlns:a16="http://schemas.microsoft.com/office/drawing/2014/main" id="{2DE36331-00FE-452F-B88C-0CE8BDE4A52B}"/>
              </a:ext>
            </a:extLst>
          </p:cNvPr>
          <p:cNvPicPr>
            <a:picLocks noChangeAspect="1"/>
          </p:cNvPicPr>
          <p:nvPr/>
        </p:nvPicPr>
        <p:blipFill>
          <a:blip r:embed="rId3"/>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829039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6"/>
          <p:cNvSpPr txBox="1">
            <a:spLocks noGrp="1"/>
          </p:cNvSpPr>
          <p:nvPr>
            <p:ph type="title"/>
          </p:nvPr>
        </p:nvSpPr>
        <p:spPr>
          <a:xfrm>
            <a:off x="318655" y="507077"/>
            <a:ext cx="11089732" cy="1179576"/>
          </a:xfrm>
          <a:prstGeom prst="rect">
            <a:avLst/>
          </a:prstGeom>
        </p:spPr>
        <p:txBody>
          <a:bodyPr spcFirstLastPara="1" lIns="91425" tIns="45700" rIns="91425" bIns="45700" anchorCtr="0">
            <a:normAutofit fontScale="90000"/>
          </a:bodyPr>
          <a:lstStyle/>
          <a:p>
            <a:pPr>
              <a:spcBef>
                <a:spcPts val="0"/>
              </a:spcBef>
              <a:buClr>
                <a:schemeClr val="dk1"/>
              </a:buClr>
              <a:buSzPts val="4400"/>
            </a:pPr>
            <a:r>
              <a:rPr lang="en-US" b="1" dirty="0">
                <a:latin typeface="Arial" panose="020B0604020202020204" pitchFamily="34" charset="0"/>
                <a:cs typeface="Arial" panose="020B0604020202020204" pitchFamily="34" charset="0"/>
              </a:rPr>
              <a:t>For Mr. Chen, what is the most critical diagnosis that needs immediate attention? </a:t>
            </a:r>
            <a:br>
              <a:rPr lang="en-US" sz="2500" dirty="0">
                <a:latin typeface="Arial" panose="020B0604020202020204" pitchFamily="34" charset="0"/>
                <a:cs typeface="Arial" panose="020B0604020202020204" pitchFamily="34" charset="0"/>
              </a:rPr>
            </a:br>
            <a:endParaRPr lang="en-US" sz="2500" dirty="0"/>
          </a:p>
        </p:txBody>
      </p:sp>
      <p:sp>
        <p:nvSpPr>
          <p:cNvPr id="4" name="Google Shape;294;p31">
            <a:extLst>
              <a:ext uri="{FF2B5EF4-FFF2-40B4-BE49-F238E27FC236}">
                <a16:creationId xmlns:a16="http://schemas.microsoft.com/office/drawing/2014/main" id="{7F678983-93C3-46AD-BAC5-3199BB520559}"/>
              </a:ext>
            </a:extLst>
          </p:cNvPr>
          <p:cNvSpPr txBox="1">
            <a:spLocks noGrp="1"/>
          </p:cNvSpPr>
          <p:nvPr>
            <p:ph idx="1"/>
          </p:nvPr>
        </p:nvSpPr>
        <p:spPr>
          <a:xfrm>
            <a:off x="318655" y="2301833"/>
            <a:ext cx="11457709" cy="4168239"/>
          </a:xfrm>
          <a:prstGeom prst="rect">
            <a:avLst/>
          </a:prstGeom>
        </p:spPr>
        <p:txBody>
          <a:bodyPr spcFirstLastPara="1" lIns="91425" tIns="45700" rIns="91425" bIns="45700" anchorCtr="0">
            <a:normAutofit lnSpcReduction="10000"/>
          </a:bodyPr>
          <a:lstStyle/>
          <a:p>
            <a:pPr marL="573088" lvl="1" indent="-514350">
              <a:buSzPct val="100000"/>
              <a:buFont typeface="Calibri" panose="020F0502020204030204" pitchFamily="34" charset="0"/>
              <a:buAutoNum type="alphaUcPeriod"/>
            </a:pPr>
            <a:r>
              <a:rPr lang="en-US" sz="4000" dirty="0">
                <a:latin typeface="Arial" panose="020B0604020202020204" pitchFamily="34" charset="0"/>
                <a:cs typeface="Arial" panose="020B0604020202020204" pitchFamily="34" charset="0"/>
              </a:rPr>
              <a:t> Delirium </a:t>
            </a:r>
            <a:r>
              <a:rPr lang="en-US" sz="4000" b="1" dirty="0">
                <a:ea typeface="Arial"/>
                <a:cs typeface="Arial"/>
                <a:sym typeface="Arial"/>
              </a:rPr>
              <a:t>✔</a:t>
            </a:r>
            <a:endParaRPr lang="en-US" sz="4000" dirty="0">
              <a:latin typeface="Arial" panose="020B0604020202020204" pitchFamily="34" charset="0"/>
              <a:cs typeface="Arial" panose="020B0604020202020204" pitchFamily="34" charset="0"/>
            </a:endParaRPr>
          </a:p>
          <a:p>
            <a:pPr marL="573088" lvl="1" indent="-514350">
              <a:buSzPct val="100000"/>
              <a:buFont typeface="Calibri" panose="020F0502020204030204" pitchFamily="34" charset="0"/>
              <a:buAutoNum type="alphaUcPeriod"/>
            </a:pPr>
            <a:r>
              <a:rPr lang="en-US" sz="4000" dirty="0">
                <a:latin typeface="Arial" panose="020B0604020202020204" pitchFamily="34" charset="0"/>
                <a:cs typeface="Arial" panose="020B0604020202020204" pitchFamily="34" charset="0"/>
              </a:rPr>
              <a:t> Depression</a:t>
            </a:r>
          </a:p>
          <a:p>
            <a:pPr marL="573088" lvl="1" indent="-514350">
              <a:buSzPct val="100000"/>
              <a:buFont typeface="Calibri" panose="020F0502020204030204" pitchFamily="34" charset="0"/>
              <a:buAutoNum type="alphaUcPeriod"/>
            </a:pPr>
            <a:r>
              <a:rPr lang="en-US" sz="4000" dirty="0">
                <a:latin typeface="Arial" panose="020B0604020202020204" pitchFamily="34" charset="0"/>
                <a:cs typeface="Arial" panose="020B0604020202020204" pitchFamily="34" charset="0"/>
              </a:rPr>
              <a:t> Dementia</a:t>
            </a:r>
          </a:p>
          <a:p>
            <a:pPr marL="573088" lvl="1" indent="-514350">
              <a:buSzPct val="100000"/>
              <a:buFont typeface="Calibri" panose="020F0502020204030204" pitchFamily="34" charset="0"/>
              <a:buAutoNum type="alphaUcPeriod"/>
            </a:pPr>
            <a:endParaRPr lang="en-US" sz="4000" dirty="0">
              <a:latin typeface="Arial" panose="020B0604020202020204" pitchFamily="34" charset="0"/>
              <a:cs typeface="Arial" panose="020B0604020202020204" pitchFamily="34" charset="0"/>
            </a:endParaRPr>
          </a:p>
          <a:p>
            <a:pPr marL="58738" lvl="1" indent="0">
              <a:buSzPct val="100000"/>
              <a:buNone/>
            </a:pPr>
            <a:r>
              <a:rPr lang="en-US" sz="4000" i="1" dirty="0">
                <a:cs typeface="Arial" panose="020B0604020202020204" pitchFamily="34" charset="0"/>
              </a:rPr>
              <a:t>Mr. Chen may have all three conditions, but the delirium needs to be addressed first. He can then be assessed for the other conditions.</a:t>
            </a:r>
          </a:p>
          <a:p>
            <a:pPr marL="58738" lvl="1" indent="0">
              <a:buSzPct val="100000"/>
              <a:buNone/>
            </a:pPr>
            <a:endParaRPr lang="en-US" sz="4000" dirty="0">
              <a:latin typeface="Arial" panose="020B0604020202020204" pitchFamily="34" charset="0"/>
              <a:cs typeface="Arial" panose="020B0604020202020204" pitchFamily="34" charset="0"/>
            </a:endParaRPr>
          </a:p>
          <a:p>
            <a:pPr marL="58738" lvl="1" indent="0">
              <a:buSzPts val="2400"/>
              <a:buNone/>
            </a:pPr>
            <a:endParaRPr lang="en-US" sz="2200" dirty="0">
              <a:latin typeface="Arial" panose="020B0604020202020204" pitchFamily="34" charset="0"/>
              <a:cs typeface="Arial" panose="020B0604020202020204" pitchFamily="34" charset="0"/>
            </a:endParaRPr>
          </a:p>
        </p:txBody>
      </p:sp>
      <p:pic>
        <p:nvPicPr>
          <p:cNvPr id="5" name="Picture 4" descr="A red and white logo&#10;&#10;Description automatically generated with low confidence">
            <a:extLst>
              <a:ext uri="{FF2B5EF4-FFF2-40B4-BE49-F238E27FC236}">
                <a16:creationId xmlns:a16="http://schemas.microsoft.com/office/drawing/2014/main" id="{EAF891E1-7750-4A04-8AFC-B33EE816BFC6}"/>
              </a:ext>
            </a:extLst>
          </p:cNvPr>
          <p:cNvPicPr>
            <a:picLocks noChangeAspect="1"/>
          </p:cNvPicPr>
          <p:nvPr/>
        </p:nvPicPr>
        <p:blipFill>
          <a:blip r:embed="rId3"/>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1353191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5" name="Picture 4" descr="A doctor attending to a patient&#10;&#10;Description automatically generated with medium confidence">
            <a:extLst>
              <a:ext uri="{FF2B5EF4-FFF2-40B4-BE49-F238E27FC236}">
                <a16:creationId xmlns:a16="http://schemas.microsoft.com/office/drawing/2014/main" id="{D3EB2B88-7883-4CBE-898B-EC40305A0247}"/>
              </a:ext>
            </a:extLst>
          </p:cNvPr>
          <p:cNvPicPr>
            <a:picLocks noChangeAspect="1"/>
          </p:cNvPicPr>
          <p:nvPr/>
        </p:nvPicPr>
        <p:blipFill rotWithShape="1">
          <a:blip r:embed="rId3">
            <a:alphaModFix amt="60000"/>
          </a:blip>
          <a:srcRect t="7728" b="7728"/>
          <a:stretch/>
        </p:blipFill>
        <p:spPr>
          <a:xfrm>
            <a:off x="0" y="0"/>
            <a:ext cx="12192000" cy="6858000"/>
          </a:xfrm>
          <a:prstGeom prst="rect">
            <a:avLst/>
          </a:prstGeom>
        </p:spPr>
      </p:pic>
      <p:sp>
        <p:nvSpPr>
          <p:cNvPr id="268" name="Google Shape;268;p27"/>
          <p:cNvSpPr txBox="1">
            <a:spLocks noGrp="1"/>
          </p:cNvSpPr>
          <p:nvPr>
            <p:ph type="title"/>
          </p:nvPr>
        </p:nvSpPr>
        <p:spPr>
          <a:xfrm>
            <a:off x="314961" y="1999614"/>
            <a:ext cx="11717934" cy="3121025"/>
          </a:xfrm>
          <a:prstGeom prst="rect">
            <a:avLst/>
          </a:prstGeom>
        </p:spPr>
        <p:txBody>
          <a:bodyPr spcFirstLastPara="1" vert="horz" lIns="91440" tIns="45720" rIns="91440" bIns="45720" rtlCol="0" anchor="ctr" anchorCtr="0">
            <a:noAutofit/>
          </a:bodyPr>
          <a:lstStyle/>
          <a:p>
            <a:pPr marL="0" marR="0" lvl="0" indent="0" algn="ctr">
              <a:spcAft>
                <a:spcPts val="0"/>
              </a:spcAft>
              <a:buClr>
                <a:schemeClr val="dk1"/>
              </a:buClr>
              <a:buSzPct val="100000"/>
            </a:pPr>
            <a:r>
              <a:rPr lang="en-US" sz="4400" b="1" kern="1200" dirty="0">
                <a:solidFill>
                  <a:schemeClr val="tx1"/>
                </a:solidFill>
                <a:latin typeface="Arial" panose="020B0604020202020204" pitchFamily="34" charset="0"/>
                <a:cs typeface="Arial" panose="020B0604020202020204" pitchFamily="34" charset="0"/>
                <a:sym typeface="Arial"/>
              </a:rPr>
              <a:t>Episode 5: Improving Care for Mr. Chen</a:t>
            </a:r>
            <a:br>
              <a:rPr lang="en-US" sz="4400" b="1" kern="1200" dirty="0">
                <a:solidFill>
                  <a:schemeClr val="tx1"/>
                </a:solidFill>
                <a:latin typeface="Arial" panose="020B0604020202020204" pitchFamily="34" charset="0"/>
                <a:cs typeface="Arial" panose="020B0604020202020204" pitchFamily="34" charset="0"/>
                <a:sym typeface="Arial"/>
              </a:rPr>
            </a:br>
            <a:br>
              <a:rPr lang="en-US" sz="4400" b="1" dirty="0">
                <a:latin typeface="Arial" panose="020B0604020202020204" pitchFamily="34" charset="0"/>
                <a:cs typeface="Arial" panose="020B0604020202020204" pitchFamily="34" charset="0"/>
                <a:sym typeface="Arial"/>
              </a:rPr>
            </a:br>
            <a:r>
              <a:rPr lang="en-US" sz="4400" b="1" i="1" dirty="0">
                <a:latin typeface="Arial" panose="020B0604020202020204" pitchFamily="34" charset="0"/>
                <a:cs typeface="Arial" panose="020B0604020202020204" pitchFamily="34" charset="0"/>
                <a:sym typeface="Arial"/>
              </a:rPr>
              <a:t>We have the opportunity to take part in a conversation with Dr. Brooks about where she may have missed an opportunity to intervene during Mr. Chen’s trip to the ER.</a:t>
            </a:r>
            <a:br>
              <a:rPr lang="en-US" sz="4400" b="1" kern="1200" dirty="0">
                <a:solidFill>
                  <a:schemeClr val="tx1"/>
                </a:solidFill>
                <a:latin typeface="Arial" panose="020B0604020202020204" pitchFamily="34" charset="0"/>
                <a:cs typeface="Arial" panose="020B0604020202020204" pitchFamily="34" charset="0"/>
                <a:sym typeface="Arial"/>
              </a:rPr>
            </a:br>
            <a:br>
              <a:rPr lang="en-US" sz="4000" b="1" kern="1200" dirty="0">
                <a:solidFill>
                  <a:schemeClr val="tx1"/>
                </a:solidFill>
                <a:latin typeface="Arial" panose="020B0604020202020204" pitchFamily="34" charset="0"/>
                <a:cs typeface="Arial" panose="020B0604020202020204" pitchFamily="34" charset="0"/>
                <a:sym typeface="Arial"/>
              </a:rPr>
            </a:br>
            <a:br>
              <a:rPr lang="en-US" sz="4000" b="1" kern="1200" dirty="0">
                <a:solidFill>
                  <a:schemeClr val="tx1"/>
                </a:solidFill>
                <a:latin typeface="Arial" panose="020B0604020202020204" pitchFamily="34" charset="0"/>
                <a:cs typeface="Arial" panose="020B0604020202020204" pitchFamily="34" charset="0"/>
                <a:sym typeface="Arial"/>
              </a:rPr>
            </a:br>
            <a:endParaRPr lang="en-US" sz="4000" kern="1200" dirty="0">
              <a:solidFill>
                <a:schemeClr val="tx1"/>
              </a:solidFill>
              <a:latin typeface="Arial" panose="020B0604020202020204" pitchFamily="34" charset="0"/>
              <a:cs typeface="Arial" panose="020B0604020202020204" pitchFamily="34" charset="0"/>
            </a:endParaRPr>
          </a:p>
        </p:txBody>
      </p:sp>
      <p:pic>
        <p:nvPicPr>
          <p:cNvPr id="7" name="Picture 6" descr="A red and white logo&#10;&#10;Description automatically generated with low confidence">
            <a:extLst>
              <a:ext uri="{FF2B5EF4-FFF2-40B4-BE49-F238E27FC236}">
                <a16:creationId xmlns:a16="http://schemas.microsoft.com/office/drawing/2014/main" id="{1F9ED611-123E-4D06-89AD-6FAFC808171B}"/>
              </a:ext>
            </a:extLst>
          </p:cNvPr>
          <p:cNvPicPr>
            <a:picLocks noChangeAspect="1"/>
          </p:cNvPicPr>
          <p:nvPr/>
        </p:nvPicPr>
        <p:blipFill>
          <a:blip r:embed="rId4"/>
          <a:stretch>
            <a:fillRect/>
          </a:stretch>
        </p:blipFill>
        <p:spPr>
          <a:xfrm>
            <a:off x="10818977" y="6030105"/>
            <a:ext cx="1213918" cy="57080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title"/>
          </p:nvPr>
        </p:nvSpPr>
        <p:spPr>
          <a:xfrm>
            <a:off x="401781" y="244258"/>
            <a:ext cx="11471563" cy="1179576"/>
          </a:xfrm>
          <a:prstGeom prst="rect">
            <a:avLst/>
          </a:prstGeom>
        </p:spPr>
        <p:txBody>
          <a:bodyPr spcFirstLastPara="1" lIns="91425" tIns="45700" rIns="91425" bIns="45700" anchorCtr="0">
            <a:noAutofit/>
          </a:bodyPr>
          <a:lstStyle/>
          <a:p>
            <a:pPr marL="0" lvl="0" indent="0" rtl="0">
              <a:spcBef>
                <a:spcPts val="0"/>
              </a:spcBef>
              <a:spcAft>
                <a:spcPts val="0"/>
              </a:spcAft>
              <a:buClr>
                <a:schemeClr val="dk1"/>
              </a:buClr>
              <a:buSzPts val="4400"/>
              <a:buFont typeface="Arial"/>
              <a:buNone/>
            </a:pPr>
            <a:r>
              <a:rPr lang="en-US" b="1" dirty="0">
                <a:latin typeface="Arial" panose="020B0604020202020204" pitchFamily="34" charset="0"/>
                <a:cs typeface="Arial" panose="020B0604020202020204" pitchFamily="34" charset="0"/>
                <a:sym typeface="Arial"/>
              </a:rPr>
              <a:t>Mistaking Signs and Symptoms of Elder Abuse and Neglect</a:t>
            </a:r>
            <a:endParaRPr lang="en-US" b="1" dirty="0">
              <a:latin typeface="Arial" panose="020B0604020202020204" pitchFamily="34" charset="0"/>
              <a:cs typeface="Arial" panose="020B0604020202020204" pitchFamily="34" charset="0"/>
            </a:endParaRPr>
          </a:p>
        </p:txBody>
      </p:sp>
      <p:sp>
        <p:nvSpPr>
          <p:cNvPr id="197" name="Google Shape;197;p16"/>
          <p:cNvSpPr txBox="1">
            <a:spLocks noGrp="1"/>
          </p:cNvSpPr>
          <p:nvPr>
            <p:ph idx="1"/>
          </p:nvPr>
        </p:nvSpPr>
        <p:spPr>
          <a:xfrm>
            <a:off x="401781" y="1556420"/>
            <a:ext cx="11651674" cy="5176890"/>
          </a:xfrm>
          <a:prstGeom prst="rect">
            <a:avLst/>
          </a:prstGeom>
        </p:spPr>
        <p:txBody>
          <a:bodyPr spcFirstLastPara="1" lIns="91425" tIns="45700" rIns="91425" bIns="45700" anchorCtr="0">
            <a:normAutofit fontScale="40000" lnSpcReduction="20000"/>
          </a:bodyPr>
          <a:lstStyle/>
          <a:p>
            <a:pPr marL="346075" lvl="0" indent="-234950" rtl="0">
              <a:lnSpc>
                <a:spcPct val="120000"/>
              </a:lnSpc>
              <a:spcBef>
                <a:spcPts val="0"/>
              </a:spcBef>
              <a:buClr>
                <a:schemeClr val="dk1"/>
              </a:buClr>
              <a:buSzPts val="2400"/>
            </a:pPr>
            <a:r>
              <a:rPr lang="en-US" sz="7000" dirty="0">
                <a:latin typeface="Arial" panose="020B0604020202020204" pitchFamily="34" charset="0"/>
                <a:ea typeface="Arial"/>
                <a:cs typeface="Arial" panose="020B0604020202020204" pitchFamily="34" charset="0"/>
                <a:sym typeface="Arial"/>
              </a:rPr>
              <a:t>Reports of frequent falls or being “accident prone”</a:t>
            </a:r>
          </a:p>
          <a:p>
            <a:pPr marL="495300" lvl="0" rtl="0">
              <a:lnSpc>
                <a:spcPct val="120000"/>
              </a:lnSpc>
              <a:spcBef>
                <a:spcPts val="0"/>
              </a:spcBef>
              <a:buClr>
                <a:schemeClr val="dk1"/>
              </a:buClr>
              <a:buSzPts val="2400"/>
            </a:pPr>
            <a:endParaRPr lang="en-US" sz="2000" dirty="0">
              <a:latin typeface="Arial" panose="020B0604020202020204" pitchFamily="34" charset="0"/>
              <a:ea typeface="Arial"/>
              <a:cs typeface="Arial" panose="020B0604020202020204" pitchFamily="34" charset="0"/>
              <a:sym typeface="Arial"/>
            </a:endParaRPr>
          </a:p>
          <a:p>
            <a:pPr marL="858838" lvl="1" indent="-346075">
              <a:lnSpc>
                <a:spcPct val="120000"/>
              </a:lnSpc>
              <a:spcBef>
                <a:spcPts val="0"/>
              </a:spcBef>
              <a:buSzPts val="2400"/>
              <a:buFont typeface="Arial" panose="020B0604020202020204" pitchFamily="34" charset="0"/>
              <a:buChar char="–"/>
            </a:pPr>
            <a:r>
              <a:rPr lang="en-US" sz="5100" dirty="0">
                <a:latin typeface="Arial" panose="020B0604020202020204" pitchFamily="34" charset="0"/>
                <a:ea typeface="Arial"/>
                <a:cs typeface="Arial" panose="020B0604020202020204" pitchFamily="34" charset="0"/>
                <a:sym typeface="Arial"/>
              </a:rPr>
              <a:t>Bruising pattern on </a:t>
            </a:r>
            <a:r>
              <a:rPr lang="en-US" sz="5100" u="sng" dirty="0">
                <a:latin typeface="Arial" panose="020B0604020202020204" pitchFamily="34" charset="0"/>
                <a:ea typeface="Arial"/>
                <a:cs typeface="Arial" panose="020B0604020202020204" pitchFamily="34" charset="0"/>
                <a:sym typeface="Arial"/>
              </a:rPr>
              <a:t>face</a:t>
            </a:r>
            <a:r>
              <a:rPr lang="en-US" sz="5100" dirty="0">
                <a:latin typeface="Arial" panose="020B0604020202020204" pitchFamily="34" charset="0"/>
                <a:ea typeface="Arial"/>
                <a:cs typeface="Arial" panose="020B0604020202020204" pitchFamily="34" charset="0"/>
                <a:sym typeface="Arial"/>
              </a:rPr>
              <a:t>, </a:t>
            </a:r>
            <a:r>
              <a:rPr lang="en-US" sz="5100" u="sng" dirty="0">
                <a:latin typeface="Arial" panose="020B0604020202020204" pitchFamily="34" charset="0"/>
                <a:ea typeface="Arial"/>
                <a:cs typeface="Arial" panose="020B0604020202020204" pitchFamily="34" charset="0"/>
                <a:sym typeface="Arial"/>
              </a:rPr>
              <a:t>neck</a:t>
            </a:r>
            <a:r>
              <a:rPr lang="en-US" sz="5100" dirty="0">
                <a:latin typeface="Arial" panose="020B0604020202020204" pitchFamily="34" charset="0"/>
                <a:ea typeface="Arial"/>
                <a:cs typeface="Arial" panose="020B0604020202020204" pitchFamily="34" charset="0"/>
                <a:sym typeface="Arial"/>
              </a:rPr>
              <a:t>, </a:t>
            </a:r>
            <a:r>
              <a:rPr lang="en-US" sz="5100" u="sng" dirty="0">
                <a:latin typeface="Arial" panose="020B0604020202020204" pitchFamily="34" charset="0"/>
                <a:ea typeface="Arial"/>
                <a:cs typeface="Arial" panose="020B0604020202020204" pitchFamily="34" charset="0"/>
                <a:sym typeface="Arial"/>
              </a:rPr>
              <a:t>lateral arms</a:t>
            </a:r>
            <a:r>
              <a:rPr lang="en-US" sz="5100" dirty="0">
                <a:latin typeface="Arial" panose="020B0604020202020204" pitchFamily="34" charset="0"/>
                <a:ea typeface="Arial"/>
                <a:cs typeface="Arial" panose="020B0604020202020204" pitchFamily="34" charset="0"/>
                <a:sym typeface="Arial"/>
              </a:rPr>
              <a:t>, and </a:t>
            </a:r>
            <a:r>
              <a:rPr lang="en-US" sz="5100" u="sng" dirty="0">
                <a:latin typeface="Arial" panose="020B0604020202020204" pitchFamily="34" charset="0"/>
                <a:ea typeface="Arial"/>
                <a:cs typeface="Arial" panose="020B0604020202020204" pitchFamily="34" charset="0"/>
                <a:sym typeface="Arial"/>
              </a:rPr>
              <a:t>posterior torso</a:t>
            </a:r>
            <a:r>
              <a:rPr lang="en-US" sz="5100" dirty="0">
                <a:latin typeface="Arial" panose="020B0604020202020204" pitchFamily="34" charset="0"/>
                <a:ea typeface="Arial"/>
                <a:cs typeface="Arial" panose="020B0604020202020204" pitchFamily="34" charset="0"/>
                <a:sym typeface="Arial"/>
              </a:rPr>
              <a:t>, </a:t>
            </a:r>
            <a:r>
              <a:rPr lang="en-US" sz="5100" u="sng" dirty="0">
                <a:latin typeface="Arial" panose="020B0604020202020204" pitchFamily="34" charset="0"/>
                <a:ea typeface="Arial"/>
                <a:cs typeface="Arial" panose="020B0604020202020204" pitchFamily="34" charset="0"/>
                <a:sym typeface="Arial"/>
              </a:rPr>
              <a:t>especially if &gt; 5 cm</a:t>
            </a:r>
            <a:r>
              <a:rPr lang="en-US" sz="5100" dirty="0">
                <a:latin typeface="Arial" panose="020B0604020202020204" pitchFamily="34" charset="0"/>
                <a:ea typeface="Arial"/>
                <a:cs typeface="Arial" panose="020B0604020202020204" pitchFamily="34" charset="0"/>
                <a:sym typeface="Arial"/>
              </a:rPr>
              <a:t>, is more common in older adults who suffer physical abuse than accidental injury.</a:t>
            </a:r>
          </a:p>
          <a:p>
            <a:pPr marL="858838" lvl="1" indent="-346075">
              <a:lnSpc>
                <a:spcPct val="120000"/>
              </a:lnSpc>
              <a:spcBef>
                <a:spcPts val="0"/>
              </a:spcBef>
              <a:buSzPts val="2400"/>
              <a:buFont typeface="Arial" panose="020B0604020202020204" pitchFamily="34" charset="0"/>
              <a:buChar char="–"/>
            </a:pPr>
            <a:r>
              <a:rPr lang="en-US" sz="5100" u="sng" dirty="0">
                <a:latin typeface="Arial" panose="020B0604020202020204" pitchFamily="34" charset="0"/>
                <a:ea typeface="Arial"/>
                <a:cs typeface="Arial" panose="020B0604020202020204" pitchFamily="34" charset="0"/>
                <a:sym typeface="Arial"/>
              </a:rPr>
              <a:t>Unexplained injuries</a:t>
            </a:r>
            <a:r>
              <a:rPr lang="en-US" sz="5100" dirty="0">
                <a:latin typeface="Arial" panose="020B0604020202020204" pitchFamily="34" charset="0"/>
                <a:ea typeface="Arial"/>
                <a:cs typeface="Arial" panose="020B0604020202020204" pitchFamily="34" charset="0"/>
                <a:sym typeface="Arial"/>
              </a:rPr>
              <a:t> and </a:t>
            </a:r>
            <a:r>
              <a:rPr lang="en-US" sz="5100" u="sng" dirty="0">
                <a:latin typeface="Arial" panose="020B0604020202020204" pitchFamily="34" charset="0"/>
                <a:ea typeface="Arial"/>
                <a:cs typeface="Arial" panose="020B0604020202020204" pitchFamily="34" charset="0"/>
                <a:sym typeface="Arial"/>
              </a:rPr>
              <a:t>frequent emergency department visits</a:t>
            </a:r>
            <a:r>
              <a:rPr lang="en-US" sz="5100" dirty="0">
                <a:latin typeface="Arial" panose="020B0604020202020204" pitchFamily="34" charset="0"/>
                <a:ea typeface="Arial"/>
                <a:cs typeface="Arial" panose="020B0604020202020204" pitchFamily="34" charset="0"/>
                <a:sym typeface="Arial"/>
              </a:rPr>
              <a:t>.</a:t>
            </a:r>
          </a:p>
          <a:p>
            <a:pPr marL="858838" lvl="1" indent="-346075">
              <a:lnSpc>
                <a:spcPct val="120000"/>
              </a:lnSpc>
              <a:spcBef>
                <a:spcPts val="0"/>
              </a:spcBef>
              <a:buSzPts val="2400"/>
              <a:buFont typeface="Arial" panose="020B0604020202020204" pitchFamily="34" charset="0"/>
              <a:buChar char="–"/>
            </a:pPr>
            <a:r>
              <a:rPr lang="en-US" sz="5100" u="sng" dirty="0">
                <a:latin typeface="Arial" panose="020B0604020202020204" pitchFamily="34" charset="0"/>
                <a:ea typeface="Arial"/>
                <a:cs typeface="Arial" panose="020B0604020202020204" pitchFamily="34" charset="0"/>
                <a:sym typeface="Arial"/>
              </a:rPr>
              <a:t>Bruising in various stages of healing </a:t>
            </a:r>
            <a:r>
              <a:rPr lang="en-US" sz="5100" dirty="0">
                <a:latin typeface="Arial" panose="020B0604020202020204" pitchFamily="34" charset="0"/>
                <a:ea typeface="Arial"/>
                <a:cs typeface="Arial" panose="020B0604020202020204" pitchFamily="34" charset="0"/>
                <a:sym typeface="Arial"/>
              </a:rPr>
              <a:t>can be indicative of physical abuse or mistaken as bruising from anticoagulant and antiplatelet therapies or thin skin due to aging.</a:t>
            </a:r>
          </a:p>
          <a:p>
            <a:pPr marL="858838" lvl="1" indent="-346075">
              <a:lnSpc>
                <a:spcPct val="120000"/>
              </a:lnSpc>
              <a:spcBef>
                <a:spcPts val="0"/>
              </a:spcBef>
              <a:buSzPts val="2400"/>
              <a:buFont typeface="Arial" panose="020B0604020202020204" pitchFamily="34" charset="0"/>
              <a:buChar char="–"/>
            </a:pPr>
            <a:r>
              <a:rPr lang="en-US" sz="5100" u="sng" dirty="0">
                <a:latin typeface="Arial" panose="020B0604020202020204" pitchFamily="34" charset="0"/>
                <a:ea typeface="Arial"/>
                <a:cs typeface="Arial" panose="020B0604020202020204" pitchFamily="34" charset="0"/>
                <a:sym typeface="Arial"/>
              </a:rPr>
              <a:t>Fractures in various stages of healing </a:t>
            </a:r>
            <a:r>
              <a:rPr lang="en-US" sz="5100" dirty="0">
                <a:latin typeface="Arial" panose="020B0604020202020204" pitchFamily="34" charset="0"/>
                <a:ea typeface="Arial"/>
                <a:cs typeface="Arial" panose="020B0604020202020204" pitchFamily="34" charset="0"/>
                <a:sym typeface="Arial"/>
              </a:rPr>
              <a:t>can be attributed to osteoporosis and not evaluated as possible elder abuse.</a:t>
            </a:r>
          </a:p>
          <a:p>
            <a:pPr marL="952500" lvl="1">
              <a:lnSpc>
                <a:spcPct val="120000"/>
              </a:lnSpc>
              <a:spcBef>
                <a:spcPts val="0"/>
              </a:spcBef>
              <a:buSzPts val="2400"/>
            </a:pPr>
            <a:endParaRPr lang="en-US" sz="4000" dirty="0">
              <a:latin typeface="Arial" panose="020B0604020202020204" pitchFamily="34" charset="0"/>
              <a:ea typeface="Arial"/>
              <a:cs typeface="Arial" panose="020B0604020202020204" pitchFamily="34" charset="0"/>
              <a:sym typeface="Arial"/>
            </a:endParaRPr>
          </a:p>
          <a:p>
            <a:pPr marL="346075" lvl="0" indent="-234950" rtl="0">
              <a:lnSpc>
                <a:spcPct val="120000"/>
              </a:lnSpc>
              <a:spcBef>
                <a:spcPts val="0"/>
              </a:spcBef>
              <a:buClr>
                <a:schemeClr val="dk1"/>
              </a:buClr>
              <a:buSzPts val="2400"/>
            </a:pPr>
            <a:r>
              <a:rPr lang="en-US" sz="7000" dirty="0">
                <a:latin typeface="Arial" panose="020B0604020202020204" pitchFamily="34" charset="0"/>
                <a:ea typeface="Arial"/>
                <a:cs typeface="Arial" panose="020B0604020202020204" pitchFamily="34" charset="0"/>
                <a:sym typeface="Arial"/>
              </a:rPr>
              <a:t>Not taking medications/following treatment plan or not attending appointments</a:t>
            </a:r>
          </a:p>
          <a:p>
            <a:pPr marL="152400" lvl="0" indent="0" rtl="0">
              <a:lnSpc>
                <a:spcPct val="120000"/>
              </a:lnSpc>
              <a:spcBef>
                <a:spcPts val="0"/>
              </a:spcBef>
              <a:buClr>
                <a:schemeClr val="dk1"/>
              </a:buClr>
              <a:buSzPts val="2400"/>
              <a:buNone/>
            </a:pPr>
            <a:endParaRPr lang="en-US" sz="3000" dirty="0">
              <a:latin typeface="Arial" panose="020B0604020202020204" pitchFamily="34" charset="0"/>
              <a:ea typeface="Arial"/>
              <a:cs typeface="Arial" panose="020B0604020202020204" pitchFamily="34" charset="0"/>
              <a:sym typeface="Arial"/>
            </a:endParaRPr>
          </a:p>
          <a:p>
            <a:pPr marL="803275" lvl="1" indent="-346075">
              <a:lnSpc>
                <a:spcPct val="120000"/>
              </a:lnSpc>
              <a:spcBef>
                <a:spcPts val="0"/>
              </a:spcBef>
              <a:buSzPts val="2400"/>
              <a:buFont typeface="Arial" panose="020B0604020202020204" pitchFamily="34" charset="0"/>
              <a:buChar char="–"/>
            </a:pPr>
            <a:r>
              <a:rPr lang="en-US" sz="5000" dirty="0">
                <a:latin typeface="Arial" panose="020B0604020202020204" pitchFamily="34" charset="0"/>
                <a:ea typeface="Arial"/>
                <a:cs typeface="Arial" panose="020B0604020202020204" pitchFamily="34" charset="0"/>
                <a:sym typeface="Arial"/>
              </a:rPr>
              <a:t>May be attributed to cognitive deficits, but it could be due to </a:t>
            </a:r>
            <a:r>
              <a:rPr lang="en-US" sz="5000" u="sng" dirty="0">
                <a:latin typeface="Arial" panose="020B0604020202020204" pitchFamily="34" charset="0"/>
                <a:ea typeface="Arial"/>
                <a:cs typeface="Arial" panose="020B0604020202020204" pitchFamily="34" charset="0"/>
                <a:sym typeface="Arial"/>
              </a:rPr>
              <a:t>lack of access to medications</a:t>
            </a:r>
            <a:r>
              <a:rPr lang="en-US" sz="5000" dirty="0">
                <a:latin typeface="Arial" panose="020B0604020202020204" pitchFamily="34" charset="0"/>
                <a:ea typeface="Arial"/>
                <a:cs typeface="Arial" panose="020B0604020202020204" pitchFamily="34" charset="0"/>
                <a:sym typeface="Arial"/>
              </a:rPr>
              <a:t>, provider, or </a:t>
            </a:r>
            <a:r>
              <a:rPr lang="en-US" sz="5000" u="sng" dirty="0">
                <a:latin typeface="Arial" panose="020B0604020202020204" pitchFamily="34" charset="0"/>
                <a:ea typeface="Arial"/>
                <a:cs typeface="Arial" panose="020B0604020202020204" pitchFamily="34" charset="0"/>
                <a:sym typeface="Arial"/>
              </a:rPr>
              <a:t>lack of caregiver knowledge </a:t>
            </a:r>
            <a:r>
              <a:rPr lang="en-US" sz="5000" dirty="0">
                <a:latin typeface="Arial" panose="020B0604020202020204" pitchFamily="34" charset="0"/>
                <a:ea typeface="Arial"/>
                <a:cs typeface="Arial" panose="020B0604020202020204" pitchFamily="34" charset="0"/>
                <a:sym typeface="Arial"/>
              </a:rPr>
              <a:t>in following the medication plan.</a:t>
            </a:r>
          </a:p>
        </p:txBody>
      </p:sp>
      <p:pic>
        <p:nvPicPr>
          <p:cNvPr id="8" name="Picture 7" descr="A red and white logo&#10;&#10;Description automatically generated with low confidence">
            <a:extLst>
              <a:ext uri="{FF2B5EF4-FFF2-40B4-BE49-F238E27FC236}">
                <a16:creationId xmlns:a16="http://schemas.microsoft.com/office/drawing/2014/main" id="{F49BD931-E766-4804-A16D-0329F641E821}"/>
              </a:ext>
            </a:extLst>
          </p:cNvPr>
          <p:cNvPicPr>
            <a:picLocks noChangeAspect="1"/>
          </p:cNvPicPr>
          <p:nvPr/>
        </p:nvPicPr>
        <p:blipFill>
          <a:blip r:embed="rId3"/>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1068950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title"/>
          </p:nvPr>
        </p:nvSpPr>
        <p:spPr>
          <a:xfrm>
            <a:off x="401781" y="244258"/>
            <a:ext cx="11471563" cy="1179576"/>
          </a:xfrm>
          <a:prstGeom prst="rect">
            <a:avLst/>
          </a:prstGeom>
        </p:spPr>
        <p:txBody>
          <a:bodyPr spcFirstLastPara="1" lIns="91425" tIns="45700" rIns="91425" bIns="45700" anchorCtr="0">
            <a:noAutofit/>
          </a:bodyPr>
          <a:lstStyle/>
          <a:p>
            <a:pPr marL="0" lvl="0" indent="0" rtl="0">
              <a:spcBef>
                <a:spcPts val="0"/>
              </a:spcBef>
              <a:spcAft>
                <a:spcPts val="0"/>
              </a:spcAft>
              <a:buClr>
                <a:schemeClr val="dk1"/>
              </a:buClr>
              <a:buSzPts val="4400"/>
              <a:buFont typeface="Arial"/>
              <a:buNone/>
            </a:pPr>
            <a:r>
              <a:rPr lang="en-US" b="1" dirty="0">
                <a:latin typeface="Arial" panose="020B0604020202020204" pitchFamily="34" charset="0"/>
                <a:cs typeface="Arial" panose="020B0604020202020204" pitchFamily="34" charset="0"/>
                <a:sym typeface="Arial"/>
              </a:rPr>
              <a:t>Mistaking Signs and Symptoms of Elder Abuse and Neglect</a:t>
            </a:r>
            <a:endParaRPr lang="en-US" b="1" dirty="0">
              <a:latin typeface="Arial" panose="020B0604020202020204" pitchFamily="34" charset="0"/>
              <a:cs typeface="Arial" panose="020B0604020202020204" pitchFamily="34" charset="0"/>
            </a:endParaRPr>
          </a:p>
        </p:txBody>
      </p:sp>
      <p:sp>
        <p:nvSpPr>
          <p:cNvPr id="197" name="Google Shape;197;p16"/>
          <p:cNvSpPr txBox="1">
            <a:spLocks noGrp="1"/>
          </p:cNvSpPr>
          <p:nvPr>
            <p:ph idx="1"/>
          </p:nvPr>
        </p:nvSpPr>
        <p:spPr>
          <a:xfrm>
            <a:off x="401781" y="1556420"/>
            <a:ext cx="11651674" cy="5176890"/>
          </a:xfrm>
          <a:prstGeom prst="rect">
            <a:avLst/>
          </a:prstGeom>
        </p:spPr>
        <p:txBody>
          <a:bodyPr spcFirstLastPara="1" lIns="91425" tIns="45700" rIns="91425" bIns="45700" anchorCtr="0">
            <a:normAutofit fontScale="40000" lnSpcReduction="20000"/>
          </a:bodyPr>
          <a:lstStyle/>
          <a:p>
            <a:pPr marL="346075" lvl="0" indent="-234950" rtl="0">
              <a:lnSpc>
                <a:spcPct val="120000"/>
              </a:lnSpc>
              <a:spcBef>
                <a:spcPts val="0"/>
              </a:spcBef>
              <a:buClr>
                <a:schemeClr val="dk1"/>
              </a:buClr>
              <a:buSzPts val="2400"/>
            </a:pPr>
            <a:r>
              <a:rPr lang="en-US" sz="7000" dirty="0">
                <a:latin typeface="Arial" panose="020B0604020202020204" pitchFamily="34" charset="0"/>
                <a:ea typeface="Arial"/>
                <a:cs typeface="Arial" panose="020B0604020202020204" pitchFamily="34" charset="0"/>
                <a:sym typeface="Arial"/>
              </a:rPr>
              <a:t>Weight loss</a:t>
            </a:r>
          </a:p>
          <a:p>
            <a:pPr marL="495300" lvl="0" rtl="0">
              <a:lnSpc>
                <a:spcPct val="120000"/>
              </a:lnSpc>
              <a:spcBef>
                <a:spcPts val="0"/>
              </a:spcBef>
              <a:buClr>
                <a:schemeClr val="dk1"/>
              </a:buClr>
              <a:buSzPts val="2400"/>
            </a:pPr>
            <a:endParaRPr lang="en-US" sz="2000" dirty="0">
              <a:latin typeface="Arial" panose="020B0604020202020204" pitchFamily="34" charset="0"/>
              <a:ea typeface="Arial"/>
              <a:cs typeface="Arial" panose="020B0604020202020204" pitchFamily="34" charset="0"/>
              <a:sym typeface="Arial"/>
            </a:endParaRPr>
          </a:p>
          <a:p>
            <a:pPr marL="858838" lvl="1" indent="-346075">
              <a:lnSpc>
                <a:spcPct val="120000"/>
              </a:lnSpc>
              <a:spcBef>
                <a:spcPts val="0"/>
              </a:spcBef>
              <a:buSzPts val="2400"/>
              <a:buFont typeface="Arial" panose="020B0604020202020204" pitchFamily="34" charset="0"/>
              <a:buChar char="–"/>
            </a:pPr>
            <a:r>
              <a:rPr lang="en-US" sz="5100" dirty="0">
                <a:latin typeface="Arial" panose="020B0604020202020204" pitchFamily="34" charset="0"/>
                <a:ea typeface="Arial"/>
                <a:cs typeface="Arial" panose="020B0604020202020204" pitchFamily="34" charset="0"/>
                <a:sym typeface="Arial"/>
              </a:rPr>
              <a:t>May be attributed to chronic disease(s), physical or cognitive deficits, or dehydration.</a:t>
            </a:r>
          </a:p>
          <a:p>
            <a:pPr marL="858838" lvl="1" indent="-346075">
              <a:lnSpc>
                <a:spcPct val="120000"/>
              </a:lnSpc>
              <a:spcBef>
                <a:spcPts val="0"/>
              </a:spcBef>
              <a:buSzPts val="2400"/>
              <a:buFont typeface="Arial" panose="020B0604020202020204" pitchFamily="34" charset="0"/>
              <a:buChar char="–"/>
            </a:pPr>
            <a:r>
              <a:rPr lang="en-US" sz="5100" dirty="0">
                <a:latin typeface="Arial" panose="020B0604020202020204" pitchFamily="34" charset="0"/>
                <a:ea typeface="Arial"/>
                <a:cs typeface="Arial" panose="020B0604020202020204" pitchFamily="34" charset="0"/>
                <a:sym typeface="Arial"/>
              </a:rPr>
              <a:t>Polypharmacy or toxic levels of certain over-the-counter or prescription medications can lead to decreased appetite and weight loss (e.g., elevated digoxin level, amiodarone toxicity, donepezil).</a:t>
            </a:r>
          </a:p>
          <a:p>
            <a:pPr marL="858838" lvl="1" indent="-346075">
              <a:lnSpc>
                <a:spcPct val="120000"/>
              </a:lnSpc>
              <a:spcBef>
                <a:spcPts val="0"/>
              </a:spcBef>
              <a:buSzPts val="2400"/>
              <a:buFont typeface="Arial" panose="020B0604020202020204" pitchFamily="34" charset="0"/>
              <a:buChar char="–"/>
            </a:pPr>
            <a:r>
              <a:rPr lang="en-US" sz="5100" u="sng" dirty="0">
                <a:latin typeface="Arial" panose="020B0604020202020204" pitchFamily="34" charset="0"/>
                <a:ea typeface="Arial"/>
                <a:cs typeface="Arial" panose="020B0604020202020204" pitchFamily="34" charset="0"/>
                <a:sym typeface="Arial"/>
              </a:rPr>
              <a:t>Isolation during the COVID-19 pandemic decreased visits to providers, which may have increased the risk for undetected weight loss</a:t>
            </a:r>
            <a:r>
              <a:rPr lang="en-US" sz="5100" dirty="0">
                <a:latin typeface="Arial" panose="020B0604020202020204" pitchFamily="34" charset="0"/>
                <a:ea typeface="Arial"/>
                <a:cs typeface="Arial" panose="020B0604020202020204" pitchFamily="34" charset="0"/>
                <a:sym typeface="Arial"/>
              </a:rPr>
              <a:t>.</a:t>
            </a:r>
          </a:p>
          <a:p>
            <a:pPr marL="952500" lvl="1">
              <a:lnSpc>
                <a:spcPct val="120000"/>
              </a:lnSpc>
              <a:spcBef>
                <a:spcPts val="0"/>
              </a:spcBef>
              <a:buSzPts val="2400"/>
            </a:pPr>
            <a:endParaRPr lang="en-US" sz="4000" dirty="0">
              <a:latin typeface="Arial" panose="020B0604020202020204" pitchFamily="34" charset="0"/>
              <a:ea typeface="Arial"/>
              <a:cs typeface="Arial" panose="020B0604020202020204" pitchFamily="34" charset="0"/>
              <a:sym typeface="Arial"/>
            </a:endParaRPr>
          </a:p>
          <a:p>
            <a:pPr marL="346075" lvl="0" indent="-234950" rtl="0">
              <a:lnSpc>
                <a:spcPct val="120000"/>
              </a:lnSpc>
              <a:spcBef>
                <a:spcPts val="0"/>
              </a:spcBef>
              <a:buClr>
                <a:schemeClr val="dk1"/>
              </a:buClr>
              <a:buSzPts val="2400"/>
            </a:pPr>
            <a:r>
              <a:rPr lang="en-US" sz="7000" dirty="0">
                <a:latin typeface="Arial" panose="020B0604020202020204" pitchFamily="34" charset="0"/>
                <a:ea typeface="Arial"/>
                <a:cs typeface="Arial" panose="020B0604020202020204" pitchFamily="34" charset="0"/>
                <a:sym typeface="Arial"/>
              </a:rPr>
              <a:t>Providers should assess person’s access to meals and fluids, ability to feed self and swallow, and the caregiver’s understanding of nutritional requirements.</a:t>
            </a:r>
          </a:p>
          <a:p>
            <a:pPr marL="152400" lvl="0" indent="0" rtl="0">
              <a:lnSpc>
                <a:spcPct val="120000"/>
              </a:lnSpc>
              <a:spcBef>
                <a:spcPts val="0"/>
              </a:spcBef>
              <a:buClr>
                <a:schemeClr val="dk1"/>
              </a:buClr>
              <a:buSzPts val="2400"/>
              <a:buNone/>
            </a:pPr>
            <a:endParaRPr lang="en-US" sz="5000" dirty="0">
              <a:latin typeface="Arial" panose="020B0604020202020204" pitchFamily="34" charset="0"/>
              <a:ea typeface="Arial"/>
              <a:cs typeface="Arial" panose="020B0604020202020204" pitchFamily="34" charset="0"/>
              <a:sym typeface="Arial"/>
            </a:endParaRPr>
          </a:p>
          <a:p>
            <a:pPr marL="803275" lvl="1" indent="-346075">
              <a:lnSpc>
                <a:spcPct val="120000"/>
              </a:lnSpc>
              <a:spcBef>
                <a:spcPts val="0"/>
              </a:spcBef>
              <a:buSzPts val="2400"/>
              <a:buFont typeface="Arial" panose="020B0604020202020204" pitchFamily="34" charset="0"/>
              <a:buChar char="–"/>
            </a:pPr>
            <a:r>
              <a:rPr lang="en-US" sz="5000" dirty="0">
                <a:latin typeface="Arial" panose="020B0604020202020204" pitchFamily="34" charset="0"/>
                <a:ea typeface="Arial"/>
                <a:cs typeface="Arial" panose="020B0604020202020204" pitchFamily="34" charset="0"/>
                <a:sym typeface="Arial"/>
              </a:rPr>
              <a:t>Include dietitian, occupational therapist, and speech language pathologist.</a:t>
            </a:r>
          </a:p>
        </p:txBody>
      </p:sp>
      <p:pic>
        <p:nvPicPr>
          <p:cNvPr id="4" name="Picture 3" descr="A red and white logo&#10;&#10;Description automatically generated with low confidence">
            <a:extLst>
              <a:ext uri="{FF2B5EF4-FFF2-40B4-BE49-F238E27FC236}">
                <a16:creationId xmlns:a16="http://schemas.microsoft.com/office/drawing/2014/main" id="{A7F1934C-4865-477A-A8C5-2D737B7F28CB}"/>
              </a:ext>
            </a:extLst>
          </p:cNvPr>
          <p:cNvPicPr>
            <a:picLocks noChangeAspect="1"/>
          </p:cNvPicPr>
          <p:nvPr/>
        </p:nvPicPr>
        <p:blipFill>
          <a:blip r:embed="rId3"/>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125855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1973413-6181-461B-A0ED-0761DDDD7DF0}"/>
              </a:ext>
            </a:extLst>
          </p:cNvPr>
          <p:cNvSpPr>
            <a:spLocks noGrp="1"/>
          </p:cNvSpPr>
          <p:nvPr>
            <p:ph sz="half" idx="1"/>
          </p:nvPr>
        </p:nvSpPr>
        <p:spPr>
          <a:xfrm>
            <a:off x="2910298" y="126917"/>
            <a:ext cx="5926721" cy="1204276"/>
          </a:xfrm>
        </p:spPr>
        <p:txBody>
          <a:bodyPr>
            <a:normAutofit lnSpcReduction="10000"/>
          </a:bodyPr>
          <a:lstStyle/>
          <a:p>
            <a:pPr marL="0" indent="0" algn="ctr">
              <a:buNone/>
            </a:pPr>
            <a:endParaRPr lang="en-US" sz="2800" b="1" dirty="0">
              <a:latin typeface="Arial" panose="020B0604020202020204" pitchFamily="34" charset="0"/>
              <a:cs typeface="Arial" panose="020B0604020202020204" pitchFamily="34" charset="0"/>
            </a:endParaRPr>
          </a:p>
          <a:p>
            <a:pPr marL="0" indent="0" algn="ctr">
              <a:buNone/>
            </a:pPr>
            <a:r>
              <a:rPr lang="en-US" sz="4800" b="1" dirty="0">
                <a:latin typeface="Arial" panose="020B0604020202020204" pitchFamily="34" charset="0"/>
                <a:cs typeface="Arial" panose="020B0604020202020204" pitchFamily="34" charset="0"/>
              </a:rPr>
              <a:t>Partners</a:t>
            </a:r>
            <a:endParaRPr lang="en-US" sz="48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CC96F020-FF01-47C9-92CE-F738A1289433}"/>
              </a:ext>
            </a:extLst>
          </p:cNvPr>
          <p:cNvPicPr>
            <a:picLocks noChangeAspect="1"/>
          </p:cNvPicPr>
          <p:nvPr/>
        </p:nvPicPr>
        <p:blipFill>
          <a:blip r:embed="rId3"/>
          <a:stretch>
            <a:fillRect/>
          </a:stretch>
        </p:blipFill>
        <p:spPr>
          <a:xfrm>
            <a:off x="2099168" y="3699560"/>
            <a:ext cx="3324225" cy="1676400"/>
          </a:xfrm>
          <a:prstGeom prst="rect">
            <a:avLst/>
          </a:prstGeom>
        </p:spPr>
      </p:pic>
      <p:grpSp>
        <p:nvGrpSpPr>
          <p:cNvPr id="26" name="Group 25">
            <a:extLst>
              <a:ext uri="{FF2B5EF4-FFF2-40B4-BE49-F238E27FC236}">
                <a16:creationId xmlns:a16="http://schemas.microsoft.com/office/drawing/2014/main" id="{688072B4-EDF9-4E82-AC97-CCCF70775B3C}"/>
              </a:ext>
            </a:extLst>
          </p:cNvPr>
          <p:cNvGrpSpPr/>
          <p:nvPr/>
        </p:nvGrpSpPr>
        <p:grpSpPr>
          <a:xfrm>
            <a:off x="739542" y="5647190"/>
            <a:ext cx="10353574" cy="853118"/>
            <a:chOff x="478972" y="5983627"/>
            <a:chExt cx="9971534" cy="758119"/>
          </a:xfrm>
        </p:grpSpPr>
        <p:pic>
          <p:nvPicPr>
            <p:cNvPr id="27" name="Picture 26" descr="Logo&#10;&#10;Description automatically generated">
              <a:extLst>
                <a:ext uri="{FF2B5EF4-FFF2-40B4-BE49-F238E27FC236}">
                  <a16:creationId xmlns:a16="http://schemas.microsoft.com/office/drawing/2014/main" id="{3BC08BA9-EC5F-4556-BDCB-99C04426A36A}"/>
                </a:ext>
              </a:extLst>
            </p:cNvPr>
            <p:cNvPicPr>
              <a:picLocks noChangeAspect="1"/>
            </p:cNvPicPr>
            <p:nvPr/>
          </p:nvPicPr>
          <p:blipFill>
            <a:blip r:embed="rId4"/>
            <a:stretch>
              <a:fillRect/>
            </a:stretch>
          </p:blipFill>
          <p:spPr>
            <a:xfrm>
              <a:off x="478972" y="5983627"/>
              <a:ext cx="2618914" cy="562742"/>
            </a:xfrm>
            <a:prstGeom prst="rect">
              <a:avLst/>
            </a:prstGeom>
          </p:spPr>
        </p:pic>
        <p:pic>
          <p:nvPicPr>
            <p:cNvPr id="28" name="Picture 27" descr="Logo, company name&#10;&#10;Description automatically generated">
              <a:extLst>
                <a:ext uri="{FF2B5EF4-FFF2-40B4-BE49-F238E27FC236}">
                  <a16:creationId xmlns:a16="http://schemas.microsoft.com/office/drawing/2014/main" id="{5DC7E2EF-D9AE-46C3-825A-8AF76919E5AA}"/>
                </a:ext>
              </a:extLst>
            </p:cNvPr>
            <p:cNvPicPr>
              <a:picLocks noChangeAspect="1"/>
            </p:cNvPicPr>
            <p:nvPr/>
          </p:nvPicPr>
          <p:blipFill>
            <a:blip r:embed="rId5"/>
            <a:stretch>
              <a:fillRect/>
            </a:stretch>
          </p:blipFill>
          <p:spPr>
            <a:xfrm>
              <a:off x="4676222" y="5983627"/>
              <a:ext cx="1231752" cy="758119"/>
            </a:xfrm>
            <a:prstGeom prst="rect">
              <a:avLst/>
            </a:prstGeom>
          </p:spPr>
        </p:pic>
        <p:pic>
          <p:nvPicPr>
            <p:cNvPr id="29" name="Picture 28" descr="Text&#10;&#10;Description automatically generated with medium confidence">
              <a:extLst>
                <a:ext uri="{FF2B5EF4-FFF2-40B4-BE49-F238E27FC236}">
                  <a16:creationId xmlns:a16="http://schemas.microsoft.com/office/drawing/2014/main" id="{715CAF97-5351-42F0-888E-EC284A6DA66A}"/>
                </a:ext>
              </a:extLst>
            </p:cNvPr>
            <p:cNvPicPr>
              <a:picLocks noChangeAspect="1"/>
            </p:cNvPicPr>
            <p:nvPr/>
          </p:nvPicPr>
          <p:blipFill>
            <a:blip r:embed="rId6"/>
            <a:stretch>
              <a:fillRect/>
            </a:stretch>
          </p:blipFill>
          <p:spPr>
            <a:xfrm>
              <a:off x="7849419" y="6109855"/>
              <a:ext cx="2601087" cy="547596"/>
            </a:xfrm>
            <a:prstGeom prst="rect">
              <a:avLst/>
            </a:prstGeom>
          </p:spPr>
        </p:pic>
      </p:grpSp>
      <p:pic>
        <p:nvPicPr>
          <p:cNvPr id="14" name="Picture 13" descr="A red and white logo&#10;&#10;Description automatically generated with low confidence">
            <a:extLst>
              <a:ext uri="{FF2B5EF4-FFF2-40B4-BE49-F238E27FC236}">
                <a16:creationId xmlns:a16="http://schemas.microsoft.com/office/drawing/2014/main" id="{C80EFCD8-C88A-44F6-9DBB-6BFD2F68ACE3}"/>
              </a:ext>
            </a:extLst>
          </p:cNvPr>
          <p:cNvPicPr>
            <a:picLocks noChangeAspect="1"/>
          </p:cNvPicPr>
          <p:nvPr/>
        </p:nvPicPr>
        <p:blipFill>
          <a:blip r:embed="rId7"/>
          <a:stretch>
            <a:fillRect/>
          </a:stretch>
        </p:blipFill>
        <p:spPr>
          <a:xfrm>
            <a:off x="478972" y="357692"/>
            <a:ext cx="3271547" cy="1538343"/>
          </a:xfrm>
          <a:prstGeom prst="rect">
            <a:avLst/>
          </a:prstGeom>
        </p:spPr>
      </p:pic>
      <p:pic>
        <p:nvPicPr>
          <p:cNvPr id="15" name="Picture 14">
            <a:extLst>
              <a:ext uri="{FF2B5EF4-FFF2-40B4-BE49-F238E27FC236}">
                <a16:creationId xmlns:a16="http://schemas.microsoft.com/office/drawing/2014/main" id="{A2C75E31-9FE6-42C9-A1E3-A3EEFBCFE83C}"/>
              </a:ext>
            </a:extLst>
          </p:cNvPr>
          <p:cNvPicPr>
            <a:picLocks noChangeAspect="1"/>
          </p:cNvPicPr>
          <p:nvPr/>
        </p:nvPicPr>
        <p:blipFill>
          <a:blip r:embed="rId3"/>
          <a:stretch>
            <a:fillRect/>
          </a:stretch>
        </p:blipFill>
        <p:spPr>
          <a:xfrm>
            <a:off x="2279373" y="3692391"/>
            <a:ext cx="3324225" cy="1676400"/>
          </a:xfrm>
          <a:prstGeom prst="rect">
            <a:avLst/>
          </a:prstGeom>
        </p:spPr>
      </p:pic>
      <p:pic>
        <p:nvPicPr>
          <p:cNvPr id="17" name="Picture 16">
            <a:extLst>
              <a:ext uri="{FF2B5EF4-FFF2-40B4-BE49-F238E27FC236}">
                <a16:creationId xmlns:a16="http://schemas.microsoft.com/office/drawing/2014/main" id="{30A4BCE8-E51D-46EE-98ED-FC0090B5E1C0}"/>
              </a:ext>
            </a:extLst>
          </p:cNvPr>
          <p:cNvPicPr>
            <a:picLocks noChangeAspect="1"/>
          </p:cNvPicPr>
          <p:nvPr/>
        </p:nvPicPr>
        <p:blipFill>
          <a:blip r:embed="rId3"/>
          <a:stretch>
            <a:fillRect/>
          </a:stretch>
        </p:blipFill>
        <p:spPr>
          <a:xfrm>
            <a:off x="2392130" y="3575873"/>
            <a:ext cx="3324225" cy="1676400"/>
          </a:xfrm>
          <a:prstGeom prst="rect">
            <a:avLst/>
          </a:prstGeom>
        </p:spPr>
      </p:pic>
      <p:pic>
        <p:nvPicPr>
          <p:cNvPr id="22" name="Picture 21">
            <a:extLst>
              <a:ext uri="{FF2B5EF4-FFF2-40B4-BE49-F238E27FC236}">
                <a16:creationId xmlns:a16="http://schemas.microsoft.com/office/drawing/2014/main" id="{17E73520-5397-4F65-BEA5-CD5C0AB87B19}"/>
              </a:ext>
            </a:extLst>
          </p:cNvPr>
          <p:cNvPicPr>
            <a:picLocks noChangeAspect="1"/>
          </p:cNvPicPr>
          <p:nvPr/>
        </p:nvPicPr>
        <p:blipFill>
          <a:blip r:embed="rId8"/>
          <a:stretch>
            <a:fillRect/>
          </a:stretch>
        </p:blipFill>
        <p:spPr>
          <a:xfrm>
            <a:off x="6491238" y="1490228"/>
            <a:ext cx="2524125" cy="2000250"/>
          </a:xfrm>
          <a:prstGeom prst="rect">
            <a:avLst/>
          </a:prstGeom>
        </p:spPr>
      </p:pic>
      <p:pic>
        <p:nvPicPr>
          <p:cNvPr id="23" name="Picture 22">
            <a:extLst>
              <a:ext uri="{FF2B5EF4-FFF2-40B4-BE49-F238E27FC236}">
                <a16:creationId xmlns:a16="http://schemas.microsoft.com/office/drawing/2014/main" id="{C2682679-1CD2-4AE8-ACB6-A0E2788CCAD9}"/>
              </a:ext>
            </a:extLst>
          </p:cNvPr>
          <p:cNvPicPr>
            <a:picLocks noChangeAspect="1"/>
          </p:cNvPicPr>
          <p:nvPr/>
        </p:nvPicPr>
        <p:blipFill>
          <a:blip r:embed="rId9"/>
          <a:stretch>
            <a:fillRect/>
          </a:stretch>
        </p:blipFill>
        <p:spPr>
          <a:xfrm>
            <a:off x="6187696" y="3428330"/>
            <a:ext cx="3276600" cy="1733550"/>
          </a:xfrm>
          <a:prstGeom prst="rect">
            <a:avLst/>
          </a:prstGeom>
        </p:spPr>
      </p:pic>
      <p:pic>
        <p:nvPicPr>
          <p:cNvPr id="24" name="Picture 23">
            <a:extLst>
              <a:ext uri="{FF2B5EF4-FFF2-40B4-BE49-F238E27FC236}">
                <a16:creationId xmlns:a16="http://schemas.microsoft.com/office/drawing/2014/main" id="{279042EB-87B9-4522-85B6-ED20D6D2CEB7}"/>
              </a:ext>
            </a:extLst>
          </p:cNvPr>
          <p:cNvPicPr>
            <a:picLocks noChangeAspect="1"/>
          </p:cNvPicPr>
          <p:nvPr/>
        </p:nvPicPr>
        <p:blipFill>
          <a:blip r:embed="rId3"/>
          <a:stretch>
            <a:fillRect/>
          </a:stretch>
        </p:blipFill>
        <p:spPr>
          <a:xfrm>
            <a:off x="2326807" y="3362514"/>
            <a:ext cx="3324225" cy="1676400"/>
          </a:xfrm>
          <a:prstGeom prst="rect">
            <a:avLst/>
          </a:prstGeom>
        </p:spPr>
      </p:pic>
      <p:cxnSp>
        <p:nvCxnSpPr>
          <p:cNvPr id="3" name="Straight Connector 2">
            <a:extLst>
              <a:ext uri="{FF2B5EF4-FFF2-40B4-BE49-F238E27FC236}">
                <a16:creationId xmlns:a16="http://schemas.microsoft.com/office/drawing/2014/main" id="{4493B011-F782-4021-81C0-9C7109734DA5}"/>
              </a:ext>
            </a:extLst>
          </p:cNvPr>
          <p:cNvCxnSpPr/>
          <p:nvPr/>
        </p:nvCxnSpPr>
        <p:spPr>
          <a:xfrm>
            <a:off x="5873659" y="2171832"/>
            <a:ext cx="0" cy="2878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E7D3A6-0DB5-42F2-B9AB-D6A438A9BFD4}"/>
              </a:ext>
            </a:extLst>
          </p:cNvPr>
          <p:cNvCxnSpPr/>
          <p:nvPr/>
        </p:nvCxnSpPr>
        <p:spPr>
          <a:xfrm>
            <a:off x="2214050" y="3550628"/>
            <a:ext cx="7585820" cy="5576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with medium confidence">
            <a:extLst>
              <a:ext uri="{FF2B5EF4-FFF2-40B4-BE49-F238E27FC236}">
                <a16:creationId xmlns:a16="http://schemas.microsoft.com/office/drawing/2014/main" id="{B7D1713F-405E-4F90-97B6-E65065C9B0DB}"/>
              </a:ext>
            </a:extLst>
          </p:cNvPr>
          <p:cNvPicPr>
            <a:picLocks noChangeAspect="1"/>
          </p:cNvPicPr>
          <p:nvPr/>
        </p:nvPicPr>
        <p:blipFill>
          <a:blip r:embed="rId10"/>
          <a:stretch>
            <a:fillRect/>
          </a:stretch>
        </p:blipFill>
        <p:spPr>
          <a:xfrm>
            <a:off x="2392131" y="2361809"/>
            <a:ext cx="2941870" cy="788122"/>
          </a:xfrm>
          <a:prstGeom prst="rect">
            <a:avLst/>
          </a:prstGeom>
        </p:spPr>
      </p:pic>
    </p:spTree>
    <p:extLst>
      <p:ext uri="{BB962C8B-B14F-4D97-AF65-F5344CB8AC3E}">
        <p14:creationId xmlns:p14="http://schemas.microsoft.com/office/powerpoint/2010/main" val="2555849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6"/>
          <p:cNvSpPr txBox="1">
            <a:spLocks noGrp="1"/>
          </p:cNvSpPr>
          <p:nvPr>
            <p:ph type="title"/>
          </p:nvPr>
        </p:nvSpPr>
        <p:spPr>
          <a:xfrm>
            <a:off x="415636" y="0"/>
            <a:ext cx="11610109" cy="2382982"/>
          </a:xfrm>
          <a:prstGeom prst="rect">
            <a:avLst/>
          </a:prstGeom>
        </p:spPr>
        <p:txBody>
          <a:bodyPr spcFirstLastPara="1" lIns="91425" tIns="45700" rIns="91425" bIns="45700" anchorCtr="0">
            <a:normAutofit/>
          </a:bodyPr>
          <a:lstStyle/>
          <a:p>
            <a:pPr>
              <a:spcBef>
                <a:spcPts val="0"/>
              </a:spcBef>
              <a:buClr>
                <a:schemeClr val="dk1"/>
              </a:buClr>
              <a:buSzPts val="4400"/>
            </a:pPr>
            <a:r>
              <a:rPr lang="en-US" sz="3600" b="1" dirty="0">
                <a:latin typeface="Arial" panose="020B0604020202020204" pitchFamily="34" charset="0"/>
                <a:cs typeface="Arial" panose="020B0604020202020204" pitchFamily="34" charset="0"/>
              </a:rPr>
              <a:t>Identify which of the following are examples of misidentification by the healthcare provider of a sign of elder abuse or neglect.</a:t>
            </a:r>
            <a:br>
              <a:rPr lang="en-US" sz="2200" dirty="0">
                <a:latin typeface="Arial" panose="020B0604020202020204" pitchFamily="34" charset="0"/>
                <a:cs typeface="Arial" panose="020B0604020202020204" pitchFamily="34" charset="0"/>
              </a:rPr>
            </a:br>
            <a:endParaRPr lang="en-US" sz="2200" dirty="0"/>
          </a:p>
        </p:txBody>
      </p:sp>
      <p:sp>
        <p:nvSpPr>
          <p:cNvPr id="4" name="Google Shape;294;p31">
            <a:extLst>
              <a:ext uri="{FF2B5EF4-FFF2-40B4-BE49-F238E27FC236}">
                <a16:creationId xmlns:a16="http://schemas.microsoft.com/office/drawing/2014/main" id="{7F678983-93C3-46AD-BAC5-3199BB520559}"/>
              </a:ext>
            </a:extLst>
          </p:cNvPr>
          <p:cNvSpPr txBox="1">
            <a:spLocks noGrp="1"/>
          </p:cNvSpPr>
          <p:nvPr>
            <p:ph idx="1"/>
          </p:nvPr>
        </p:nvSpPr>
        <p:spPr>
          <a:xfrm>
            <a:off x="512618" y="2008909"/>
            <a:ext cx="11263746" cy="4668981"/>
          </a:xfrm>
          <a:prstGeom prst="rect">
            <a:avLst/>
          </a:prstGeom>
        </p:spPr>
        <p:txBody>
          <a:bodyPr spcFirstLastPara="1" lIns="91425" tIns="45700" rIns="91425" bIns="45700" anchorCtr="0">
            <a:normAutofit fontScale="85000" lnSpcReduction="10000"/>
          </a:bodyPr>
          <a:lstStyle/>
          <a:p>
            <a:pPr marL="58738" lvl="1" indent="0" rtl="0">
              <a:spcBef>
                <a:spcPts val="500"/>
              </a:spcBef>
              <a:spcAft>
                <a:spcPts val="0"/>
              </a:spcAft>
              <a:buClr>
                <a:schemeClr val="dk1"/>
              </a:buClr>
              <a:buSzPts val="2400"/>
              <a:buNone/>
            </a:pPr>
            <a:endParaRPr lang="en-US" sz="2000" dirty="0">
              <a:cs typeface="Arial" panose="020B0604020202020204" pitchFamily="34" charset="0"/>
            </a:endParaRPr>
          </a:p>
          <a:p>
            <a:pPr marL="573088" lvl="1" indent="-514350">
              <a:lnSpc>
                <a:spcPct val="100000"/>
              </a:lnSpc>
              <a:spcBef>
                <a:spcPts val="0"/>
              </a:spcBef>
              <a:buSzPts val="2400"/>
              <a:buFont typeface="Calibri" panose="020F0502020204030204" pitchFamily="34" charset="0"/>
              <a:buAutoNum type="alphaUcPeriod"/>
            </a:pPr>
            <a:r>
              <a:rPr lang="en-US" sz="3000" dirty="0">
                <a:latin typeface="Arial" panose="020B0604020202020204" pitchFamily="34" charset="0"/>
                <a:cs typeface="Arial" panose="020B0604020202020204" pitchFamily="34" charset="0"/>
              </a:rPr>
              <a:t>Dr. Burnham notes elevated A1C level, multiple missed appointments, and lack of an updated medication list, and does not address these with James or Mr. Chen.</a:t>
            </a:r>
            <a:r>
              <a:rPr lang="en-US" sz="3000" b="1" dirty="0">
                <a:latin typeface="Arial" panose="020B0604020202020204" pitchFamily="34" charset="0"/>
                <a:ea typeface="Arial"/>
                <a:cs typeface="Arial" panose="020B0604020202020204" pitchFamily="34" charset="0"/>
                <a:sym typeface="Arial"/>
              </a:rPr>
              <a:t> </a:t>
            </a:r>
          </a:p>
          <a:p>
            <a:pPr marL="573088" lvl="1" indent="-514350">
              <a:lnSpc>
                <a:spcPct val="100000"/>
              </a:lnSpc>
              <a:spcBef>
                <a:spcPts val="0"/>
              </a:spcBef>
              <a:buSzPts val="2400"/>
              <a:buFont typeface="Calibri" panose="020F0502020204030204" pitchFamily="34" charset="0"/>
              <a:buAutoNum type="alphaUcPeriod"/>
            </a:pPr>
            <a:r>
              <a:rPr lang="en-US" sz="3000" dirty="0">
                <a:latin typeface="Arial" panose="020B0604020202020204" pitchFamily="34" charset="0"/>
                <a:cs typeface="Arial" panose="020B0604020202020204" pitchFamily="34" charset="0"/>
              </a:rPr>
              <a:t>Dr. Burnham notes James’ comment about his dad’s confusion and does not make a referral to a neurologist for a diagnostic evaluation. </a:t>
            </a:r>
          </a:p>
          <a:p>
            <a:pPr marL="573088" lvl="1" indent="-514350" rtl="0">
              <a:lnSpc>
                <a:spcPct val="100000"/>
              </a:lnSpc>
              <a:spcBef>
                <a:spcPts val="0"/>
              </a:spcBef>
              <a:buClr>
                <a:schemeClr val="dk1"/>
              </a:buClr>
              <a:buSzPts val="2400"/>
              <a:buAutoNum type="alphaUcPeriod"/>
            </a:pPr>
            <a:r>
              <a:rPr lang="en-US" sz="3000" dirty="0">
                <a:latin typeface="Arial" panose="020B0604020202020204" pitchFamily="34" charset="0"/>
                <a:cs typeface="Arial" panose="020B0604020202020204" pitchFamily="34" charset="0"/>
              </a:rPr>
              <a:t>Dr. Brooks reviews the chart and directly questions Mr. Chen and notices his glances at James. She then asks all her questions to James. </a:t>
            </a:r>
          </a:p>
          <a:p>
            <a:pPr marL="573088" lvl="1" indent="-514350" rtl="0">
              <a:lnSpc>
                <a:spcPct val="100000"/>
              </a:lnSpc>
              <a:spcBef>
                <a:spcPts val="0"/>
              </a:spcBef>
              <a:buClr>
                <a:schemeClr val="dk1"/>
              </a:buClr>
              <a:buSzPts val="2400"/>
              <a:buAutoNum type="alphaUcPeriod"/>
            </a:pPr>
            <a:r>
              <a:rPr lang="en-US" sz="3000" dirty="0">
                <a:latin typeface="Arial" panose="020B0604020202020204" pitchFamily="34" charset="0"/>
                <a:cs typeface="Arial" panose="020B0604020202020204" pitchFamily="34" charset="0"/>
              </a:rPr>
              <a:t>Dr. Brooks notes Mr. Chen’s fall history and bruises but does not believe there is sufficient suspicion to call Adult Protective Services.</a:t>
            </a:r>
          </a:p>
          <a:p>
            <a:pPr marL="573088" lvl="1" indent="-514350">
              <a:lnSpc>
                <a:spcPct val="100000"/>
              </a:lnSpc>
              <a:spcBef>
                <a:spcPts val="0"/>
              </a:spcBef>
              <a:buSzPts val="2400"/>
              <a:buFont typeface="Calibri" panose="020F0502020204030204" pitchFamily="34" charset="0"/>
              <a:buAutoNum type="alphaUcPeriod"/>
            </a:pPr>
            <a:r>
              <a:rPr lang="en-US" sz="3000" dirty="0">
                <a:latin typeface="Arial" panose="020B0604020202020204" pitchFamily="34" charset="0"/>
                <a:cs typeface="Arial" panose="020B0604020202020204" pitchFamily="34" charset="0"/>
              </a:rPr>
              <a:t>All of the above </a:t>
            </a:r>
          </a:p>
          <a:p>
            <a:pPr marL="573088" lvl="1" indent="-514350">
              <a:buSzPts val="2400"/>
              <a:buFont typeface="Calibri" panose="020F0502020204030204" pitchFamily="34" charset="0"/>
              <a:buAutoNum type="alphaUcPeriod"/>
            </a:pPr>
            <a:endParaRPr lang="en-US" sz="2000" dirty="0">
              <a:latin typeface="Arial" panose="020B0604020202020204" pitchFamily="34" charset="0"/>
              <a:cs typeface="Arial" panose="020B0604020202020204" pitchFamily="34" charset="0"/>
            </a:endParaRPr>
          </a:p>
          <a:p>
            <a:pPr marL="685800" lvl="1" indent="-76200" rtl="0">
              <a:spcBef>
                <a:spcPts val="500"/>
              </a:spcBef>
              <a:spcAft>
                <a:spcPts val="0"/>
              </a:spcAft>
              <a:buClr>
                <a:schemeClr val="dk1"/>
              </a:buClr>
              <a:buSzPts val="2400"/>
              <a:buNone/>
            </a:pPr>
            <a:endParaRPr lang="en-US" sz="2000" dirty="0"/>
          </a:p>
        </p:txBody>
      </p:sp>
      <p:pic>
        <p:nvPicPr>
          <p:cNvPr id="8" name="Picture 7" descr="A red and white logo&#10;&#10;Description automatically generated with low confidence">
            <a:extLst>
              <a:ext uri="{FF2B5EF4-FFF2-40B4-BE49-F238E27FC236}">
                <a16:creationId xmlns:a16="http://schemas.microsoft.com/office/drawing/2014/main" id="{8DB9729C-8CE4-4DA6-8E09-03845A29FEDA}"/>
              </a:ext>
            </a:extLst>
          </p:cNvPr>
          <p:cNvPicPr>
            <a:picLocks noChangeAspect="1"/>
          </p:cNvPicPr>
          <p:nvPr/>
        </p:nvPicPr>
        <p:blipFill>
          <a:blip r:embed="rId3"/>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727940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6"/>
          <p:cNvSpPr txBox="1">
            <a:spLocks noGrp="1"/>
          </p:cNvSpPr>
          <p:nvPr>
            <p:ph type="title"/>
          </p:nvPr>
        </p:nvSpPr>
        <p:spPr>
          <a:xfrm>
            <a:off x="415636" y="0"/>
            <a:ext cx="11610109" cy="2382982"/>
          </a:xfrm>
          <a:prstGeom prst="rect">
            <a:avLst/>
          </a:prstGeom>
        </p:spPr>
        <p:txBody>
          <a:bodyPr spcFirstLastPara="1" lIns="91425" tIns="45700" rIns="91425" bIns="45700" anchorCtr="0">
            <a:normAutofit/>
          </a:bodyPr>
          <a:lstStyle/>
          <a:p>
            <a:pPr>
              <a:spcBef>
                <a:spcPts val="0"/>
              </a:spcBef>
              <a:buClr>
                <a:schemeClr val="dk1"/>
              </a:buClr>
              <a:buSzPts val="4400"/>
            </a:pPr>
            <a:r>
              <a:rPr lang="en-US" sz="3600" b="1" dirty="0">
                <a:latin typeface="Arial" panose="020B0604020202020204" pitchFamily="34" charset="0"/>
                <a:cs typeface="Arial" panose="020B0604020202020204" pitchFamily="34" charset="0"/>
              </a:rPr>
              <a:t>Identify which of the following are examples of misidentification by the healthcare provider of a sign of elder abuse or neglect.</a:t>
            </a:r>
            <a:br>
              <a:rPr lang="en-US" sz="2200" dirty="0">
                <a:latin typeface="Arial" panose="020B0604020202020204" pitchFamily="34" charset="0"/>
                <a:cs typeface="Arial" panose="020B0604020202020204" pitchFamily="34" charset="0"/>
              </a:rPr>
            </a:br>
            <a:endParaRPr lang="en-US" sz="2200" dirty="0"/>
          </a:p>
        </p:txBody>
      </p:sp>
      <p:sp>
        <p:nvSpPr>
          <p:cNvPr id="4" name="Google Shape;294;p31">
            <a:extLst>
              <a:ext uri="{FF2B5EF4-FFF2-40B4-BE49-F238E27FC236}">
                <a16:creationId xmlns:a16="http://schemas.microsoft.com/office/drawing/2014/main" id="{7F678983-93C3-46AD-BAC5-3199BB520559}"/>
              </a:ext>
            </a:extLst>
          </p:cNvPr>
          <p:cNvSpPr txBox="1">
            <a:spLocks noGrp="1"/>
          </p:cNvSpPr>
          <p:nvPr>
            <p:ph idx="1"/>
          </p:nvPr>
        </p:nvSpPr>
        <p:spPr>
          <a:xfrm>
            <a:off x="512618" y="2008909"/>
            <a:ext cx="11263746" cy="4668981"/>
          </a:xfrm>
          <a:prstGeom prst="rect">
            <a:avLst/>
          </a:prstGeom>
        </p:spPr>
        <p:txBody>
          <a:bodyPr spcFirstLastPara="1" lIns="91425" tIns="45700" rIns="91425" bIns="45700" anchorCtr="0">
            <a:normAutofit fontScale="85000" lnSpcReduction="10000"/>
          </a:bodyPr>
          <a:lstStyle/>
          <a:p>
            <a:pPr marL="58738" lvl="1" indent="0" rtl="0">
              <a:spcBef>
                <a:spcPts val="500"/>
              </a:spcBef>
              <a:spcAft>
                <a:spcPts val="0"/>
              </a:spcAft>
              <a:buClr>
                <a:schemeClr val="dk1"/>
              </a:buClr>
              <a:buSzPts val="2400"/>
              <a:buNone/>
            </a:pPr>
            <a:endParaRPr lang="en-US" sz="2000" dirty="0">
              <a:cs typeface="Arial" panose="020B0604020202020204" pitchFamily="34" charset="0"/>
            </a:endParaRPr>
          </a:p>
          <a:p>
            <a:pPr marL="573088" lvl="1" indent="-514350">
              <a:lnSpc>
                <a:spcPct val="100000"/>
              </a:lnSpc>
              <a:spcBef>
                <a:spcPts val="0"/>
              </a:spcBef>
              <a:buSzPts val="2400"/>
              <a:buFont typeface="Calibri" panose="020F0502020204030204" pitchFamily="34" charset="0"/>
              <a:buAutoNum type="alphaUcPeriod"/>
            </a:pPr>
            <a:r>
              <a:rPr lang="en-US" sz="3000" dirty="0">
                <a:latin typeface="Arial" panose="020B0604020202020204" pitchFamily="34" charset="0"/>
                <a:cs typeface="Arial" panose="020B0604020202020204" pitchFamily="34" charset="0"/>
              </a:rPr>
              <a:t>Dr. Burnham notes elevated A1C level, multiple missed appointments, and lack of an updated medication list, and does not address these with James or Mr. Chen.</a:t>
            </a:r>
            <a:r>
              <a:rPr lang="en-US" sz="3000" b="1" dirty="0">
                <a:latin typeface="Arial" panose="020B0604020202020204" pitchFamily="34" charset="0"/>
                <a:ea typeface="Arial"/>
                <a:cs typeface="Arial" panose="020B0604020202020204" pitchFamily="34" charset="0"/>
                <a:sym typeface="Arial"/>
              </a:rPr>
              <a:t> </a:t>
            </a:r>
          </a:p>
          <a:p>
            <a:pPr marL="573088" lvl="1" indent="-514350">
              <a:lnSpc>
                <a:spcPct val="100000"/>
              </a:lnSpc>
              <a:spcBef>
                <a:spcPts val="0"/>
              </a:spcBef>
              <a:buSzPts val="2400"/>
              <a:buFont typeface="Calibri" panose="020F0502020204030204" pitchFamily="34" charset="0"/>
              <a:buAutoNum type="alphaUcPeriod"/>
            </a:pPr>
            <a:r>
              <a:rPr lang="en-US" sz="3000" dirty="0">
                <a:latin typeface="Arial" panose="020B0604020202020204" pitchFamily="34" charset="0"/>
                <a:cs typeface="Arial" panose="020B0604020202020204" pitchFamily="34" charset="0"/>
              </a:rPr>
              <a:t>Dr. Burnham notes James’ comment about his dad’s confusion and does not make a referral to a neurologist for a diagnostic evaluation. </a:t>
            </a:r>
          </a:p>
          <a:p>
            <a:pPr marL="573088" lvl="1" indent="-514350" rtl="0">
              <a:lnSpc>
                <a:spcPct val="100000"/>
              </a:lnSpc>
              <a:spcBef>
                <a:spcPts val="0"/>
              </a:spcBef>
              <a:buClr>
                <a:schemeClr val="dk1"/>
              </a:buClr>
              <a:buSzPts val="2400"/>
              <a:buAutoNum type="alphaUcPeriod"/>
            </a:pPr>
            <a:r>
              <a:rPr lang="en-US" sz="3000" dirty="0">
                <a:latin typeface="Arial" panose="020B0604020202020204" pitchFamily="34" charset="0"/>
                <a:cs typeface="Arial" panose="020B0604020202020204" pitchFamily="34" charset="0"/>
              </a:rPr>
              <a:t>Dr. Brooks reviews the chart and directly questions Mr. Chen and notices his glances at James. She then asks all her questions to James. </a:t>
            </a:r>
          </a:p>
          <a:p>
            <a:pPr marL="573088" lvl="1" indent="-514350" rtl="0">
              <a:lnSpc>
                <a:spcPct val="100000"/>
              </a:lnSpc>
              <a:spcBef>
                <a:spcPts val="0"/>
              </a:spcBef>
              <a:buClr>
                <a:schemeClr val="dk1"/>
              </a:buClr>
              <a:buSzPts val="2400"/>
              <a:buAutoNum type="alphaUcPeriod"/>
            </a:pPr>
            <a:r>
              <a:rPr lang="en-US" sz="3000" dirty="0">
                <a:latin typeface="Arial" panose="020B0604020202020204" pitchFamily="34" charset="0"/>
                <a:cs typeface="Arial" panose="020B0604020202020204" pitchFamily="34" charset="0"/>
              </a:rPr>
              <a:t>Dr. Brooks notes Mr. Chen’s fall history and bruises but does not believe there  is sufficient suspicion to call Adult Protective Services.</a:t>
            </a:r>
          </a:p>
          <a:p>
            <a:pPr marL="573088" lvl="1" indent="-514350">
              <a:lnSpc>
                <a:spcPct val="100000"/>
              </a:lnSpc>
              <a:spcBef>
                <a:spcPts val="0"/>
              </a:spcBef>
              <a:buSzPts val="2400"/>
              <a:buFont typeface="Calibri" panose="020F0502020204030204" pitchFamily="34" charset="0"/>
              <a:buAutoNum type="alphaUcPeriod"/>
            </a:pPr>
            <a:r>
              <a:rPr lang="en-US" sz="3000" dirty="0">
                <a:latin typeface="Arial" panose="020B0604020202020204" pitchFamily="34" charset="0"/>
                <a:cs typeface="Arial" panose="020B0604020202020204" pitchFamily="34" charset="0"/>
              </a:rPr>
              <a:t>All of the above </a:t>
            </a:r>
            <a:r>
              <a:rPr lang="en-US" sz="3200" b="1" dirty="0">
                <a:ea typeface="Arial"/>
                <a:cs typeface="Arial"/>
                <a:sym typeface="Arial"/>
              </a:rPr>
              <a:t>✔</a:t>
            </a:r>
            <a:endParaRPr lang="en-US" sz="3200" dirty="0">
              <a:cs typeface="Arial" panose="020B0604020202020204" pitchFamily="34" charset="0"/>
            </a:endParaRPr>
          </a:p>
          <a:p>
            <a:pPr marL="58738" lvl="1" indent="0">
              <a:lnSpc>
                <a:spcPct val="100000"/>
              </a:lnSpc>
              <a:spcBef>
                <a:spcPts val="0"/>
              </a:spcBef>
              <a:buSzPts val="2400"/>
              <a:buNone/>
            </a:pPr>
            <a:r>
              <a:rPr lang="en-US" sz="3000" dirty="0">
                <a:latin typeface="Arial" panose="020B0604020202020204" pitchFamily="34" charset="0"/>
                <a:cs typeface="Arial" panose="020B0604020202020204" pitchFamily="34" charset="0"/>
              </a:rPr>
              <a:t> </a:t>
            </a:r>
          </a:p>
          <a:p>
            <a:pPr marL="573088" lvl="1" indent="-514350">
              <a:buSzPts val="2400"/>
              <a:buFont typeface="Calibri" panose="020F0502020204030204" pitchFamily="34" charset="0"/>
              <a:buAutoNum type="alphaUcPeriod"/>
            </a:pPr>
            <a:endParaRPr lang="en-US" sz="2000" dirty="0">
              <a:latin typeface="Arial" panose="020B0604020202020204" pitchFamily="34" charset="0"/>
              <a:cs typeface="Arial" panose="020B0604020202020204" pitchFamily="34" charset="0"/>
            </a:endParaRPr>
          </a:p>
          <a:p>
            <a:pPr marL="685800" lvl="1" indent="-76200" rtl="0">
              <a:spcBef>
                <a:spcPts val="500"/>
              </a:spcBef>
              <a:spcAft>
                <a:spcPts val="0"/>
              </a:spcAft>
              <a:buClr>
                <a:schemeClr val="dk1"/>
              </a:buClr>
              <a:buSzPts val="2400"/>
              <a:buNone/>
            </a:pPr>
            <a:endParaRPr lang="en-US" sz="2000" dirty="0"/>
          </a:p>
        </p:txBody>
      </p:sp>
      <p:pic>
        <p:nvPicPr>
          <p:cNvPr id="5" name="Picture 4" descr="A red and white logo&#10;&#10;Description automatically generated with low confidence">
            <a:extLst>
              <a:ext uri="{FF2B5EF4-FFF2-40B4-BE49-F238E27FC236}">
                <a16:creationId xmlns:a16="http://schemas.microsoft.com/office/drawing/2014/main" id="{67BF7F83-BF07-4E0B-854C-05FA8CEB2600}"/>
              </a:ext>
            </a:extLst>
          </p:cNvPr>
          <p:cNvPicPr>
            <a:picLocks noChangeAspect="1"/>
          </p:cNvPicPr>
          <p:nvPr/>
        </p:nvPicPr>
        <p:blipFill>
          <a:blip r:embed="rId3"/>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1484142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5" name="Picture 4" descr="A person sleeping on a couch&#10;&#10;Description automatically generated with medium confidence">
            <a:extLst>
              <a:ext uri="{FF2B5EF4-FFF2-40B4-BE49-F238E27FC236}">
                <a16:creationId xmlns:a16="http://schemas.microsoft.com/office/drawing/2014/main" id="{673939D4-CEE3-4423-A441-DE709C86B414}"/>
              </a:ext>
            </a:extLst>
          </p:cNvPr>
          <p:cNvPicPr>
            <a:picLocks noChangeAspect="1"/>
          </p:cNvPicPr>
          <p:nvPr/>
        </p:nvPicPr>
        <p:blipFill rotWithShape="1">
          <a:blip r:embed="rId3">
            <a:alphaModFix amt="43000"/>
          </a:blip>
          <a:srcRect t="14078" b="1632"/>
          <a:stretch/>
        </p:blipFill>
        <p:spPr>
          <a:xfrm>
            <a:off x="0" y="0"/>
            <a:ext cx="12192000" cy="6858000"/>
          </a:xfrm>
          <a:prstGeom prst="rect">
            <a:avLst/>
          </a:prstGeom>
        </p:spPr>
      </p:pic>
      <p:sp>
        <p:nvSpPr>
          <p:cNvPr id="299" name="Google Shape;299;p32"/>
          <p:cNvSpPr txBox="1">
            <a:spLocks noGrp="1"/>
          </p:cNvSpPr>
          <p:nvPr>
            <p:ph type="title"/>
          </p:nvPr>
        </p:nvSpPr>
        <p:spPr>
          <a:xfrm>
            <a:off x="274321" y="1816100"/>
            <a:ext cx="11758574" cy="3682988"/>
          </a:xfrm>
          <a:prstGeom prst="rect">
            <a:avLst/>
          </a:prstGeom>
        </p:spPr>
        <p:txBody>
          <a:bodyPr spcFirstLastPara="1" vert="horz" lIns="91440" tIns="45720" rIns="91440" bIns="45720" rtlCol="0" anchor="ctr" anchorCtr="0">
            <a:noAutofit/>
          </a:bodyPr>
          <a:lstStyle/>
          <a:p>
            <a:pPr marL="0" marR="0" lvl="0" indent="0" algn="ctr">
              <a:spcAft>
                <a:spcPts val="0"/>
              </a:spcAft>
              <a:buClr>
                <a:schemeClr val="dk1"/>
              </a:buClr>
              <a:buSzPts val="2800"/>
            </a:pPr>
            <a:r>
              <a:rPr lang="en-US" sz="4400" b="1" kern="1200" dirty="0">
                <a:solidFill>
                  <a:schemeClr val="tx1"/>
                </a:solidFill>
                <a:latin typeface="Arial" panose="020B0604020202020204" pitchFamily="34" charset="0"/>
                <a:cs typeface="Arial" panose="020B0604020202020204" pitchFamily="34" charset="0"/>
                <a:sym typeface="Arial"/>
              </a:rPr>
              <a:t>Episode 6: Connecting to Social Services </a:t>
            </a:r>
            <a:br>
              <a:rPr lang="en-US" sz="4400" b="1" kern="1200" dirty="0">
                <a:solidFill>
                  <a:schemeClr val="tx1"/>
                </a:solidFill>
                <a:latin typeface="Arial" panose="020B0604020202020204" pitchFamily="34" charset="0"/>
                <a:cs typeface="Arial" panose="020B0604020202020204" pitchFamily="34" charset="0"/>
                <a:sym typeface="Arial"/>
              </a:rPr>
            </a:br>
            <a:br>
              <a:rPr lang="en-US" sz="4400" b="1" kern="1200" dirty="0">
                <a:solidFill>
                  <a:schemeClr val="tx1"/>
                </a:solidFill>
                <a:latin typeface="Arial" panose="020B0604020202020204" pitchFamily="34" charset="0"/>
                <a:cs typeface="Arial" panose="020B0604020202020204" pitchFamily="34" charset="0"/>
                <a:sym typeface="Arial"/>
              </a:rPr>
            </a:br>
            <a:br>
              <a:rPr lang="en-US" sz="4400" i="1" kern="1200" dirty="0">
                <a:solidFill>
                  <a:schemeClr val="tx1"/>
                </a:solidFill>
                <a:latin typeface="Arial" panose="020B0604020202020204" pitchFamily="34" charset="0"/>
                <a:cs typeface="Arial" panose="020B0604020202020204" pitchFamily="34" charset="0"/>
                <a:sym typeface="Arial"/>
              </a:rPr>
            </a:br>
            <a:r>
              <a:rPr lang="en-US" sz="4400" i="1" kern="1200" dirty="0">
                <a:solidFill>
                  <a:schemeClr val="tx1"/>
                </a:solidFill>
                <a:latin typeface="Arial" panose="020B0604020202020204" pitchFamily="34" charset="0"/>
                <a:cs typeface="Arial" panose="020B0604020202020204" pitchFamily="34" charset="0"/>
                <a:sym typeface="Arial"/>
              </a:rPr>
              <a:t>Let’s revisit </a:t>
            </a:r>
            <a:r>
              <a:rPr lang="en-US" sz="4400" i="1" dirty="0">
                <a:latin typeface="Arial" panose="020B0604020202020204" pitchFamily="34" charset="0"/>
                <a:cs typeface="Arial" panose="020B0604020202020204" pitchFamily="34" charset="0"/>
                <a:sym typeface="Arial"/>
              </a:rPr>
              <a:t>Mr. Chen’s visit to the ED.</a:t>
            </a:r>
            <a:br>
              <a:rPr lang="en-US" sz="4400" kern="1200" dirty="0">
                <a:solidFill>
                  <a:schemeClr val="tx1"/>
                </a:solidFill>
                <a:latin typeface="Arial" panose="020B0604020202020204" pitchFamily="34" charset="0"/>
                <a:cs typeface="Arial" panose="020B0604020202020204" pitchFamily="34" charset="0"/>
                <a:sym typeface="Arial"/>
              </a:rPr>
            </a:br>
            <a:br>
              <a:rPr lang="en-US" sz="4400" kern="1200" dirty="0">
                <a:solidFill>
                  <a:schemeClr val="tx1"/>
                </a:solidFill>
                <a:latin typeface="Arial" panose="020B0604020202020204" pitchFamily="34" charset="0"/>
                <a:cs typeface="Arial" panose="020B0604020202020204" pitchFamily="34" charset="0"/>
                <a:sym typeface="Arial"/>
              </a:rPr>
            </a:br>
            <a:br>
              <a:rPr lang="en-US" sz="4000" b="1" kern="1200" dirty="0">
                <a:solidFill>
                  <a:schemeClr val="tx1"/>
                </a:solidFill>
                <a:latin typeface="Arial" panose="020B0604020202020204" pitchFamily="34" charset="0"/>
                <a:cs typeface="Arial" panose="020B0604020202020204" pitchFamily="34" charset="0"/>
                <a:sym typeface="Arial"/>
              </a:rPr>
            </a:br>
            <a:br>
              <a:rPr lang="en-US" sz="4000" b="1" kern="1200" dirty="0">
                <a:solidFill>
                  <a:schemeClr val="tx1"/>
                </a:solidFill>
                <a:latin typeface="Arial" panose="020B0604020202020204" pitchFamily="34" charset="0"/>
                <a:cs typeface="Arial" panose="020B0604020202020204" pitchFamily="34" charset="0"/>
                <a:sym typeface="Arial"/>
              </a:rPr>
            </a:br>
            <a:endParaRPr lang="en-US" sz="4000" kern="1200" dirty="0">
              <a:solidFill>
                <a:schemeClr val="tx1"/>
              </a:solidFill>
              <a:latin typeface="Arial" panose="020B0604020202020204" pitchFamily="34" charset="0"/>
              <a:cs typeface="Arial" panose="020B0604020202020204" pitchFamily="34" charset="0"/>
            </a:endParaRPr>
          </a:p>
        </p:txBody>
      </p:sp>
      <p:pic>
        <p:nvPicPr>
          <p:cNvPr id="7" name="Picture 6" descr="A red and white logo&#10;&#10;Description automatically generated with low confidence">
            <a:extLst>
              <a:ext uri="{FF2B5EF4-FFF2-40B4-BE49-F238E27FC236}">
                <a16:creationId xmlns:a16="http://schemas.microsoft.com/office/drawing/2014/main" id="{846B9121-8DA8-4B41-B9C8-357E20F79DD5}"/>
              </a:ext>
            </a:extLst>
          </p:cNvPr>
          <p:cNvPicPr>
            <a:picLocks noChangeAspect="1"/>
          </p:cNvPicPr>
          <p:nvPr/>
        </p:nvPicPr>
        <p:blipFill>
          <a:blip r:embed="rId4"/>
          <a:stretch>
            <a:fillRect/>
          </a:stretch>
        </p:blipFill>
        <p:spPr>
          <a:xfrm>
            <a:off x="10818977" y="6030105"/>
            <a:ext cx="1213918" cy="57080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3"/>
          <p:cNvSpPr txBox="1">
            <a:spLocks noGrp="1"/>
          </p:cNvSpPr>
          <p:nvPr>
            <p:ph type="title"/>
          </p:nvPr>
        </p:nvSpPr>
        <p:spPr>
          <a:xfrm>
            <a:off x="325858" y="8312"/>
            <a:ext cx="10168128" cy="1179576"/>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b="1" dirty="0">
                <a:latin typeface="Arial" panose="020B0604020202020204" pitchFamily="34" charset="0"/>
                <a:ea typeface="Arial"/>
                <a:cs typeface="Arial" panose="020B0604020202020204" pitchFamily="34" charset="0"/>
                <a:sym typeface="Arial"/>
              </a:rPr>
              <a:t>Reporting Abuse</a:t>
            </a:r>
            <a:endParaRPr lang="en-US" dirty="0">
              <a:latin typeface="Arial" panose="020B0604020202020204" pitchFamily="34" charset="0"/>
              <a:cs typeface="Arial" panose="020B0604020202020204" pitchFamily="34" charset="0"/>
            </a:endParaRPr>
          </a:p>
        </p:txBody>
      </p:sp>
      <p:sp>
        <p:nvSpPr>
          <p:cNvPr id="305" name="Google Shape;305;p33"/>
          <p:cNvSpPr txBox="1">
            <a:spLocks noGrp="1"/>
          </p:cNvSpPr>
          <p:nvPr>
            <p:ph idx="1"/>
          </p:nvPr>
        </p:nvSpPr>
        <p:spPr>
          <a:xfrm>
            <a:off x="492115" y="1049343"/>
            <a:ext cx="11492067" cy="5675922"/>
          </a:xfrm>
          <a:prstGeom prst="rect">
            <a:avLst/>
          </a:prstGeom>
        </p:spPr>
        <p:txBody>
          <a:bodyPr spcFirstLastPara="1" lIns="91425" tIns="45700" rIns="91425" bIns="45700" anchorCtr="0">
            <a:noAutofit/>
          </a:bodyPr>
          <a:lstStyle/>
          <a:p>
            <a:pPr lvl="0" rtl="0">
              <a:lnSpc>
                <a:spcPct val="100000"/>
              </a:lnSpc>
              <a:spcBef>
                <a:spcPts val="0"/>
              </a:spcBef>
              <a:buClr>
                <a:srgbClr val="000000"/>
              </a:buClr>
              <a:buSzPts val="2000"/>
              <a:buFont typeface="Wingdings" panose="05000000000000000000" pitchFamily="2" charset="2"/>
              <a:buChar char="§"/>
            </a:pPr>
            <a:r>
              <a:rPr lang="en-US" sz="2000" b="0" i="0" u="none" strike="noStrike" dirty="0">
                <a:latin typeface="Arial" panose="020B0604020202020204" pitchFamily="34" charset="0"/>
                <a:ea typeface="Arial"/>
                <a:cs typeface="Arial" panose="020B0604020202020204" pitchFamily="34" charset="0"/>
                <a:sym typeface="Arial"/>
              </a:rPr>
              <a:t>In Ohio, medical professionals are </a:t>
            </a:r>
            <a:r>
              <a:rPr lang="en-US" sz="2000" b="1" i="0" u="none" strike="noStrike" dirty="0">
                <a:latin typeface="Arial" panose="020B0604020202020204" pitchFamily="34" charset="0"/>
                <a:ea typeface="Arial"/>
                <a:cs typeface="Arial" panose="020B0604020202020204" pitchFamily="34" charset="0"/>
                <a:sym typeface="Arial"/>
              </a:rPr>
              <a:t>mandated </a:t>
            </a:r>
            <a:r>
              <a:rPr lang="en-US" sz="2000" b="0" i="0" u="none" strike="noStrike" dirty="0">
                <a:latin typeface="Arial" panose="020B0604020202020204" pitchFamily="34" charset="0"/>
                <a:ea typeface="Arial"/>
                <a:cs typeface="Arial" panose="020B0604020202020204" pitchFamily="34" charset="0"/>
                <a:sym typeface="Arial"/>
              </a:rPr>
              <a:t>to report suspected elder abuse, neglect, or exploitation (Section 5101.63 of Ohio Revised Code).</a:t>
            </a:r>
          </a:p>
          <a:p>
            <a:pPr lvl="0" rtl="0">
              <a:lnSpc>
                <a:spcPct val="100000"/>
              </a:lnSpc>
              <a:spcBef>
                <a:spcPts val="0"/>
              </a:spcBef>
              <a:buClr>
                <a:srgbClr val="000000"/>
              </a:buClr>
              <a:buSzPts val="200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lvl="0" rtl="0">
              <a:lnSpc>
                <a:spcPct val="100000"/>
              </a:lnSpc>
              <a:spcBef>
                <a:spcPts val="0"/>
              </a:spcBef>
              <a:buClr>
                <a:srgbClr val="000000"/>
              </a:buClr>
              <a:buSzPts val="2000"/>
              <a:buFont typeface="Wingdings" panose="05000000000000000000" pitchFamily="2" charset="2"/>
              <a:buChar char="§"/>
            </a:pPr>
            <a:r>
              <a:rPr lang="en-US" sz="2000" b="0" i="0" u="none" strike="noStrike" dirty="0">
                <a:latin typeface="Arial" panose="020B0604020202020204" pitchFamily="34" charset="0"/>
                <a:ea typeface="Arial"/>
                <a:cs typeface="Arial" panose="020B0604020202020204" pitchFamily="34" charset="0"/>
                <a:sym typeface="Arial"/>
              </a:rPr>
              <a:t>Ways to Report Suspected Abuse/Neglect/Exploitation:</a:t>
            </a:r>
          </a:p>
          <a:p>
            <a:pPr lvl="0" rtl="0">
              <a:lnSpc>
                <a:spcPct val="100000"/>
              </a:lnSpc>
              <a:spcBef>
                <a:spcPts val="0"/>
              </a:spcBef>
              <a:buClr>
                <a:srgbClr val="000000"/>
              </a:buClr>
              <a:buSzPts val="2000"/>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lvl="1">
              <a:lnSpc>
                <a:spcPct val="100000"/>
              </a:lnSpc>
              <a:spcBef>
                <a:spcPts val="0"/>
              </a:spcBef>
              <a:buClr>
                <a:srgbClr val="000000"/>
              </a:buClr>
              <a:buSzPts val="2000"/>
              <a:buFont typeface="Arial"/>
              <a:buChar char="•"/>
            </a:pPr>
            <a:r>
              <a:rPr lang="en-US" sz="2000" b="1" i="0" u="none" strike="noStrike" dirty="0">
                <a:latin typeface="Arial" panose="020B0604020202020204" pitchFamily="34" charset="0"/>
                <a:ea typeface="Arial"/>
                <a:cs typeface="Arial" panose="020B0604020202020204" pitchFamily="34" charset="0"/>
                <a:sym typeface="Arial"/>
              </a:rPr>
              <a:t>If the person is in immediate danger, call local law enforcement</a:t>
            </a:r>
            <a:r>
              <a:rPr lang="en-US" sz="2000" b="0" i="0" u="none" strike="noStrike" dirty="0">
                <a:latin typeface="Arial" panose="020B0604020202020204" pitchFamily="34" charset="0"/>
                <a:ea typeface="Arial"/>
                <a:cs typeface="Arial" panose="020B0604020202020204" pitchFamily="34" charset="0"/>
                <a:sym typeface="Arial"/>
              </a:rPr>
              <a:t>.</a:t>
            </a:r>
          </a:p>
          <a:p>
            <a:pPr lvl="1">
              <a:lnSpc>
                <a:spcPct val="100000"/>
              </a:lnSpc>
              <a:spcBef>
                <a:spcPts val="0"/>
              </a:spcBef>
              <a:buClr>
                <a:srgbClr val="000000"/>
              </a:buClr>
              <a:buSzPts val="2000"/>
              <a:buFont typeface="Arial"/>
              <a:buChar char="•"/>
            </a:pPr>
            <a:endParaRPr lang="en-US" sz="400" b="1" i="0" u="none" strike="noStrike" dirty="0">
              <a:latin typeface="Arial" panose="020B0604020202020204" pitchFamily="34" charset="0"/>
              <a:ea typeface="Arial"/>
              <a:cs typeface="Arial" panose="020B0604020202020204" pitchFamily="34" charset="0"/>
              <a:sym typeface="Arial"/>
            </a:endParaRPr>
          </a:p>
          <a:p>
            <a:pPr lvl="1">
              <a:lnSpc>
                <a:spcPct val="100000"/>
              </a:lnSpc>
              <a:spcBef>
                <a:spcPts val="0"/>
              </a:spcBef>
              <a:buClr>
                <a:srgbClr val="000000"/>
              </a:buClr>
              <a:buSzPts val="2000"/>
              <a:buFont typeface="Arial"/>
              <a:buChar char="•"/>
            </a:pPr>
            <a:r>
              <a:rPr lang="en-US" sz="2000" b="1" i="0" u="none" strike="noStrike" dirty="0">
                <a:latin typeface="Arial" panose="020B0604020202020204" pitchFamily="34" charset="0"/>
                <a:ea typeface="Arial"/>
                <a:cs typeface="Arial" panose="020B0604020202020204" pitchFamily="34" charset="0"/>
                <a:sym typeface="Arial"/>
              </a:rPr>
              <a:t>If the person is 60 years or over and living in the community:</a:t>
            </a:r>
            <a:endParaRPr lang="en-US" sz="2000" dirty="0">
              <a:latin typeface="Arial" panose="020B0604020202020204" pitchFamily="34" charset="0"/>
              <a:cs typeface="Arial" panose="020B0604020202020204" pitchFamily="34" charset="0"/>
            </a:endParaRPr>
          </a:p>
          <a:p>
            <a:pPr marL="1200150" lvl="2" indent="-285750">
              <a:lnSpc>
                <a:spcPct val="100000"/>
              </a:lnSpc>
              <a:spcBef>
                <a:spcPts val="0"/>
              </a:spcBef>
              <a:buClr>
                <a:srgbClr val="000000"/>
              </a:buClr>
              <a:buSzPts val="2000"/>
              <a:buFont typeface="Arial"/>
              <a:buChar char="•"/>
            </a:pPr>
            <a:r>
              <a:rPr lang="en-US" b="0" i="0" u="none" strike="noStrike" dirty="0">
                <a:latin typeface="Arial" panose="020B0604020202020204" pitchFamily="34" charset="0"/>
                <a:ea typeface="Arial"/>
                <a:cs typeface="Arial" panose="020B0604020202020204" pitchFamily="34" charset="0"/>
                <a:sym typeface="Arial"/>
              </a:rPr>
              <a:t>Adult Protective Services: 1-855-OHIO-APS </a:t>
            </a:r>
            <a:endParaRPr lang="en-US" dirty="0">
              <a:latin typeface="Arial" panose="020B0604020202020204" pitchFamily="34" charset="0"/>
              <a:cs typeface="Arial" panose="020B0604020202020204" pitchFamily="34" charset="0"/>
            </a:endParaRPr>
          </a:p>
          <a:p>
            <a:pPr marL="1200150" lvl="2" indent="-285750">
              <a:lnSpc>
                <a:spcPct val="100000"/>
              </a:lnSpc>
              <a:spcBef>
                <a:spcPts val="0"/>
              </a:spcBef>
              <a:buClr>
                <a:srgbClr val="000000"/>
              </a:buClr>
              <a:buSzPts val="2000"/>
              <a:buFont typeface="Arial"/>
              <a:buChar char="•"/>
            </a:pPr>
            <a:r>
              <a:rPr lang="en-US" b="0" i="0" u="none" strike="noStrike" dirty="0">
                <a:latin typeface="Arial" panose="020B0604020202020204" pitchFamily="34" charset="0"/>
                <a:ea typeface="Arial"/>
                <a:cs typeface="Arial" panose="020B0604020202020204" pitchFamily="34" charset="0"/>
                <a:sym typeface="Arial"/>
              </a:rPr>
              <a:t>Your county’s department of </a:t>
            </a:r>
            <a:r>
              <a:rPr lang="en-US" b="0" i="0" u="sng" strike="noStrike" dirty="0">
                <a:latin typeface="Arial" panose="020B0604020202020204" pitchFamily="34" charset="0"/>
                <a:ea typeface="Arial"/>
                <a:cs typeface="Arial" panose="020B0604020202020204" pitchFamily="34" charset="0"/>
                <a:sym typeface="Arial"/>
                <a:hlinkClick r:id="rId3">
                  <a:extLst>
                    <a:ext uri="{A12FA001-AC4F-418D-AE19-62706E023703}">
                      <ahyp:hlinkClr xmlns:ahyp="http://schemas.microsoft.com/office/drawing/2018/hyperlinkcolor" val="tx"/>
                    </a:ext>
                  </a:extLst>
                </a:hlinkClick>
              </a:rPr>
              <a:t>Job and Family Services</a:t>
            </a:r>
            <a:endParaRPr lang="en-US" b="0" i="0" u="none" strike="noStrike" dirty="0">
              <a:latin typeface="Arial" panose="020B0604020202020204" pitchFamily="34" charset="0"/>
              <a:ea typeface="Arial"/>
              <a:cs typeface="Arial" panose="020B0604020202020204" pitchFamily="34" charset="0"/>
              <a:sym typeface="Arial"/>
            </a:endParaRPr>
          </a:p>
          <a:p>
            <a:pPr marL="1200150" lvl="2" indent="-285750">
              <a:lnSpc>
                <a:spcPct val="100000"/>
              </a:lnSpc>
              <a:spcBef>
                <a:spcPts val="0"/>
              </a:spcBef>
              <a:buClr>
                <a:srgbClr val="0563C1"/>
              </a:buClr>
              <a:buSzPts val="2000"/>
              <a:buFont typeface="Arial"/>
              <a:buChar char="•"/>
            </a:pPr>
            <a:r>
              <a:rPr lang="en-US" b="0" i="0" u="sng" strike="noStrike" dirty="0">
                <a:latin typeface="Arial" panose="020B0604020202020204" pitchFamily="34" charset="0"/>
                <a:ea typeface="Arial"/>
                <a:cs typeface="Arial" panose="020B0604020202020204" pitchFamily="34" charset="0"/>
                <a:sym typeface="Arial"/>
                <a:hlinkClick r:id="rId4">
                  <a:extLst>
                    <a:ext uri="{A12FA001-AC4F-418D-AE19-62706E023703}">
                      <ahyp:hlinkClr xmlns:ahyp="http://schemas.microsoft.com/office/drawing/2018/hyperlinkcolor" val="tx"/>
                    </a:ext>
                  </a:extLst>
                </a:hlinkClick>
              </a:rPr>
              <a:t>Ohio Adult Protective Services Online Referral Tool </a:t>
            </a:r>
            <a:endParaRPr lang="en-US" b="0" i="0" u="sng" strike="noStrike" dirty="0">
              <a:latin typeface="Arial" panose="020B0604020202020204" pitchFamily="34" charset="0"/>
              <a:ea typeface="Arial"/>
              <a:cs typeface="Arial" panose="020B0604020202020204" pitchFamily="34" charset="0"/>
              <a:sym typeface="Arial"/>
            </a:endParaRPr>
          </a:p>
          <a:p>
            <a:pPr marL="1200150" lvl="2" indent="-285750">
              <a:lnSpc>
                <a:spcPct val="100000"/>
              </a:lnSpc>
              <a:spcBef>
                <a:spcPts val="0"/>
              </a:spcBef>
              <a:buClr>
                <a:srgbClr val="0563C1"/>
              </a:buClr>
              <a:buSzPts val="2000"/>
              <a:buFont typeface="Arial"/>
              <a:buChar char="•"/>
            </a:pPr>
            <a:endParaRPr lang="en-US" sz="400" b="0" i="0" u="none" strike="noStrike" dirty="0">
              <a:latin typeface="Arial" panose="020B0604020202020204" pitchFamily="34" charset="0"/>
              <a:ea typeface="Arial"/>
              <a:cs typeface="Arial" panose="020B0604020202020204" pitchFamily="34" charset="0"/>
              <a:sym typeface="Arial"/>
            </a:endParaRPr>
          </a:p>
          <a:p>
            <a:pPr lvl="1">
              <a:lnSpc>
                <a:spcPct val="100000"/>
              </a:lnSpc>
              <a:spcBef>
                <a:spcPts val="0"/>
              </a:spcBef>
              <a:buClr>
                <a:srgbClr val="000000"/>
              </a:buClr>
              <a:buSzPts val="2000"/>
              <a:buFont typeface="Arial"/>
              <a:buChar char="•"/>
            </a:pPr>
            <a:r>
              <a:rPr lang="en-US" sz="2000" b="1" i="0" u="none" strike="noStrike" dirty="0">
                <a:latin typeface="Arial" panose="020B0604020202020204" pitchFamily="34" charset="0"/>
                <a:ea typeface="Arial"/>
                <a:cs typeface="Arial" panose="020B0604020202020204" pitchFamily="34" charset="0"/>
                <a:sym typeface="Arial"/>
              </a:rPr>
              <a:t>If the person has a developmental disability:</a:t>
            </a:r>
            <a:endParaRPr lang="en-US" sz="2000" dirty="0">
              <a:latin typeface="Arial" panose="020B0604020202020204" pitchFamily="34" charset="0"/>
              <a:cs typeface="Arial" panose="020B0604020202020204" pitchFamily="34" charset="0"/>
            </a:endParaRPr>
          </a:p>
          <a:p>
            <a:pPr marL="1200150" lvl="2" indent="-285750">
              <a:lnSpc>
                <a:spcPct val="100000"/>
              </a:lnSpc>
              <a:spcBef>
                <a:spcPts val="0"/>
              </a:spcBef>
              <a:buClr>
                <a:srgbClr val="000000"/>
              </a:buClr>
              <a:buSzPts val="2000"/>
              <a:buFont typeface="Arial"/>
              <a:buChar char="•"/>
            </a:pPr>
            <a:r>
              <a:rPr lang="en-US" b="0" i="0" u="none" strike="noStrike" dirty="0">
                <a:latin typeface="Arial" panose="020B0604020202020204" pitchFamily="34" charset="0"/>
                <a:ea typeface="Arial"/>
                <a:cs typeface="Arial" panose="020B0604020202020204" pitchFamily="34" charset="0"/>
                <a:sym typeface="Arial"/>
              </a:rPr>
              <a:t>Developmental Disabilities Abuse/Neglect Hotline: 1-866-313-6733 (M-F 8-4:30)</a:t>
            </a:r>
          </a:p>
          <a:p>
            <a:pPr marL="1200150" lvl="2" indent="-285750">
              <a:lnSpc>
                <a:spcPct val="100000"/>
              </a:lnSpc>
              <a:spcBef>
                <a:spcPts val="0"/>
              </a:spcBef>
              <a:buClr>
                <a:srgbClr val="000000"/>
              </a:buClr>
              <a:buSzPts val="2000"/>
              <a:buFont typeface="Arial"/>
              <a:buChar char="•"/>
            </a:pPr>
            <a:endParaRPr lang="en-US" sz="400" dirty="0">
              <a:latin typeface="Arial" panose="020B0604020202020204" pitchFamily="34" charset="0"/>
              <a:cs typeface="Arial" panose="020B0604020202020204" pitchFamily="34" charset="0"/>
            </a:endParaRPr>
          </a:p>
          <a:p>
            <a:pPr lvl="1">
              <a:lnSpc>
                <a:spcPct val="100000"/>
              </a:lnSpc>
              <a:spcBef>
                <a:spcPts val="0"/>
              </a:spcBef>
              <a:buClr>
                <a:srgbClr val="000000"/>
              </a:buClr>
              <a:buSzPts val="2000"/>
              <a:buFont typeface="Arial"/>
              <a:buChar char="•"/>
            </a:pPr>
            <a:r>
              <a:rPr lang="en-US" sz="2000" b="1" i="0" u="none" strike="noStrike" dirty="0">
                <a:latin typeface="Arial" panose="020B0604020202020204" pitchFamily="34" charset="0"/>
                <a:ea typeface="Arial"/>
                <a:cs typeface="Arial" panose="020B0604020202020204" pitchFamily="34" charset="0"/>
                <a:sym typeface="Arial"/>
              </a:rPr>
              <a:t>If the person lives in a healthcare facility and suspected abuse is by another resident or staff member:</a:t>
            </a:r>
          </a:p>
          <a:p>
            <a:pPr lvl="1">
              <a:lnSpc>
                <a:spcPct val="100000"/>
              </a:lnSpc>
              <a:spcBef>
                <a:spcPts val="0"/>
              </a:spcBef>
              <a:buClr>
                <a:srgbClr val="000000"/>
              </a:buClr>
              <a:buSzPts val="2000"/>
              <a:buFont typeface="Arial"/>
              <a:buChar char="•"/>
            </a:pPr>
            <a:endParaRPr lang="en-US" sz="400" dirty="0">
              <a:latin typeface="Arial" panose="020B0604020202020204" pitchFamily="34" charset="0"/>
              <a:cs typeface="Arial" panose="020B0604020202020204" pitchFamily="34" charset="0"/>
            </a:endParaRPr>
          </a:p>
          <a:p>
            <a:pPr marL="1200150" lvl="2" indent="-285750">
              <a:lnSpc>
                <a:spcPct val="100000"/>
              </a:lnSpc>
              <a:spcBef>
                <a:spcPts val="0"/>
              </a:spcBef>
              <a:buClr>
                <a:srgbClr val="000000"/>
              </a:buClr>
              <a:buSzPts val="2000"/>
              <a:buFont typeface="Arial"/>
              <a:buChar char="•"/>
            </a:pPr>
            <a:r>
              <a:rPr lang="en-US" b="0" i="0" u="none" strike="noStrike" dirty="0">
                <a:latin typeface="Arial" panose="020B0604020202020204" pitchFamily="34" charset="0"/>
                <a:ea typeface="Arial"/>
                <a:cs typeface="Arial" panose="020B0604020202020204" pitchFamily="34" charset="0"/>
                <a:sym typeface="Arial"/>
              </a:rPr>
              <a:t>Ohio Department of Health Hotline: 1-800-342-0553</a:t>
            </a:r>
          </a:p>
          <a:p>
            <a:pPr marL="1200150" lvl="2" indent="-285750">
              <a:lnSpc>
                <a:spcPct val="100000"/>
              </a:lnSpc>
              <a:spcBef>
                <a:spcPts val="0"/>
              </a:spcBef>
              <a:buClr>
                <a:srgbClr val="000000"/>
              </a:buClr>
              <a:buSzPts val="2000"/>
              <a:buFont typeface="Arial"/>
              <a:buChar char="•"/>
            </a:pPr>
            <a:endParaRPr lang="en-US" sz="400" dirty="0">
              <a:latin typeface="Arial" panose="020B0604020202020204" pitchFamily="34" charset="0"/>
              <a:cs typeface="Arial" panose="020B0604020202020204" pitchFamily="34" charset="0"/>
            </a:endParaRPr>
          </a:p>
          <a:p>
            <a:pPr lvl="1">
              <a:lnSpc>
                <a:spcPct val="100000"/>
              </a:lnSpc>
              <a:spcBef>
                <a:spcPts val="0"/>
              </a:spcBef>
              <a:buClr>
                <a:srgbClr val="000000"/>
              </a:buClr>
              <a:buSzPts val="2000"/>
              <a:buFont typeface="Arial"/>
              <a:buChar char="•"/>
            </a:pPr>
            <a:r>
              <a:rPr lang="en-US" sz="2000" b="1" i="0" u="none" strike="noStrike" dirty="0">
                <a:latin typeface="Arial" panose="020B0604020202020204" pitchFamily="34" charset="0"/>
                <a:ea typeface="Arial"/>
                <a:cs typeface="Arial" panose="020B0604020202020204" pitchFamily="34" charset="0"/>
                <a:sym typeface="Arial"/>
              </a:rPr>
              <a:t>If the person lives in a mental health facility:</a:t>
            </a:r>
            <a:endParaRPr lang="en-US" sz="2000" dirty="0">
              <a:latin typeface="Arial" panose="020B0604020202020204" pitchFamily="34" charset="0"/>
              <a:cs typeface="Arial" panose="020B0604020202020204" pitchFamily="34" charset="0"/>
            </a:endParaRPr>
          </a:p>
          <a:p>
            <a:pPr marL="1200150" lvl="2" indent="-285750">
              <a:lnSpc>
                <a:spcPct val="100000"/>
              </a:lnSpc>
              <a:spcBef>
                <a:spcPts val="0"/>
              </a:spcBef>
              <a:buClr>
                <a:srgbClr val="000000"/>
              </a:buClr>
              <a:buSzPts val="2000"/>
              <a:buFont typeface="Arial"/>
              <a:buChar char="•"/>
            </a:pPr>
            <a:r>
              <a:rPr lang="en-US" b="0" i="0" u="none" strike="noStrike" dirty="0">
                <a:latin typeface="Arial" panose="020B0604020202020204" pitchFamily="34" charset="0"/>
                <a:ea typeface="Arial"/>
                <a:cs typeface="Arial" panose="020B0604020202020204" pitchFamily="34" charset="0"/>
                <a:sym typeface="Arial"/>
              </a:rPr>
              <a:t>Adult Protective Services (APS) for facilities with 3 to 16 residents:1-855-OHIO-APS  </a:t>
            </a:r>
          </a:p>
          <a:p>
            <a:pPr marL="1200150" lvl="2" indent="-285750">
              <a:lnSpc>
                <a:spcPct val="100000"/>
              </a:lnSpc>
              <a:spcBef>
                <a:spcPts val="0"/>
              </a:spcBef>
              <a:buClr>
                <a:srgbClr val="000000"/>
              </a:buClr>
              <a:buSzPts val="2000"/>
              <a:buFont typeface="Arial"/>
              <a:buChar char="•"/>
            </a:pPr>
            <a:r>
              <a:rPr lang="en-US" b="0" i="0" u="none" strike="noStrike" dirty="0">
                <a:latin typeface="Arial" panose="020B0604020202020204" pitchFamily="34" charset="0"/>
                <a:ea typeface="Arial"/>
                <a:cs typeface="Arial" panose="020B0604020202020204" pitchFamily="34" charset="0"/>
                <a:sym typeface="Arial"/>
              </a:rPr>
              <a:t>For all other facilities</a:t>
            </a:r>
            <a:r>
              <a:rPr lang="en-US" dirty="0">
                <a:latin typeface="Arial" panose="020B0604020202020204" pitchFamily="34" charset="0"/>
                <a:ea typeface="Arial"/>
                <a:cs typeface="Arial" panose="020B0604020202020204" pitchFamily="34" charset="0"/>
                <a:sym typeface="Arial"/>
              </a:rPr>
              <a:t>:</a:t>
            </a:r>
            <a:r>
              <a:rPr lang="en-US" b="0" i="0" u="none" strike="noStrike" dirty="0">
                <a:latin typeface="Arial" panose="020B0604020202020204" pitchFamily="34" charset="0"/>
                <a:ea typeface="Arial"/>
                <a:cs typeface="Arial" panose="020B0604020202020204" pitchFamily="34" charset="0"/>
                <a:sym typeface="Arial"/>
              </a:rPr>
              <a:t>1-877-275-6364</a:t>
            </a:r>
            <a:endParaRPr lang="en-US" dirty="0">
              <a:latin typeface="Arial" panose="020B0604020202020204" pitchFamily="34" charset="0"/>
              <a:cs typeface="Arial" panose="020B0604020202020204" pitchFamily="34" charset="0"/>
            </a:endParaRPr>
          </a:p>
        </p:txBody>
      </p:sp>
      <p:pic>
        <p:nvPicPr>
          <p:cNvPr id="8" name="Picture 7" descr="A red and white logo&#10;&#10;Description automatically generated with low confidence">
            <a:extLst>
              <a:ext uri="{FF2B5EF4-FFF2-40B4-BE49-F238E27FC236}">
                <a16:creationId xmlns:a16="http://schemas.microsoft.com/office/drawing/2014/main" id="{AA9D52BF-EA2B-456D-8B65-845BDCC1DC64}"/>
              </a:ext>
            </a:extLst>
          </p:cNvPr>
          <p:cNvPicPr>
            <a:picLocks noChangeAspect="1"/>
          </p:cNvPicPr>
          <p:nvPr/>
        </p:nvPicPr>
        <p:blipFill>
          <a:blip r:embed="rId5"/>
          <a:stretch>
            <a:fillRect/>
          </a:stretch>
        </p:blipFill>
        <p:spPr>
          <a:xfrm>
            <a:off x="10818977" y="6030105"/>
            <a:ext cx="1213918" cy="57080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C2B12-D14E-4D5D-8A63-18FFD1A6E49A}"/>
              </a:ext>
            </a:extLst>
          </p:cNvPr>
          <p:cNvSpPr>
            <a:spLocks noGrp="1"/>
          </p:cNvSpPr>
          <p:nvPr>
            <p:ph type="title"/>
          </p:nvPr>
        </p:nvSpPr>
        <p:spPr>
          <a:xfrm>
            <a:off x="336111" y="681037"/>
            <a:ext cx="11519777" cy="1179576"/>
          </a:xfrm>
        </p:spPr>
        <p:txBody>
          <a:bodyPr>
            <a:noAutofit/>
          </a:bodyPr>
          <a:lstStyle/>
          <a:p>
            <a:r>
              <a:rPr lang="en-US" sz="4000" b="1" i="0" u="none" strike="noStrike" dirty="0">
                <a:latin typeface="Arial" panose="020B0604020202020204" pitchFamily="34" charset="0"/>
                <a:cs typeface="Arial" panose="020B0604020202020204" pitchFamily="34" charset="0"/>
                <a:sym typeface="Calibri"/>
              </a:rPr>
              <a:t>Which resource is appropriate for making a report about Mr. Chen’s situation?</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5ABEC6F-0818-4A22-B20D-35587C962725}"/>
              </a:ext>
            </a:extLst>
          </p:cNvPr>
          <p:cNvSpPr>
            <a:spLocks noGrp="1"/>
          </p:cNvSpPr>
          <p:nvPr>
            <p:ph idx="1"/>
          </p:nvPr>
        </p:nvSpPr>
        <p:spPr>
          <a:xfrm>
            <a:off x="336111" y="2177143"/>
            <a:ext cx="10168128" cy="3695020"/>
          </a:xfrm>
        </p:spPr>
        <p:txBody>
          <a:bodyPr>
            <a:normAutofit/>
          </a:bodyPr>
          <a:lstStyle/>
          <a:p>
            <a:pPr marL="568325" lvl="1" indent="-457200">
              <a:spcBef>
                <a:spcPts val="0"/>
              </a:spcBef>
              <a:buClr>
                <a:srgbClr val="000000"/>
              </a:buClr>
              <a:buSzPts val="2400"/>
              <a:buFont typeface="+mj-lt"/>
              <a:buAutoNum type="alphaUcPeriod"/>
            </a:pPr>
            <a:r>
              <a:rPr lang="en-US" sz="2800" b="0" i="0" u="none" strike="noStrike" dirty="0">
                <a:latin typeface="Arial" panose="020B0604020202020204" pitchFamily="34" charset="0"/>
                <a:cs typeface="Arial" panose="020B0604020202020204" pitchFamily="34" charset="0"/>
                <a:sym typeface="Calibri"/>
              </a:rPr>
              <a:t>Adult Protective Services </a:t>
            </a:r>
            <a:endParaRPr lang="en-US" sz="2800" dirty="0">
              <a:latin typeface="Arial" panose="020B0604020202020204" pitchFamily="34" charset="0"/>
              <a:cs typeface="Arial" panose="020B0604020202020204" pitchFamily="34" charset="0"/>
            </a:endParaRPr>
          </a:p>
          <a:p>
            <a:pPr marL="568325" lvl="1" indent="-457200" rtl="0">
              <a:spcBef>
                <a:spcPts val="0"/>
              </a:spcBef>
              <a:spcAft>
                <a:spcPts val="0"/>
              </a:spcAft>
              <a:buClr>
                <a:srgbClr val="000000"/>
              </a:buClr>
              <a:buSzPts val="2400"/>
              <a:buFont typeface="+mj-lt"/>
              <a:buAutoNum type="alphaUcPeriod"/>
            </a:pPr>
            <a:r>
              <a:rPr lang="en-US" sz="2800" b="0" i="0" u="none" strike="noStrike" dirty="0">
                <a:latin typeface="Arial" panose="020B0604020202020204" pitchFamily="34" charset="0"/>
                <a:cs typeface="Arial" panose="020B0604020202020204" pitchFamily="34" charset="0"/>
                <a:sym typeface="Calibri"/>
              </a:rPr>
              <a:t>Developmental Disabilities Abuse/Neglect Hotline</a:t>
            </a:r>
            <a:endParaRPr lang="en-US" sz="2800" dirty="0">
              <a:latin typeface="Arial" panose="020B0604020202020204" pitchFamily="34" charset="0"/>
              <a:cs typeface="Arial" panose="020B0604020202020204" pitchFamily="34" charset="0"/>
            </a:endParaRPr>
          </a:p>
          <a:p>
            <a:pPr marL="568325" lvl="1" indent="-457200" rtl="0">
              <a:spcBef>
                <a:spcPts val="0"/>
              </a:spcBef>
              <a:spcAft>
                <a:spcPts val="0"/>
              </a:spcAft>
              <a:buClr>
                <a:srgbClr val="000000"/>
              </a:buClr>
              <a:buSzPts val="2400"/>
              <a:buFont typeface="+mj-lt"/>
              <a:buAutoNum type="alphaUcPeriod"/>
            </a:pPr>
            <a:r>
              <a:rPr lang="en-US" sz="2800" b="0" i="0" u="none" strike="noStrike" dirty="0">
                <a:latin typeface="Arial" panose="020B0604020202020204" pitchFamily="34" charset="0"/>
                <a:cs typeface="Arial" panose="020B0604020202020204" pitchFamily="34" charset="0"/>
                <a:sym typeface="Calibri"/>
              </a:rPr>
              <a:t>Ohio Department of Health Hotline</a:t>
            </a:r>
            <a:endParaRPr lang="en-US" sz="2800" dirty="0">
              <a:latin typeface="Arial" panose="020B0604020202020204" pitchFamily="34" charset="0"/>
              <a:cs typeface="Arial" panose="020B0604020202020204" pitchFamily="34" charset="0"/>
            </a:endParaRPr>
          </a:p>
          <a:p>
            <a:endParaRPr lang="en-US" sz="2200" dirty="0"/>
          </a:p>
        </p:txBody>
      </p:sp>
      <p:pic>
        <p:nvPicPr>
          <p:cNvPr id="9" name="Picture 8" descr="A red and white logo&#10;&#10;Description automatically generated with low confidence">
            <a:extLst>
              <a:ext uri="{FF2B5EF4-FFF2-40B4-BE49-F238E27FC236}">
                <a16:creationId xmlns:a16="http://schemas.microsoft.com/office/drawing/2014/main" id="{8846DF55-B51F-42BE-ADB5-264D0A395B5B}"/>
              </a:ext>
            </a:extLst>
          </p:cNvPr>
          <p:cNvPicPr>
            <a:picLocks noChangeAspect="1"/>
          </p:cNvPicPr>
          <p:nvPr/>
        </p:nvPicPr>
        <p:blipFill>
          <a:blip r:embed="rId3"/>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798382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C2B12-D14E-4D5D-8A63-18FFD1A6E49A}"/>
              </a:ext>
            </a:extLst>
          </p:cNvPr>
          <p:cNvSpPr>
            <a:spLocks noGrp="1"/>
          </p:cNvSpPr>
          <p:nvPr>
            <p:ph type="title"/>
          </p:nvPr>
        </p:nvSpPr>
        <p:spPr>
          <a:xfrm>
            <a:off x="336111" y="681037"/>
            <a:ext cx="11519777" cy="1179576"/>
          </a:xfrm>
        </p:spPr>
        <p:txBody>
          <a:bodyPr>
            <a:noAutofit/>
          </a:bodyPr>
          <a:lstStyle/>
          <a:p>
            <a:r>
              <a:rPr lang="en-US" sz="4000" b="1" i="0" u="none" strike="noStrike" dirty="0">
                <a:latin typeface="Arial" panose="020B0604020202020204" pitchFamily="34" charset="0"/>
                <a:cs typeface="Arial" panose="020B0604020202020204" pitchFamily="34" charset="0"/>
                <a:sym typeface="Calibri"/>
              </a:rPr>
              <a:t>Which resource is appropriate for making a report about Mr. Chen’s situation?</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5ABEC6F-0818-4A22-B20D-35587C962725}"/>
              </a:ext>
            </a:extLst>
          </p:cNvPr>
          <p:cNvSpPr>
            <a:spLocks noGrp="1"/>
          </p:cNvSpPr>
          <p:nvPr>
            <p:ph idx="1"/>
          </p:nvPr>
        </p:nvSpPr>
        <p:spPr>
          <a:xfrm>
            <a:off x="336111" y="2177143"/>
            <a:ext cx="10168128" cy="3695020"/>
          </a:xfrm>
        </p:spPr>
        <p:txBody>
          <a:bodyPr>
            <a:normAutofit/>
          </a:bodyPr>
          <a:lstStyle/>
          <a:p>
            <a:pPr marL="568325" lvl="1" indent="-457200">
              <a:spcBef>
                <a:spcPts val="0"/>
              </a:spcBef>
              <a:buClr>
                <a:srgbClr val="000000"/>
              </a:buClr>
              <a:buSzPts val="2400"/>
              <a:buFont typeface="+mj-lt"/>
              <a:buAutoNum type="alphaUcPeriod"/>
            </a:pPr>
            <a:r>
              <a:rPr lang="en-US" sz="2800" b="0" i="0" u="none" strike="noStrike" dirty="0">
                <a:latin typeface="Arial" panose="020B0604020202020204" pitchFamily="34" charset="0"/>
                <a:cs typeface="Arial" panose="020B0604020202020204" pitchFamily="34" charset="0"/>
                <a:sym typeface="Calibri"/>
              </a:rPr>
              <a:t>Adult Protective Services  </a:t>
            </a:r>
            <a:r>
              <a:rPr lang="en-US" sz="2800" b="1" dirty="0">
                <a:ea typeface="Arial"/>
                <a:cs typeface="Arial"/>
                <a:sym typeface="Arial"/>
              </a:rPr>
              <a:t>✔</a:t>
            </a:r>
            <a:endParaRPr lang="en-US" sz="2800" dirty="0">
              <a:latin typeface="Arial" panose="020B0604020202020204" pitchFamily="34" charset="0"/>
              <a:cs typeface="Arial" panose="020B0604020202020204" pitchFamily="34" charset="0"/>
            </a:endParaRPr>
          </a:p>
          <a:p>
            <a:pPr marL="568325" lvl="1" indent="-457200" rtl="0">
              <a:spcBef>
                <a:spcPts val="0"/>
              </a:spcBef>
              <a:spcAft>
                <a:spcPts val="0"/>
              </a:spcAft>
              <a:buClr>
                <a:srgbClr val="000000"/>
              </a:buClr>
              <a:buSzPts val="2400"/>
              <a:buFont typeface="+mj-lt"/>
              <a:buAutoNum type="alphaUcPeriod"/>
            </a:pPr>
            <a:r>
              <a:rPr lang="en-US" sz="2800" b="0" i="0" u="none" strike="noStrike" dirty="0">
                <a:latin typeface="Arial" panose="020B0604020202020204" pitchFamily="34" charset="0"/>
                <a:cs typeface="Arial" panose="020B0604020202020204" pitchFamily="34" charset="0"/>
                <a:sym typeface="Calibri"/>
              </a:rPr>
              <a:t>Developmental Disabilities Abuse/Neglect Hotline</a:t>
            </a:r>
            <a:endParaRPr lang="en-US" sz="2800" dirty="0">
              <a:latin typeface="Arial" panose="020B0604020202020204" pitchFamily="34" charset="0"/>
              <a:cs typeface="Arial" panose="020B0604020202020204" pitchFamily="34" charset="0"/>
            </a:endParaRPr>
          </a:p>
          <a:p>
            <a:pPr marL="568325" lvl="1" indent="-457200" rtl="0">
              <a:spcBef>
                <a:spcPts val="0"/>
              </a:spcBef>
              <a:spcAft>
                <a:spcPts val="0"/>
              </a:spcAft>
              <a:buClr>
                <a:srgbClr val="000000"/>
              </a:buClr>
              <a:buSzPts val="2400"/>
              <a:buFont typeface="+mj-lt"/>
              <a:buAutoNum type="alphaUcPeriod"/>
            </a:pPr>
            <a:r>
              <a:rPr lang="en-US" sz="2800" b="0" i="0" u="none" strike="noStrike" dirty="0">
                <a:latin typeface="Arial" panose="020B0604020202020204" pitchFamily="34" charset="0"/>
                <a:cs typeface="Arial" panose="020B0604020202020204" pitchFamily="34" charset="0"/>
                <a:sym typeface="Calibri"/>
              </a:rPr>
              <a:t>Ohio Department of Health Hotline</a:t>
            </a:r>
            <a:endParaRPr lang="en-US" sz="2800" dirty="0">
              <a:latin typeface="Arial" panose="020B0604020202020204" pitchFamily="34" charset="0"/>
              <a:cs typeface="Arial" panose="020B0604020202020204" pitchFamily="34" charset="0"/>
            </a:endParaRPr>
          </a:p>
          <a:p>
            <a:endParaRPr lang="en-US" sz="2200" dirty="0"/>
          </a:p>
        </p:txBody>
      </p:sp>
      <p:pic>
        <p:nvPicPr>
          <p:cNvPr id="4" name="Picture 3" descr="A red and white logo&#10;&#10;Description automatically generated with low confidence">
            <a:extLst>
              <a:ext uri="{FF2B5EF4-FFF2-40B4-BE49-F238E27FC236}">
                <a16:creationId xmlns:a16="http://schemas.microsoft.com/office/drawing/2014/main" id="{BF2F1381-B4A7-4874-936B-CB547D938C3B}"/>
              </a:ext>
            </a:extLst>
          </p:cNvPr>
          <p:cNvPicPr>
            <a:picLocks noChangeAspect="1"/>
          </p:cNvPicPr>
          <p:nvPr/>
        </p:nvPicPr>
        <p:blipFill>
          <a:blip r:embed="rId3"/>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644102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4"/>
          <p:cNvSpPr txBox="1">
            <a:spLocks noGrp="1"/>
          </p:cNvSpPr>
          <p:nvPr>
            <p:ph type="title"/>
          </p:nvPr>
        </p:nvSpPr>
        <p:spPr>
          <a:xfrm>
            <a:off x="266700" y="0"/>
            <a:ext cx="110871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ea typeface="Arial"/>
                <a:cs typeface="Arial"/>
                <a:sym typeface="Arial"/>
              </a:rPr>
              <a:t>Making A Report</a:t>
            </a:r>
            <a:endParaRPr dirty="0"/>
          </a:p>
        </p:txBody>
      </p:sp>
      <p:sp>
        <p:nvSpPr>
          <p:cNvPr id="311" name="Google Shape;311;p34"/>
          <p:cNvSpPr txBox="1">
            <a:spLocks noGrp="1"/>
          </p:cNvSpPr>
          <p:nvPr>
            <p:ph type="body" idx="1"/>
          </p:nvPr>
        </p:nvSpPr>
        <p:spPr>
          <a:xfrm>
            <a:off x="266700" y="1238864"/>
            <a:ext cx="11925300" cy="551245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Font typeface="Arial"/>
              <a:buChar char="•"/>
            </a:pPr>
            <a:r>
              <a:rPr lang="en-US" b="0" i="0" u="none" strike="noStrike" dirty="0">
                <a:solidFill>
                  <a:srgbClr val="000000"/>
                </a:solidFill>
                <a:latin typeface="Arial" panose="020B0604020202020204" pitchFamily="34" charset="0"/>
                <a:ea typeface="Arial"/>
                <a:cs typeface="Arial" panose="020B0604020202020204" pitchFamily="34" charset="0"/>
                <a:sym typeface="Arial"/>
              </a:rPr>
              <a:t>Reports of suspected abuse or neglect can be made anonymously.</a:t>
            </a:r>
          </a:p>
          <a:p>
            <a:pPr marL="228600" lvl="0" indent="-228600" algn="l" rtl="0">
              <a:lnSpc>
                <a:spcPct val="90000"/>
              </a:lnSpc>
              <a:spcBef>
                <a:spcPts val="0"/>
              </a:spcBef>
              <a:spcAft>
                <a:spcPts val="0"/>
              </a:spcAft>
              <a:buClr>
                <a:srgbClr val="000000"/>
              </a:buClr>
              <a:buSzPts val="2400"/>
              <a:buFont typeface="Arial"/>
              <a:buChar char="•"/>
            </a:pPr>
            <a:endParaRPr sz="1800"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rgbClr val="000000"/>
              </a:buClr>
              <a:buSzPts val="2400"/>
              <a:buFont typeface="Arial"/>
              <a:buChar char="•"/>
            </a:pPr>
            <a:r>
              <a:rPr lang="en-US" b="0" i="0" u="none" strike="noStrike" dirty="0">
                <a:solidFill>
                  <a:srgbClr val="000000"/>
                </a:solidFill>
                <a:latin typeface="Arial" panose="020B0604020202020204" pitchFamily="34" charset="0"/>
                <a:ea typeface="Arial"/>
                <a:cs typeface="Arial" panose="020B0604020202020204" pitchFamily="34" charset="0"/>
                <a:sym typeface="Arial"/>
              </a:rPr>
              <a:t>You do </a:t>
            </a:r>
            <a:r>
              <a:rPr lang="en-US" b="1" i="0" u="none" strike="noStrike" dirty="0">
                <a:solidFill>
                  <a:srgbClr val="000000"/>
                </a:solidFill>
                <a:latin typeface="Arial" panose="020B0604020202020204" pitchFamily="34" charset="0"/>
                <a:ea typeface="Arial"/>
                <a:cs typeface="Arial" panose="020B0604020202020204" pitchFamily="34" charset="0"/>
                <a:sym typeface="Arial"/>
              </a:rPr>
              <a:t>not </a:t>
            </a:r>
            <a:r>
              <a:rPr lang="en-US" b="0" i="0" u="none" strike="noStrike" dirty="0">
                <a:solidFill>
                  <a:srgbClr val="000000"/>
                </a:solidFill>
                <a:latin typeface="Arial" panose="020B0604020202020204" pitchFamily="34" charset="0"/>
                <a:ea typeface="Arial"/>
                <a:cs typeface="Arial" panose="020B0604020202020204" pitchFamily="34" charset="0"/>
                <a:sym typeface="Arial"/>
              </a:rPr>
              <a:t>need to have evidence of abuse or neglect to provide a report.</a:t>
            </a:r>
          </a:p>
          <a:p>
            <a:pPr marL="228600" lvl="0" indent="-228600" algn="l" rtl="0">
              <a:lnSpc>
                <a:spcPct val="90000"/>
              </a:lnSpc>
              <a:spcBef>
                <a:spcPts val="1000"/>
              </a:spcBef>
              <a:spcAft>
                <a:spcPts val="0"/>
              </a:spcAft>
              <a:buClr>
                <a:srgbClr val="000000"/>
              </a:buClr>
              <a:buSzPts val="2400"/>
              <a:buFont typeface="Arial"/>
              <a:buChar char="•"/>
            </a:pPr>
            <a:endParaRPr sz="1800"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rgbClr val="000000"/>
              </a:buClr>
              <a:buSzPts val="2400"/>
              <a:buFont typeface="Arial"/>
              <a:buChar char="•"/>
            </a:pPr>
            <a:r>
              <a:rPr lang="en-US" b="1" i="0" strike="noStrike" dirty="0">
                <a:solidFill>
                  <a:srgbClr val="000000"/>
                </a:solidFill>
                <a:latin typeface="Arial" panose="020B0604020202020204" pitchFamily="34" charset="0"/>
                <a:ea typeface="Arial"/>
                <a:cs typeface="Arial" panose="020B0604020202020204" pitchFamily="34" charset="0"/>
                <a:sym typeface="Arial"/>
              </a:rPr>
              <a:t>There are no consequences for making a report that is not validated later – but there are </a:t>
            </a:r>
            <a:r>
              <a:rPr lang="en-US" b="1" i="0" u="sng" strike="noStrike" dirty="0">
                <a:solidFill>
                  <a:srgbClr val="000000"/>
                </a:solidFill>
                <a:latin typeface="Arial" panose="020B0604020202020204" pitchFamily="34" charset="0"/>
                <a:ea typeface="Arial"/>
                <a:cs typeface="Arial" panose="020B0604020202020204" pitchFamily="34" charset="0"/>
                <a:sym typeface="Arial"/>
              </a:rPr>
              <a:t>consequences for failing to make a report as a mandated reporter</a:t>
            </a:r>
            <a:r>
              <a:rPr lang="en-US" b="1" i="0" strike="noStrike" dirty="0">
                <a:solidFill>
                  <a:srgbClr val="000000"/>
                </a:solidFill>
                <a:latin typeface="Arial" panose="020B0604020202020204" pitchFamily="34" charset="0"/>
                <a:ea typeface="Arial"/>
                <a:cs typeface="Arial" panose="020B0604020202020204" pitchFamily="34" charset="0"/>
                <a:sym typeface="Arial"/>
              </a:rPr>
              <a:t>.</a:t>
            </a:r>
            <a:endParaRPr dirty="0">
              <a:latin typeface="Arial" panose="020B0604020202020204" pitchFamily="34" charset="0"/>
              <a:cs typeface="Arial" panose="020B0604020202020204" pitchFamily="34" charset="0"/>
            </a:endParaRPr>
          </a:p>
        </p:txBody>
      </p:sp>
      <p:pic>
        <p:nvPicPr>
          <p:cNvPr id="4" name="Picture 3" descr="A red and white logo&#10;&#10;Description automatically generated with low confidence">
            <a:extLst>
              <a:ext uri="{FF2B5EF4-FFF2-40B4-BE49-F238E27FC236}">
                <a16:creationId xmlns:a16="http://schemas.microsoft.com/office/drawing/2014/main" id="{2BA26954-B3C2-4444-95BF-E949EC8F2819}"/>
              </a:ext>
            </a:extLst>
          </p:cNvPr>
          <p:cNvPicPr>
            <a:picLocks noChangeAspect="1"/>
          </p:cNvPicPr>
          <p:nvPr/>
        </p:nvPicPr>
        <p:blipFill>
          <a:blip r:embed="rId3"/>
          <a:stretch>
            <a:fillRect/>
          </a:stretch>
        </p:blipFill>
        <p:spPr>
          <a:xfrm>
            <a:off x="10818977" y="6030105"/>
            <a:ext cx="1213918" cy="57080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5"/>
          <p:cNvSpPr txBox="1">
            <a:spLocks noGrp="1"/>
          </p:cNvSpPr>
          <p:nvPr>
            <p:ph type="title"/>
          </p:nvPr>
        </p:nvSpPr>
        <p:spPr>
          <a:xfrm>
            <a:off x="819150" y="0"/>
            <a:ext cx="10820400" cy="10820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ea typeface="Arial"/>
                <a:cs typeface="Arial"/>
                <a:sym typeface="Arial"/>
              </a:rPr>
              <a:t>What Happens When a Report is Made?</a:t>
            </a:r>
            <a:endParaRPr lang="en-US" dirty="0"/>
          </a:p>
        </p:txBody>
      </p:sp>
      <p:sp>
        <p:nvSpPr>
          <p:cNvPr id="318" name="Google Shape;318;p35"/>
          <p:cNvSpPr txBox="1">
            <a:spLocks noGrp="1"/>
          </p:cNvSpPr>
          <p:nvPr>
            <p:ph type="body" idx="1"/>
          </p:nvPr>
        </p:nvSpPr>
        <p:spPr>
          <a:xfrm>
            <a:off x="266700" y="1082040"/>
            <a:ext cx="11925300" cy="564322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0000"/>
              </a:buClr>
              <a:buSzPts val="2800"/>
              <a:buFont typeface="Arial"/>
              <a:buChar char="•"/>
            </a:pPr>
            <a:r>
              <a:rPr lang="en-US" b="0" i="0" u="none" strike="noStrike" dirty="0">
                <a:solidFill>
                  <a:srgbClr val="000000"/>
                </a:solidFill>
                <a:latin typeface="Arial" panose="020B0604020202020204" pitchFamily="34" charset="0"/>
                <a:cs typeface="Arial" panose="020B0604020202020204" pitchFamily="34" charset="0"/>
                <a:sym typeface="Calibri"/>
              </a:rPr>
              <a:t>APS determines if an investigation needs to be opened. </a:t>
            </a:r>
          </a:p>
          <a:p>
            <a:pPr marL="0" lvl="0" indent="0" algn="l" rtl="0">
              <a:lnSpc>
                <a:spcPct val="100000"/>
              </a:lnSpc>
              <a:spcBef>
                <a:spcPts val="0"/>
              </a:spcBef>
              <a:spcAft>
                <a:spcPts val="0"/>
              </a:spcAft>
              <a:buClr>
                <a:srgbClr val="000000"/>
              </a:buClr>
              <a:buSzPts val="2800"/>
              <a:buNone/>
            </a:pPr>
            <a:endParaRPr lang="en-US" sz="1400" dirty="0">
              <a:solidFill>
                <a:srgbClr val="000000"/>
              </a:solidFill>
              <a:latin typeface="Arial" panose="020B0604020202020204" pitchFamily="34" charset="0"/>
              <a:cs typeface="Arial" panose="020B0604020202020204" pitchFamily="34" charset="0"/>
            </a:endParaRPr>
          </a:p>
          <a:p>
            <a:pPr marL="228600" lvl="0" indent="-228600" algn="l" rtl="0">
              <a:lnSpc>
                <a:spcPct val="100000"/>
              </a:lnSpc>
              <a:spcBef>
                <a:spcPts val="0"/>
              </a:spcBef>
              <a:spcAft>
                <a:spcPts val="0"/>
              </a:spcAft>
              <a:buClr>
                <a:srgbClr val="000000"/>
              </a:buClr>
              <a:buSzPts val="2800"/>
              <a:buFont typeface="Arial"/>
              <a:buChar char="•"/>
            </a:pPr>
            <a:r>
              <a:rPr lang="en-US" dirty="0">
                <a:solidFill>
                  <a:srgbClr val="000000"/>
                </a:solidFill>
                <a:latin typeface="Arial" panose="020B0604020202020204" pitchFamily="34" charset="0"/>
                <a:cs typeface="Arial" panose="020B0604020202020204" pitchFamily="34" charset="0"/>
              </a:rPr>
              <a:t>The i</a:t>
            </a:r>
            <a:r>
              <a:rPr lang="en-US" i="0" u="none" strike="noStrike" dirty="0">
                <a:solidFill>
                  <a:srgbClr val="000000"/>
                </a:solidFill>
                <a:latin typeface="Arial" panose="020B0604020202020204" pitchFamily="34" charset="0"/>
                <a:cs typeface="Arial" panose="020B0604020202020204" pitchFamily="34" charset="0"/>
                <a:sym typeface="Calibri"/>
              </a:rPr>
              <a:t>nvestigation:</a:t>
            </a:r>
          </a:p>
          <a:p>
            <a:pPr marL="228600" lvl="0" indent="-228600" algn="l" rtl="0">
              <a:lnSpc>
                <a:spcPct val="100000"/>
              </a:lnSpc>
              <a:spcBef>
                <a:spcPts val="0"/>
              </a:spcBef>
              <a:spcAft>
                <a:spcPts val="0"/>
              </a:spcAft>
              <a:buClr>
                <a:srgbClr val="000000"/>
              </a:buClr>
              <a:buSzPts val="2800"/>
              <a:buFont typeface="Arial"/>
              <a:buChar char="•"/>
            </a:pPr>
            <a:endParaRPr lang="en-US" sz="800" i="0" u="none" strike="noStrike" dirty="0">
              <a:solidFill>
                <a:srgbClr val="000000"/>
              </a:solidFill>
              <a:latin typeface="Arial" panose="020B0604020202020204" pitchFamily="34" charset="0"/>
              <a:ea typeface="Arial"/>
              <a:cs typeface="Arial" panose="020B0604020202020204" pitchFamily="34" charset="0"/>
              <a:sym typeface="Arial"/>
            </a:endParaRPr>
          </a:p>
          <a:p>
            <a:pPr lvl="1" algn="l" rtl="0">
              <a:lnSpc>
                <a:spcPct val="100000"/>
              </a:lnSpc>
              <a:spcBef>
                <a:spcPts val="0"/>
              </a:spcBef>
              <a:spcAft>
                <a:spcPts val="0"/>
              </a:spcAft>
              <a:buClr>
                <a:srgbClr val="000000"/>
              </a:buClr>
              <a:buSzPts val="24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sym typeface="Calibri"/>
              </a:rPr>
              <a:t>M</a:t>
            </a:r>
            <a:r>
              <a:rPr lang="en-US" sz="2400" b="0" i="0" u="none" strike="noStrike" dirty="0">
                <a:solidFill>
                  <a:srgbClr val="000000"/>
                </a:solidFill>
                <a:latin typeface="Arial" panose="020B0604020202020204" pitchFamily="34" charset="0"/>
                <a:cs typeface="Arial" panose="020B0604020202020204" pitchFamily="34" charset="0"/>
                <a:sym typeface="Calibri"/>
              </a:rPr>
              <a:t>ust be completed within 30 days.</a:t>
            </a:r>
            <a:endParaRPr lang="en-US" sz="2400" b="0" i="0" u="none" strike="noStrike" dirty="0">
              <a:solidFill>
                <a:srgbClr val="000000"/>
              </a:solidFill>
              <a:latin typeface="Arial" panose="020B0604020202020204" pitchFamily="34" charset="0"/>
              <a:ea typeface="Arial"/>
              <a:cs typeface="Arial" panose="020B0604020202020204" pitchFamily="34" charset="0"/>
              <a:sym typeface="Arial"/>
            </a:endParaRPr>
          </a:p>
          <a:p>
            <a:pPr lvl="1" algn="l" rtl="0">
              <a:lnSpc>
                <a:spcPct val="100000"/>
              </a:lnSpc>
              <a:spcBef>
                <a:spcPts val="0"/>
              </a:spcBef>
              <a:spcAft>
                <a:spcPts val="0"/>
              </a:spcAft>
              <a:buClr>
                <a:srgbClr val="000000"/>
              </a:buClr>
              <a:buSzPts val="24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sym typeface="Calibri"/>
              </a:rPr>
              <a:t>M</a:t>
            </a:r>
            <a:r>
              <a:rPr lang="en-US" sz="2400" b="0" i="0" u="none" strike="noStrike" dirty="0">
                <a:solidFill>
                  <a:srgbClr val="000000"/>
                </a:solidFill>
                <a:latin typeface="Arial" panose="020B0604020202020204" pitchFamily="34" charset="0"/>
                <a:cs typeface="Arial" panose="020B0604020202020204" pitchFamily="34" charset="0"/>
                <a:sym typeface="Calibri"/>
              </a:rPr>
              <a:t>ust attempt to interview older adult and provide written notice/explanation in language the person can understand.</a:t>
            </a:r>
            <a:endParaRPr lang="en-US" sz="2400" b="0" i="0" u="none" strike="noStrike" dirty="0">
              <a:solidFill>
                <a:srgbClr val="000000"/>
              </a:solidFill>
              <a:latin typeface="Arial" panose="020B0604020202020204" pitchFamily="34" charset="0"/>
              <a:ea typeface="Arial"/>
              <a:cs typeface="Arial" panose="020B0604020202020204" pitchFamily="34" charset="0"/>
              <a:sym typeface="Arial"/>
            </a:endParaRPr>
          </a:p>
          <a:p>
            <a:pPr lvl="1" algn="l" rtl="0">
              <a:lnSpc>
                <a:spcPct val="100000"/>
              </a:lnSpc>
              <a:spcBef>
                <a:spcPts val="0"/>
              </a:spcBef>
              <a:spcAft>
                <a:spcPts val="0"/>
              </a:spcAft>
              <a:buClr>
                <a:srgbClr val="000000"/>
              </a:buClr>
              <a:buSzPts val="24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sym typeface="Calibri"/>
              </a:rPr>
              <a:t>C</a:t>
            </a:r>
            <a:r>
              <a:rPr lang="en-US" sz="2400" b="0" i="0" u="none" strike="noStrike" dirty="0">
                <a:solidFill>
                  <a:srgbClr val="000000"/>
                </a:solidFill>
                <a:latin typeface="Arial" panose="020B0604020202020204" pitchFamily="34" charset="0"/>
                <a:cs typeface="Arial" panose="020B0604020202020204" pitchFamily="34" charset="0"/>
                <a:sym typeface="Calibri"/>
              </a:rPr>
              <a:t>an interview other agencies, professionals, including the reporter.</a:t>
            </a:r>
            <a:endParaRPr lang="en-US" sz="2400" b="0" i="0" u="none" strike="noStrike" dirty="0">
              <a:solidFill>
                <a:srgbClr val="000000"/>
              </a:solidFill>
              <a:latin typeface="Arial" panose="020B0604020202020204" pitchFamily="34" charset="0"/>
              <a:ea typeface="Arial"/>
              <a:cs typeface="Arial" panose="020B0604020202020204" pitchFamily="34" charset="0"/>
              <a:sym typeface="Arial"/>
            </a:endParaRPr>
          </a:p>
          <a:p>
            <a:pPr lvl="1" algn="l" rtl="0">
              <a:lnSpc>
                <a:spcPct val="100000"/>
              </a:lnSpc>
              <a:spcBef>
                <a:spcPts val="0"/>
              </a:spcBef>
              <a:spcAft>
                <a:spcPts val="0"/>
              </a:spcAft>
              <a:buClr>
                <a:srgbClr val="000000"/>
              </a:buClr>
              <a:buSzPts val="24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sym typeface="Calibri"/>
              </a:rPr>
              <a:t>C</a:t>
            </a:r>
            <a:r>
              <a:rPr lang="en-US" sz="2400" b="0" i="0" u="none" strike="noStrike" dirty="0">
                <a:solidFill>
                  <a:srgbClr val="000000"/>
                </a:solidFill>
                <a:latin typeface="Arial" panose="020B0604020202020204" pitchFamily="34" charset="0"/>
                <a:cs typeface="Arial" panose="020B0604020202020204" pitchFamily="34" charset="0"/>
                <a:sym typeface="Calibri"/>
              </a:rPr>
              <a:t>an request medical reports.</a:t>
            </a:r>
            <a:endParaRPr lang="en-US" sz="2400" b="0" i="0" u="none" strike="noStrike" dirty="0">
              <a:solidFill>
                <a:srgbClr val="000000"/>
              </a:solidFill>
              <a:latin typeface="Arial" panose="020B0604020202020204" pitchFamily="34" charset="0"/>
              <a:ea typeface="Arial"/>
              <a:cs typeface="Arial" panose="020B0604020202020204" pitchFamily="34" charset="0"/>
              <a:sym typeface="Arial"/>
            </a:endParaRPr>
          </a:p>
          <a:p>
            <a:pPr lvl="1" algn="l" rtl="0">
              <a:lnSpc>
                <a:spcPct val="100000"/>
              </a:lnSpc>
              <a:spcBef>
                <a:spcPts val="0"/>
              </a:spcBef>
              <a:spcAft>
                <a:spcPts val="0"/>
              </a:spcAft>
              <a:buClr>
                <a:srgbClr val="000000"/>
              </a:buClr>
              <a:buSzPts val="24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sym typeface="Calibri"/>
              </a:rPr>
              <a:t>M</a:t>
            </a:r>
            <a:r>
              <a:rPr lang="en-US" sz="2400" b="0" i="0" u="none" strike="noStrike" dirty="0">
                <a:solidFill>
                  <a:srgbClr val="000000"/>
                </a:solidFill>
                <a:latin typeface="Arial" panose="020B0604020202020204" pitchFamily="34" charset="0"/>
                <a:cs typeface="Arial" panose="020B0604020202020204" pitchFamily="34" charset="0"/>
                <a:sym typeface="Calibri"/>
              </a:rPr>
              <a:t>ust determine if the report can be validated. </a:t>
            </a:r>
          </a:p>
          <a:p>
            <a:pPr lvl="1" algn="l" rtl="0">
              <a:lnSpc>
                <a:spcPct val="100000"/>
              </a:lnSpc>
              <a:spcBef>
                <a:spcPts val="0"/>
              </a:spcBef>
              <a:spcAft>
                <a:spcPts val="0"/>
              </a:spcAft>
              <a:buClr>
                <a:srgbClr val="000000"/>
              </a:buClr>
              <a:buSzPts val="2400"/>
              <a:buFont typeface="Arial" panose="020B0604020202020204" pitchFamily="34" charset="0"/>
              <a:buChar char="–"/>
            </a:pPr>
            <a:r>
              <a:rPr lang="en-US" dirty="0">
                <a:solidFill>
                  <a:srgbClr val="000000"/>
                </a:solidFill>
                <a:latin typeface="Arial" panose="020B0604020202020204" pitchFamily="34" charset="0"/>
                <a:ea typeface="Arial"/>
                <a:cs typeface="Arial" panose="020B0604020202020204" pitchFamily="34" charset="0"/>
                <a:sym typeface="Calibri"/>
              </a:rPr>
              <a:t>If validated, APS develops a case plan that is reevaluated every 90 days.</a:t>
            </a:r>
            <a:endParaRPr lang="en-US" sz="1000" b="1" i="0" u="none" strike="noStrike" dirty="0">
              <a:solidFill>
                <a:srgbClr val="000000"/>
              </a:solidFill>
              <a:latin typeface="Arial" panose="020B0604020202020204" pitchFamily="34" charset="0"/>
              <a:cs typeface="Arial" panose="020B0604020202020204" pitchFamily="34" charset="0"/>
              <a:sym typeface="Calibri"/>
            </a:endParaRPr>
          </a:p>
          <a:p>
            <a:pPr marL="228600" lvl="0" indent="-228600" algn="l" rtl="0">
              <a:lnSpc>
                <a:spcPct val="100000"/>
              </a:lnSpc>
              <a:spcBef>
                <a:spcPts val="0"/>
              </a:spcBef>
              <a:spcAft>
                <a:spcPts val="0"/>
              </a:spcAft>
              <a:buClr>
                <a:srgbClr val="000000"/>
              </a:buClr>
              <a:buSzPts val="2800"/>
              <a:buFont typeface="Arial"/>
              <a:buChar char="•"/>
            </a:pPr>
            <a:endParaRPr lang="en-US" sz="1400" b="1" i="0" u="none" strike="noStrike" dirty="0">
              <a:solidFill>
                <a:srgbClr val="000000"/>
              </a:solidFill>
              <a:latin typeface="Arial" panose="020B0604020202020204" pitchFamily="34" charset="0"/>
              <a:cs typeface="Arial" panose="020B0604020202020204" pitchFamily="34" charset="0"/>
              <a:sym typeface="Calibri"/>
            </a:endParaRPr>
          </a:p>
          <a:p>
            <a:pPr marL="228600" lvl="0" indent="-228600" algn="l" rtl="0">
              <a:lnSpc>
                <a:spcPct val="100000"/>
              </a:lnSpc>
              <a:spcBef>
                <a:spcPts val="0"/>
              </a:spcBef>
              <a:spcAft>
                <a:spcPts val="0"/>
              </a:spcAft>
              <a:buClr>
                <a:srgbClr val="000000"/>
              </a:buClr>
              <a:buSzPts val="2800"/>
              <a:buFont typeface="Arial"/>
              <a:buChar char="•"/>
            </a:pPr>
            <a:r>
              <a:rPr lang="en-US" sz="2800" i="0" u="none" strike="noStrike" dirty="0">
                <a:solidFill>
                  <a:srgbClr val="000000"/>
                </a:solidFill>
                <a:latin typeface="Arial" panose="020B0604020202020204" pitchFamily="34" charset="0"/>
                <a:cs typeface="Arial" panose="020B0604020202020204" pitchFamily="34" charset="0"/>
                <a:sym typeface="Calibri"/>
              </a:rPr>
              <a:t>Older adults can choose to accept or refuse assistance from APS.</a:t>
            </a:r>
          </a:p>
          <a:p>
            <a:pPr marL="228600" lvl="0" indent="-228600" algn="l" rtl="0">
              <a:lnSpc>
                <a:spcPct val="100000"/>
              </a:lnSpc>
              <a:spcBef>
                <a:spcPts val="0"/>
              </a:spcBef>
              <a:spcAft>
                <a:spcPts val="0"/>
              </a:spcAft>
              <a:buClr>
                <a:srgbClr val="000000"/>
              </a:buClr>
              <a:buSzPts val="2800"/>
              <a:buFont typeface="Arial"/>
              <a:buChar char="•"/>
            </a:pPr>
            <a:endParaRPr lang="en-US" sz="800" i="0" u="none" strike="noStrike" dirty="0">
              <a:solidFill>
                <a:srgbClr val="000000"/>
              </a:solidFill>
              <a:latin typeface="Arial" panose="020B0604020202020204" pitchFamily="34" charset="0"/>
              <a:ea typeface="Arial"/>
              <a:cs typeface="Arial" panose="020B0604020202020204" pitchFamily="34" charset="0"/>
              <a:sym typeface="Arial"/>
            </a:endParaRPr>
          </a:p>
          <a:p>
            <a:pPr lvl="1" algn="l" rtl="0">
              <a:lnSpc>
                <a:spcPct val="100000"/>
              </a:lnSpc>
              <a:spcBef>
                <a:spcPts val="0"/>
              </a:spcBef>
              <a:spcAft>
                <a:spcPts val="0"/>
              </a:spcAft>
              <a:buClr>
                <a:srgbClr val="000000"/>
              </a:buClr>
              <a:buSzPts val="2400"/>
              <a:buFont typeface="Arial" panose="020B0604020202020204" pitchFamily="34" charset="0"/>
              <a:buChar char="–"/>
            </a:pPr>
            <a:r>
              <a:rPr lang="en-US" sz="2400" b="0" i="0" u="none" strike="noStrike" dirty="0">
                <a:solidFill>
                  <a:srgbClr val="000000"/>
                </a:solidFill>
                <a:latin typeface="Arial" panose="020B0604020202020204" pitchFamily="34" charset="0"/>
                <a:cs typeface="Arial" panose="020B0604020202020204" pitchFamily="34" charset="0"/>
                <a:sym typeface="Calibri"/>
              </a:rPr>
              <a:t>If older adult does not appear to have capacity to make that decision, </a:t>
            </a:r>
          </a:p>
          <a:p>
            <a:pPr marL="457200" lvl="1" indent="0" algn="l" rtl="0">
              <a:lnSpc>
                <a:spcPct val="100000"/>
              </a:lnSpc>
              <a:spcBef>
                <a:spcPts val="0"/>
              </a:spcBef>
              <a:spcAft>
                <a:spcPts val="0"/>
              </a:spcAft>
              <a:buClr>
                <a:srgbClr val="000000"/>
              </a:buClr>
              <a:buSzPts val="2400"/>
              <a:buNone/>
            </a:pPr>
            <a:r>
              <a:rPr lang="en-US" dirty="0">
                <a:solidFill>
                  <a:srgbClr val="000000"/>
                </a:solidFill>
                <a:latin typeface="Arial" panose="020B0604020202020204" pitchFamily="34" charset="0"/>
                <a:cs typeface="Arial" panose="020B0604020202020204" pitchFamily="34" charset="0"/>
                <a:sym typeface="Calibri"/>
              </a:rPr>
              <a:t>   </a:t>
            </a:r>
            <a:r>
              <a:rPr lang="en-US" sz="2400" b="0" i="0" u="none" strike="noStrike" dirty="0">
                <a:solidFill>
                  <a:srgbClr val="000000"/>
                </a:solidFill>
                <a:latin typeface="Arial" panose="020B0604020202020204" pitchFamily="34" charset="0"/>
                <a:cs typeface="Arial" panose="020B0604020202020204" pitchFamily="34" charset="0"/>
                <a:sym typeface="Calibri"/>
              </a:rPr>
              <a:t>APS can file a petition to override.</a:t>
            </a:r>
            <a:endParaRPr lang="en-US" sz="2400" b="0" i="0" u="none" strike="noStrike" dirty="0">
              <a:solidFill>
                <a:srgbClr val="000000"/>
              </a:solidFill>
              <a:latin typeface="Arial" panose="020B0604020202020204" pitchFamily="34" charset="0"/>
              <a:ea typeface="Arial"/>
              <a:cs typeface="Arial" panose="020B0604020202020204" pitchFamily="34" charset="0"/>
              <a:sym typeface="Arial"/>
            </a:endParaRPr>
          </a:p>
        </p:txBody>
      </p:sp>
      <p:pic>
        <p:nvPicPr>
          <p:cNvPr id="5" name="Picture 4" descr="A red and white logo&#10;&#10;Description automatically generated with low confidence">
            <a:extLst>
              <a:ext uri="{FF2B5EF4-FFF2-40B4-BE49-F238E27FC236}">
                <a16:creationId xmlns:a16="http://schemas.microsoft.com/office/drawing/2014/main" id="{2E69F3AB-1914-4D25-9BBD-3F695C587BB1}"/>
              </a:ext>
            </a:extLst>
          </p:cNvPr>
          <p:cNvPicPr>
            <a:picLocks noChangeAspect="1"/>
          </p:cNvPicPr>
          <p:nvPr/>
        </p:nvPicPr>
        <p:blipFill>
          <a:blip r:embed="rId3"/>
          <a:stretch>
            <a:fillRect/>
          </a:stretch>
        </p:blipFill>
        <p:spPr>
          <a:xfrm>
            <a:off x="10818977" y="6030105"/>
            <a:ext cx="1213918" cy="57080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on a couch&#10;&#10;Description automatically generated">
            <a:extLst>
              <a:ext uri="{FF2B5EF4-FFF2-40B4-BE49-F238E27FC236}">
                <a16:creationId xmlns:a16="http://schemas.microsoft.com/office/drawing/2014/main" id="{04BB0DDB-E2A3-46C9-9AD1-3FCFC030848A}"/>
              </a:ext>
            </a:extLst>
          </p:cNvPr>
          <p:cNvPicPr>
            <a:picLocks noChangeAspect="1"/>
          </p:cNvPicPr>
          <p:nvPr/>
        </p:nvPicPr>
        <p:blipFill rotWithShape="1">
          <a:blip r:embed="rId2">
            <a:alphaModFix amt="48000"/>
          </a:blip>
          <a:srcRect t="15710"/>
          <a:stretch/>
        </p:blipFill>
        <p:spPr>
          <a:xfrm>
            <a:off x="0" y="0"/>
            <a:ext cx="12192000" cy="6858000"/>
          </a:xfrm>
          <a:prstGeom prst="rect">
            <a:avLst/>
          </a:prstGeom>
        </p:spPr>
      </p:pic>
      <p:sp>
        <p:nvSpPr>
          <p:cNvPr id="4" name="TextBox 3">
            <a:extLst>
              <a:ext uri="{FF2B5EF4-FFF2-40B4-BE49-F238E27FC236}">
                <a16:creationId xmlns:a16="http://schemas.microsoft.com/office/drawing/2014/main" id="{A0089EBE-EFC9-4640-9C99-BCB8FE555E33}"/>
              </a:ext>
            </a:extLst>
          </p:cNvPr>
          <p:cNvSpPr txBox="1"/>
          <p:nvPr/>
        </p:nvSpPr>
        <p:spPr>
          <a:xfrm>
            <a:off x="2261419" y="4178710"/>
            <a:ext cx="7669161" cy="1200329"/>
          </a:xfrm>
          <a:prstGeom prst="rect">
            <a:avLst/>
          </a:prstGeom>
          <a:noFill/>
        </p:spPr>
        <p:txBody>
          <a:bodyPr wrap="square" rtlCol="0">
            <a:spAutoFit/>
          </a:bodyPr>
          <a:lstStyle/>
          <a:p>
            <a:pPr algn="ctr"/>
            <a:r>
              <a:rPr lang="en-US" sz="7200" i="1" dirty="0">
                <a:latin typeface="Arial" panose="020B0604020202020204" pitchFamily="34" charset="0"/>
                <a:cs typeface="Arial" panose="020B0604020202020204" pitchFamily="34" charset="0"/>
              </a:rPr>
              <a:t>In conclusion</a:t>
            </a:r>
          </a:p>
        </p:txBody>
      </p:sp>
    </p:spTree>
    <p:extLst>
      <p:ext uri="{BB962C8B-B14F-4D97-AF65-F5344CB8AC3E}">
        <p14:creationId xmlns:p14="http://schemas.microsoft.com/office/powerpoint/2010/main" val="932392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8"/>
          <p:cNvSpPr txBox="1">
            <a:spLocks noGrp="1"/>
          </p:cNvSpPr>
          <p:nvPr>
            <p:ph type="title"/>
          </p:nvPr>
        </p:nvSpPr>
        <p:spPr>
          <a:xfrm>
            <a:off x="233265" y="1"/>
            <a:ext cx="11958735" cy="11307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Do Not Miss the Opportunity to Help</a:t>
            </a:r>
            <a:endParaRPr b="1" dirty="0"/>
          </a:p>
        </p:txBody>
      </p:sp>
      <p:sp>
        <p:nvSpPr>
          <p:cNvPr id="275" name="Google Shape;275;p28"/>
          <p:cNvSpPr txBox="1">
            <a:spLocks noGrp="1"/>
          </p:cNvSpPr>
          <p:nvPr>
            <p:ph type="body" idx="1"/>
          </p:nvPr>
        </p:nvSpPr>
        <p:spPr>
          <a:xfrm>
            <a:off x="384460" y="1050260"/>
            <a:ext cx="11447322" cy="556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US" dirty="0">
                <a:latin typeface="Arial" panose="020B0604020202020204" pitchFamily="34" charset="0"/>
                <a:cs typeface="Arial" panose="020B0604020202020204" pitchFamily="34" charset="0"/>
              </a:rPr>
              <a:t>You may be the one to make the difference. Missed diagnoses are either those you do not think about or those you do not know about.</a:t>
            </a:r>
          </a:p>
          <a:p>
            <a:pPr marL="0" lvl="0" indent="0" algn="l" rtl="0">
              <a:lnSpc>
                <a:spcPct val="100000"/>
              </a:lnSpc>
              <a:spcBef>
                <a:spcPts val="0"/>
              </a:spcBef>
              <a:spcAft>
                <a:spcPts val="0"/>
              </a:spcAft>
              <a:buClr>
                <a:schemeClr val="dk1"/>
              </a:buClr>
              <a:buSzPts val="2800"/>
              <a:buNone/>
            </a:pPr>
            <a:endParaRPr sz="1000" dirty="0">
              <a:latin typeface="Arial" panose="020B0604020202020204" pitchFamily="34" charset="0"/>
              <a:cs typeface="Arial" panose="020B0604020202020204" pitchFamily="34" charset="0"/>
            </a:endParaRPr>
          </a:p>
          <a:p>
            <a:pPr lvl="0" indent="-457200" algn="l" rtl="0">
              <a:lnSpc>
                <a:spcPct val="100000"/>
              </a:lnSpc>
              <a:spcBef>
                <a:spcPts val="0"/>
              </a:spcBef>
              <a:spcAft>
                <a:spcPts val="0"/>
              </a:spcAft>
              <a:buClr>
                <a:schemeClr val="dk1"/>
              </a:buClr>
              <a:buSzPts val="2800"/>
            </a:pPr>
            <a:r>
              <a:rPr lang="en-US" b="1" dirty="0">
                <a:latin typeface="Arial" panose="020B0604020202020204" pitchFamily="34" charset="0"/>
                <a:cs typeface="Arial" panose="020B0604020202020204" pitchFamily="34" charset="0"/>
              </a:rPr>
              <a:t>Think about it:</a:t>
            </a:r>
          </a:p>
          <a:p>
            <a:pPr marL="630238" lvl="1" indent="-284163" algn="l" rtl="0">
              <a:lnSpc>
                <a:spcPct val="100000"/>
              </a:lnSpc>
              <a:spcBef>
                <a:spcPts val="0"/>
              </a:spcBef>
              <a:spcAft>
                <a:spcPts val="0"/>
              </a:spcAft>
              <a:buClr>
                <a:schemeClr val="dk1"/>
              </a:buClr>
              <a:buSzPts val="2400"/>
              <a:buFont typeface="Arial" panose="020B0604020202020204" pitchFamily="34" charset="0"/>
              <a:buChar char="–"/>
            </a:pPr>
            <a:r>
              <a:rPr lang="en-US" dirty="0">
                <a:latin typeface="Arial" panose="020B0604020202020204" pitchFamily="34" charset="0"/>
                <a:cs typeface="Arial" panose="020B0604020202020204" pitchFamily="34" charset="0"/>
              </a:rPr>
              <a:t>Include elder abuse and neglect in differential diagnosis.</a:t>
            </a:r>
          </a:p>
          <a:p>
            <a:pPr marL="685800" lvl="1" indent="-228600" algn="l" rtl="0">
              <a:lnSpc>
                <a:spcPct val="100000"/>
              </a:lnSpc>
              <a:spcBef>
                <a:spcPts val="0"/>
              </a:spcBef>
              <a:spcAft>
                <a:spcPts val="0"/>
              </a:spcAft>
              <a:buClr>
                <a:schemeClr val="dk1"/>
              </a:buClr>
              <a:buSzPts val="2400"/>
              <a:buChar char="•"/>
            </a:pPr>
            <a:endParaRPr lang="en-US" sz="1000" dirty="0">
              <a:latin typeface="Arial" panose="020B0604020202020204" pitchFamily="34" charset="0"/>
              <a:cs typeface="Arial" panose="020B0604020202020204" pitchFamily="34" charset="0"/>
            </a:endParaRPr>
          </a:p>
          <a:p>
            <a:pPr lvl="0" indent="-457200" algn="l" rtl="0">
              <a:lnSpc>
                <a:spcPct val="100000"/>
              </a:lnSpc>
              <a:spcBef>
                <a:spcPts val="0"/>
              </a:spcBef>
              <a:spcAft>
                <a:spcPts val="0"/>
              </a:spcAft>
              <a:buClr>
                <a:schemeClr val="dk1"/>
              </a:buClr>
              <a:buSzPts val="2800"/>
            </a:pPr>
            <a:r>
              <a:rPr lang="en-US" b="1" dirty="0">
                <a:latin typeface="Arial" panose="020B0604020202020204" pitchFamily="34" charset="0"/>
                <a:cs typeface="Arial" panose="020B0604020202020204" pitchFamily="34" charset="0"/>
              </a:rPr>
              <a:t>Know about it:</a:t>
            </a:r>
          </a:p>
          <a:p>
            <a:pPr marL="630238" lvl="1" indent="-284163" algn="l" rtl="0">
              <a:lnSpc>
                <a:spcPct val="100000"/>
              </a:lnSpc>
              <a:spcBef>
                <a:spcPts val="0"/>
              </a:spcBef>
              <a:spcAft>
                <a:spcPts val="0"/>
              </a:spcAft>
              <a:buClr>
                <a:schemeClr val="dk1"/>
              </a:buClr>
              <a:buSzPts val="2400"/>
              <a:buFont typeface="Arial" panose="020B0604020202020204" pitchFamily="34" charset="0"/>
              <a:buChar char="–"/>
            </a:pPr>
            <a:r>
              <a:rPr lang="en-US" dirty="0">
                <a:latin typeface="Arial" panose="020B0604020202020204" pitchFamily="34" charset="0"/>
                <a:cs typeface="Arial" panose="020B0604020202020204" pitchFamily="34" charset="0"/>
              </a:rPr>
              <a:t>Learn the signs and symptoms – some are very subtle and easily confused for other pathology.</a:t>
            </a:r>
          </a:p>
          <a:p>
            <a:pPr marL="685800" lvl="1" indent="-228600" algn="l" rtl="0">
              <a:lnSpc>
                <a:spcPct val="100000"/>
              </a:lnSpc>
              <a:spcBef>
                <a:spcPts val="0"/>
              </a:spcBef>
              <a:spcAft>
                <a:spcPts val="0"/>
              </a:spcAft>
              <a:buClr>
                <a:schemeClr val="dk1"/>
              </a:buClr>
              <a:buSzPts val="2400"/>
              <a:buChar char="•"/>
            </a:pPr>
            <a:endParaRPr lang="en-US" sz="1000" dirty="0">
              <a:latin typeface="Arial" panose="020B0604020202020204" pitchFamily="34" charset="0"/>
              <a:cs typeface="Arial" panose="020B0604020202020204" pitchFamily="34" charset="0"/>
            </a:endParaRPr>
          </a:p>
          <a:p>
            <a:pPr lvl="0" indent="-457200" algn="l" rtl="0">
              <a:lnSpc>
                <a:spcPct val="100000"/>
              </a:lnSpc>
              <a:spcBef>
                <a:spcPts val="0"/>
              </a:spcBef>
              <a:spcAft>
                <a:spcPts val="0"/>
              </a:spcAft>
              <a:buClr>
                <a:schemeClr val="dk1"/>
              </a:buClr>
              <a:buSzPts val="2800"/>
            </a:pPr>
            <a:r>
              <a:rPr lang="en-US" b="1" dirty="0">
                <a:latin typeface="Arial" panose="020B0604020202020204" pitchFamily="34" charset="0"/>
                <a:cs typeface="Arial" panose="020B0604020202020204" pitchFamily="34" charset="0"/>
              </a:rPr>
              <a:t>Act on it:</a:t>
            </a:r>
          </a:p>
          <a:p>
            <a:pPr marL="630238" lvl="1" indent="-284163" algn="l" rtl="0">
              <a:lnSpc>
                <a:spcPct val="100000"/>
              </a:lnSpc>
              <a:spcBef>
                <a:spcPts val="0"/>
              </a:spcBef>
              <a:spcAft>
                <a:spcPts val="0"/>
              </a:spcAft>
              <a:buClr>
                <a:schemeClr val="dk1"/>
              </a:buClr>
              <a:buSzPts val="2400"/>
              <a:buFont typeface="Arial" panose="020B0604020202020204" pitchFamily="34" charset="0"/>
              <a:buChar char="–"/>
            </a:pPr>
            <a:r>
              <a:rPr lang="en-US" dirty="0">
                <a:latin typeface="Arial" panose="020B0604020202020204" pitchFamily="34" charset="0"/>
                <a:cs typeface="Arial" panose="020B0604020202020204" pitchFamily="34" charset="0"/>
              </a:rPr>
              <a:t>Be a patient advocate by reporting and following through.</a:t>
            </a:r>
          </a:p>
          <a:p>
            <a:pPr marL="630238" lvl="1" indent="-284163" algn="l" rtl="0">
              <a:lnSpc>
                <a:spcPct val="100000"/>
              </a:lnSpc>
              <a:spcBef>
                <a:spcPts val="0"/>
              </a:spcBef>
              <a:spcAft>
                <a:spcPts val="0"/>
              </a:spcAft>
              <a:buClr>
                <a:schemeClr val="dk1"/>
              </a:buClr>
              <a:buSzPts val="2400"/>
              <a:buFont typeface="Arial" panose="020B0604020202020204" pitchFamily="34" charset="0"/>
              <a:buChar char="–"/>
            </a:pPr>
            <a:r>
              <a:rPr lang="en-US" dirty="0">
                <a:latin typeface="Arial" panose="020B0604020202020204" pitchFamily="34" charset="0"/>
                <a:cs typeface="Arial" panose="020B0604020202020204" pitchFamily="34" charset="0"/>
              </a:rPr>
              <a:t>Healthcare professionals are mandated reporters in Ohio. It is your professional obligation to report on suspected cases of elder abuse. </a:t>
            </a:r>
          </a:p>
          <a:p>
            <a:pPr marL="630238" lvl="1" indent="-284163" algn="l" rtl="0">
              <a:lnSpc>
                <a:spcPct val="100000"/>
              </a:lnSpc>
              <a:spcBef>
                <a:spcPts val="0"/>
              </a:spcBef>
              <a:spcAft>
                <a:spcPts val="0"/>
              </a:spcAft>
              <a:buClr>
                <a:schemeClr val="dk1"/>
              </a:buClr>
              <a:buSzPts val="2400"/>
              <a:buFont typeface="Arial" panose="020B0604020202020204" pitchFamily="34" charset="0"/>
              <a:buChar char="–"/>
            </a:pPr>
            <a:r>
              <a:rPr lang="en-US" dirty="0">
                <a:latin typeface="Arial" panose="020B0604020202020204" pitchFamily="34" charset="0"/>
                <a:cs typeface="Arial" panose="020B0604020202020204" pitchFamily="34" charset="0"/>
              </a:rPr>
              <a:t>You do not need to be certain; you only need a suspicion to report.</a:t>
            </a:r>
            <a:endParaRPr dirty="0">
              <a:latin typeface="Arial" panose="020B0604020202020204" pitchFamily="34" charset="0"/>
              <a:cs typeface="Arial" panose="020B0604020202020204" pitchFamily="34" charset="0"/>
            </a:endParaRPr>
          </a:p>
        </p:txBody>
      </p:sp>
      <p:pic>
        <p:nvPicPr>
          <p:cNvPr id="4" name="Picture 3" descr="A red and white logo&#10;&#10;Description automatically generated with low confidence">
            <a:extLst>
              <a:ext uri="{FF2B5EF4-FFF2-40B4-BE49-F238E27FC236}">
                <a16:creationId xmlns:a16="http://schemas.microsoft.com/office/drawing/2014/main" id="{AF5C5659-E9C4-4318-99C2-7AF0B70FA2C6}"/>
              </a:ext>
            </a:extLst>
          </p:cNvPr>
          <p:cNvPicPr>
            <a:picLocks noChangeAspect="1"/>
          </p:cNvPicPr>
          <p:nvPr/>
        </p:nvPicPr>
        <p:blipFill>
          <a:blip r:embed="rId3"/>
          <a:stretch>
            <a:fillRect/>
          </a:stretch>
        </p:blipFill>
        <p:spPr>
          <a:xfrm>
            <a:off x="10818977" y="6030105"/>
            <a:ext cx="1213918" cy="5708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12467-1996-49A6-B019-24D11BA695AB}"/>
              </a:ext>
            </a:extLst>
          </p:cNvPr>
          <p:cNvSpPr>
            <a:spLocks noGrp="1"/>
          </p:cNvSpPr>
          <p:nvPr>
            <p:ph idx="1"/>
          </p:nvPr>
        </p:nvSpPr>
        <p:spPr>
          <a:xfrm>
            <a:off x="478972" y="1216562"/>
            <a:ext cx="11234056" cy="5120464"/>
          </a:xfrm>
        </p:spPr>
        <p:txBody>
          <a:bodyPr anchor="ctr">
            <a:normAutofit/>
          </a:bodyPr>
          <a:lstStyle/>
          <a:p>
            <a:pPr marL="114300" indent="0" algn="ctr">
              <a:lnSpc>
                <a:spcPct val="100000"/>
              </a:lnSpc>
              <a:spcBef>
                <a:spcPts val="0"/>
              </a:spcBef>
              <a:buNone/>
            </a:pPr>
            <a:r>
              <a:rPr lang="en-US" sz="2400" dirty="0">
                <a:latin typeface="Arial" panose="020B0604020202020204" pitchFamily="34" charset="0"/>
                <a:cs typeface="Arial" panose="020B0604020202020204" pitchFamily="34" charset="0"/>
              </a:rPr>
              <a:t>The following virtual reality simulation contains content </a:t>
            </a:r>
          </a:p>
          <a:p>
            <a:pPr marL="114300" indent="0" algn="ctr">
              <a:lnSpc>
                <a:spcPct val="100000"/>
              </a:lnSpc>
              <a:spcBef>
                <a:spcPts val="0"/>
              </a:spcBef>
              <a:buNone/>
            </a:pPr>
            <a:r>
              <a:rPr lang="en-US" sz="2400" dirty="0">
                <a:latin typeface="Arial" panose="020B0604020202020204" pitchFamily="34" charset="0"/>
                <a:cs typeface="Arial" panose="020B0604020202020204" pitchFamily="34" charset="0"/>
              </a:rPr>
              <a:t>that some people may find triggering. If you believe that you will find the material triggering, you may choose not to participate, or you can withdraw at any time.</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lgn="ctr">
              <a:buNone/>
            </a:pPr>
            <a:r>
              <a:rPr lang="en-US" sz="1900" b="1" dirty="0">
                <a:latin typeface="Arial" panose="020B0604020202020204" pitchFamily="34" charset="0"/>
                <a:cs typeface="Arial" panose="020B0604020202020204" pitchFamily="34" charset="0"/>
              </a:rPr>
              <a:t>Section 4743.10: Medical Practitioner Conscience Clause</a:t>
            </a:r>
          </a:p>
          <a:p>
            <a:pPr marL="0" indent="0">
              <a:buNone/>
            </a:pP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“A medical practitioner, health care institution, or health care payer has the freedom to decline to perform, participate in, or pay for any health care service which violates the practitioner’s, institution’s, or payer’s conscience as informed by the moral, ethical, or religious beliefs or principles held by the practitioner, institution, or payer.”</a:t>
            </a:r>
          </a:p>
          <a:p>
            <a:pPr marL="0" indent="0">
              <a:buNone/>
            </a:pP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Law signed on July 1, 2021 and made effective on September 30, 2021.</a:t>
            </a:r>
          </a:p>
          <a:p>
            <a:pPr marL="114300" indent="0" algn="ctr">
              <a:lnSpc>
                <a:spcPct val="100000"/>
              </a:lnSpc>
              <a:spcBef>
                <a:spcPts val="0"/>
              </a:spcBef>
              <a:buNone/>
            </a:pPr>
            <a:endParaRPr lang="en-US" sz="2200" dirty="0"/>
          </a:p>
        </p:txBody>
      </p:sp>
      <p:pic>
        <p:nvPicPr>
          <p:cNvPr id="7" name="Picture 6" descr="A red and white logo&#10;&#10;Description automatically generated with low confidence">
            <a:extLst>
              <a:ext uri="{FF2B5EF4-FFF2-40B4-BE49-F238E27FC236}">
                <a16:creationId xmlns:a16="http://schemas.microsoft.com/office/drawing/2014/main" id="{AA1EDC55-8033-4C2E-BAE4-BA62B03048C4}"/>
              </a:ext>
            </a:extLst>
          </p:cNvPr>
          <p:cNvPicPr>
            <a:picLocks noChangeAspect="1"/>
          </p:cNvPicPr>
          <p:nvPr/>
        </p:nvPicPr>
        <p:blipFill>
          <a:blip r:embed="rId2"/>
          <a:stretch>
            <a:fillRect/>
          </a:stretch>
        </p:blipFill>
        <p:spPr>
          <a:xfrm>
            <a:off x="478972" y="357692"/>
            <a:ext cx="3271547" cy="1538343"/>
          </a:xfrm>
          <a:prstGeom prst="rect">
            <a:avLst/>
          </a:prstGeom>
        </p:spPr>
      </p:pic>
      <p:grpSp>
        <p:nvGrpSpPr>
          <p:cNvPr id="5" name="Group 4">
            <a:extLst>
              <a:ext uri="{FF2B5EF4-FFF2-40B4-BE49-F238E27FC236}">
                <a16:creationId xmlns:a16="http://schemas.microsoft.com/office/drawing/2014/main" id="{DE1A876F-F8E8-4309-AE7B-9DC87F664881}"/>
              </a:ext>
            </a:extLst>
          </p:cNvPr>
          <p:cNvGrpSpPr/>
          <p:nvPr/>
        </p:nvGrpSpPr>
        <p:grpSpPr>
          <a:xfrm>
            <a:off x="1282299" y="5983627"/>
            <a:ext cx="9971534" cy="758119"/>
            <a:chOff x="478972" y="5983627"/>
            <a:chExt cx="9971534" cy="758119"/>
          </a:xfrm>
        </p:grpSpPr>
        <p:pic>
          <p:nvPicPr>
            <p:cNvPr id="8" name="Picture 7" descr="Logo&#10;&#10;Description automatically generated">
              <a:extLst>
                <a:ext uri="{FF2B5EF4-FFF2-40B4-BE49-F238E27FC236}">
                  <a16:creationId xmlns:a16="http://schemas.microsoft.com/office/drawing/2014/main" id="{EC4BFD78-8333-4436-8459-28CE9168E774}"/>
                </a:ext>
              </a:extLst>
            </p:cNvPr>
            <p:cNvPicPr>
              <a:picLocks noChangeAspect="1"/>
            </p:cNvPicPr>
            <p:nvPr/>
          </p:nvPicPr>
          <p:blipFill>
            <a:blip r:embed="rId3"/>
            <a:stretch>
              <a:fillRect/>
            </a:stretch>
          </p:blipFill>
          <p:spPr>
            <a:xfrm>
              <a:off x="478972" y="5983627"/>
              <a:ext cx="2618914" cy="562742"/>
            </a:xfrm>
            <a:prstGeom prst="rect">
              <a:avLst/>
            </a:prstGeom>
          </p:spPr>
        </p:pic>
        <p:pic>
          <p:nvPicPr>
            <p:cNvPr id="9" name="Picture 8" descr="Logo, company name&#10;&#10;Description automatically generated">
              <a:extLst>
                <a:ext uri="{FF2B5EF4-FFF2-40B4-BE49-F238E27FC236}">
                  <a16:creationId xmlns:a16="http://schemas.microsoft.com/office/drawing/2014/main" id="{D367C274-798A-4598-87BD-C6DC894C1394}"/>
                </a:ext>
              </a:extLst>
            </p:cNvPr>
            <p:cNvPicPr>
              <a:picLocks noChangeAspect="1"/>
            </p:cNvPicPr>
            <p:nvPr/>
          </p:nvPicPr>
          <p:blipFill>
            <a:blip r:embed="rId4"/>
            <a:stretch>
              <a:fillRect/>
            </a:stretch>
          </p:blipFill>
          <p:spPr>
            <a:xfrm>
              <a:off x="4676222" y="5983627"/>
              <a:ext cx="1231752" cy="758119"/>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B55F8579-67A2-4B8F-9655-687A18D3D244}"/>
                </a:ext>
              </a:extLst>
            </p:cNvPr>
            <p:cNvPicPr>
              <a:picLocks noChangeAspect="1"/>
            </p:cNvPicPr>
            <p:nvPr/>
          </p:nvPicPr>
          <p:blipFill>
            <a:blip r:embed="rId5"/>
            <a:stretch>
              <a:fillRect/>
            </a:stretch>
          </p:blipFill>
          <p:spPr>
            <a:xfrm>
              <a:off x="7849419" y="6109855"/>
              <a:ext cx="2601087" cy="547596"/>
            </a:xfrm>
            <a:prstGeom prst="rect">
              <a:avLst/>
            </a:prstGeom>
          </p:spPr>
        </p:pic>
      </p:grpSp>
    </p:spTree>
    <p:extLst>
      <p:ext uri="{BB962C8B-B14F-4D97-AF65-F5344CB8AC3E}">
        <p14:creationId xmlns:p14="http://schemas.microsoft.com/office/powerpoint/2010/main" val="1357137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txBox="1">
            <a:spLocks noGrp="1"/>
          </p:cNvSpPr>
          <p:nvPr>
            <p:ph type="title"/>
          </p:nvPr>
        </p:nvSpPr>
        <p:spPr>
          <a:xfrm>
            <a:off x="284578" y="128059"/>
            <a:ext cx="12080033" cy="10223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b="1" dirty="0">
                <a:latin typeface="Arial"/>
                <a:ea typeface="Arial"/>
                <a:cs typeface="Arial"/>
                <a:sym typeface="Arial"/>
              </a:rPr>
              <a:t>It is Too Easy to Miss Opportunities</a:t>
            </a:r>
            <a:endParaRPr b="1" dirty="0"/>
          </a:p>
        </p:txBody>
      </p:sp>
      <p:sp>
        <p:nvSpPr>
          <p:cNvPr id="281" name="Google Shape;281;p29"/>
          <p:cNvSpPr txBox="1">
            <a:spLocks noGrp="1"/>
          </p:cNvSpPr>
          <p:nvPr>
            <p:ph type="body" idx="1"/>
          </p:nvPr>
        </p:nvSpPr>
        <p:spPr>
          <a:xfrm>
            <a:off x="419783" y="1316182"/>
            <a:ext cx="11231890" cy="5173108"/>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0"/>
              </a:spcBef>
              <a:spcAft>
                <a:spcPts val="0"/>
              </a:spcAft>
              <a:buClr>
                <a:schemeClr val="dk1"/>
              </a:buClr>
              <a:buSzPts val="2800"/>
            </a:pPr>
            <a:r>
              <a:rPr lang="en-US" dirty="0">
                <a:latin typeface="Arial" panose="020B0604020202020204" pitchFamily="34" charset="0"/>
                <a:cs typeface="Arial" panose="020B0604020202020204" pitchFamily="34" charset="0"/>
              </a:rPr>
              <a:t>“It was probably just a fall.”</a:t>
            </a:r>
            <a:endParaRPr dirty="0">
              <a:latin typeface="Arial" panose="020B0604020202020204" pitchFamily="34" charset="0"/>
              <a:cs typeface="Arial" panose="020B0604020202020204" pitchFamily="34" charset="0"/>
            </a:endParaRPr>
          </a:p>
          <a:p>
            <a:pPr lvl="0" indent="-457200" algn="l" rtl="0">
              <a:lnSpc>
                <a:spcPct val="90000"/>
              </a:lnSpc>
              <a:spcBef>
                <a:spcPts val="1000"/>
              </a:spcBef>
              <a:spcAft>
                <a:spcPts val="0"/>
              </a:spcAft>
              <a:buClr>
                <a:schemeClr val="dk1"/>
              </a:buClr>
              <a:buSzPts val="2800"/>
            </a:pPr>
            <a:r>
              <a:rPr lang="en-US" dirty="0">
                <a:latin typeface="Arial" panose="020B0604020202020204" pitchFamily="34" charset="0"/>
                <a:cs typeface="Arial" panose="020B0604020202020204" pitchFamily="34" charset="0"/>
              </a:rPr>
              <a:t>“It’s so hard to tell if this is abuse or neglect.” </a:t>
            </a:r>
            <a:endParaRPr dirty="0">
              <a:latin typeface="Arial" panose="020B0604020202020204" pitchFamily="34" charset="0"/>
              <a:cs typeface="Arial" panose="020B0604020202020204" pitchFamily="34" charset="0"/>
            </a:endParaRPr>
          </a:p>
          <a:p>
            <a:pPr lvl="0" indent="-457200" algn="l" rtl="0">
              <a:lnSpc>
                <a:spcPct val="90000"/>
              </a:lnSpc>
              <a:spcBef>
                <a:spcPts val="1000"/>
              </a:spcBef>
              <a:spcAft>
                <a:spcPts val="0"/>
              </a:spcAft>
              <a:buClr>
                <a:schemeClr val="dk1"/>
              </a:buClr>
              <a:buSzPts val="2800"/>
            </a:pPr>
            <a:r>
              <a:rPr lang="en-US" dirty="0">
                <a:latin typeface="Arial" panose="020B0604020202020204" pitchFamily="34" charset="0"/>
                <a:cs typeface="Arial" panose="020B0604020202020204" pitchFamily="34" charset="0"/>
              </a:rPr>
              <a:t>“I don’t want to get it wrong.”</a:t>
            </a:r>
            <a:endParaRPr dirty="0">
              <a:latin typeface="Arial" panose="020B0604020202020204" pitchFamily="34" charset="0"/>
              <a:cs typeface="Arial" panose="020B0604020202020204" pitchFamily="34" charset="0"/>
            </a:endParaRPr>
          </a:p>
          <a:p>
            <a:pPr lvl="0" indent="-457200" algn="l" rtl="0">
              <a:lnSpc>
                <a:spcPct val="90000"/>
              </a:lnSpc>
              <a:spcBef>
                <a:spcPts val="1000"/>
              </a:spcBef>
              <a:spcAft>
                <a:spcPts val="0"/>
              </a:spcAft>
              <a:buClr>
                <a:schemeClr val="dk1"/>
              </a:buClr>
              <a:buSzPts val="2800"/>
            </a:pPr>
            <a:r>
              <a:rPr lang="en-US" dirty="0">
                <a:latin typeface="Arial" panose="020B0604020202020204" pitchFamily="34" charset="0"/>
                <a:cs typeface="Arial" panose="020B0604020202020204" pitchFamily="34" charset="0"/>
              </a:rPr>
              <a:t>“I don’t want to accuse anyone.”</a:t>
            </a:r>
            <a:endParaRPr dirty="0">
              <a:latin typeface="Arial" panose="020B0604020202020204" pitchFamily="34" charset="0"/>
              <a:cs typeface="Arial" panose="020B0604020202020204" pitchFamily="34" charset="0"/>
            </a:endParaRPr>
          </a:p>
          <a:p>
            <a:pPr lvl="0" indent="-457200" algn="l" rtl="0">
              <a:lnSpc>
                <a:spcPct val="90000"/>
              </a:lnSpc>
              <a:spcBef>
                <a:spcPts val="1000"/>
              </a:spcBef>
              <a:spcAft>
                <a:spcPts val="0"/>
              </a:spcAft>
              <a:buClr>
                <a:schemeClr val="dk1"/>
              </a:buClr>
              <a:buSzPts val="2800"/>
            </a:pPr>
            <a:r>
              <a:rPr lang="en-US" dirty="0">
                <a:latin typeface="Arial" panose="020B0604020202020204" pitchFamily="34" charset="0"/>
                <a:cs typeface="Arial" panose="020B0604020202020204" pitchFamily="34" charset="0"/>
              </a:rPr>
              <a:t>“I don’t have time to get into it. _____ will handle it.”</a:t>
            </a:r>
            <a:endParaRPr dirty="0">
              <a:latin typeface="Arial" panose="020B0604020202020204" pitchFamily="34" charset="0"/>
              <a:cs typeface="Arial" panose="020B0604020202020204" pitchFamily="34" charset="0"/>
            </a:endParaRPr>
          </a:p>
          <a:p>
            <a:pPr lvl="1" indent="-457200" algn="l" rtl="0">
              <a:lnSpc>
                <a:spcPct val="90000"/>
              </a:lnSpc>
              <a:spcBef>
                <a:spcPts val="500"/>
              </a:spcBef>
              <a:spcAft>
                <a:spcPts val="0"/>
              </a:spcAft>
              <a:buClr>
                <a:schemeClr val="dk1"/>
              </a:buClr>
              <a:buFont typeface="Arial" panose="020B0604020202020204" pitchFamily="34" charset="0"/>
              <a:buChar char="–"/>
            </a:pPr>
            <a:r>
              <a:rPr lang="en-US" sz="2800" dirty="0">
                <a:latin typeface="Arial" panose="020B0604020202020204" pitchFamily="34" charset="0"/>
                <a:cs typeface="Arial" panose="020B0604020202020204" pitchFamily="34" charset="0"/>
              </a:rPr>
              <a:t>Social work</a:t>
            </a:r>
            <a:endParaRPr sz="2800" dirty="0">
              <a:latin typeface="Arial" panose="020B0604020202020204" pitchFamily="34" charset="0"/>
              <a:cs typeface="Arial" panose="020B0604020202020204" pitchFamily="34" charset="0"/>
            </a:endParaRPr>
          </a:p>
          <a:p>
            <a:pPr lvl="1" indent="-457200" algn="l" rtl="0">
              <a:lnSpc>
                <a:spcPct val="90000"/>
              </a:lnSpc>
              <a:spcBef>
                <a:spcPts val="500"/>
              </a:spcBef>
              <a:spcAft>
                <a:spcPts val="0"/>
              </a:spcAft>
              <a:buClr>
                <a:schemeClr val="dk1"/>
              </a:buClr>
              <a:buFont typeface="Arial" panose="020B0604020202020204" pitchFamily="34" charset="0"/>
              <a:buChar char="–"/>
            </a:pPr>
            <a:r>
              <a:rPr lang="en-US" sz="2800" dirty="0">
                <a:latin typeface="Arial" panose="020B0604020202020204" pitchFamily="34" charset="0"/>
                <a:cs typeface="Arial" panose="020B0604020202020204" pitchFamily="34" charset="0"/>
              </a:rPr>
              <a:t>The inpatient team</a:t>
            </a:r>
            <a:endParaRPr sz="2800" dirty="0">
              <a:latin typeface="Arial" panose="020B0604020202020204" pitchFamily="34" charset="0"/>
              <a:cs typeface="Arial" panose="020B0604020202020204" pitchFamily="34" charset="0"/>
            </a:endParaRPr>
          </a:p>
          <a:p>
            <a:pPr lvl="1" indent="-457200" algn="l" rtl="0">
              <a:lnSpc>
                <a:spcPct val="90000"/>
              </a:lnSpc>
              <a:spcBef>
                <a:spcPts val="500"/>
              </a:spcBef>
              <a:spcAft>
                <a:spcPts val="0"/>
              </a:spcAft>
              <a:buClr>
                <a:schemeClr val="dk1"/>
              </a:buClr>
              <a:buFont typeface="Arial" panose="020B0604020202020204" pitchFamily="34" charset="0"/>
              <a:buChar char="–"/>
            </a:pPr>
            <a:r>
              <a:rPr lang="en-US" sz="2800" dirty="0">
                <a:latin typeface="Arial" panose="020B0604020202020204" pitchFamily="34" charset="0"/>
                <a:cs typeface="Arial" panose="020B0604020202020204" pitchFamily="34" charset="0"/>
              </a:rPr>
              <a:t>The primary care provider</a:t>
            </a:r>
            <a:endParaRPr sz="2800" dirty="0">
              <a:latin typeface="Arial" panose="020B0604020202020204" pitchFamily="34" charset="0"/>
              <a:cs typeface="Arial" panose="020B0604020202020204" pitchFamily="34" charset="0"/>
            </a:endParaRPr>
          </a:p>
          <a:p>
            <a:pPr lvl="0" indent="-457200" algn="l" rtl="0">
              <a:lnSpc>
                <a:spcPct val="90000"/>
              </a:lnSpc>
              <a:spcBef>
                <a:spcPts val="1000"/>
              </a:spcBef>
              <a:spcAft>
                <a:spcPts val="0"/>
              </a:spcAft>
              <a:buClr>
                <a:schemeClr val="dk1"/>
              </a:buClr>
              <a:buSzPts val="2800"/>
            </a:pPr>
            <a:r>
              <a:rPr lang="en-US" dirty="0">
                <a:latin typeface="Arial" panose="020B0604020202020204" pitchFamily="34" charset="0"/>
                <a:cs typeface="Arial" panose="020B0604020202020204" pitchFamily="34" charset="0"/>
              </a:rPr>
              <a:t>“They’re still probably better off than in a nursing home.”</a:t>
            </a:r>
            <a:endParaRPr dirty="0">
              <a:latin typeface="Arial" panose="020B0604020202020204" pitchFamily="34" charset="0"/>
              <a:cs typeface="Arial" panose="020B0604020202020204" pitchFamily="34" charset="0"/>
            </a:endParaRPr>
          </a:p>
        </p:txBody>
      </p:sp>
      <p:pic>
        <p:nvPicPr>
          <p:cNvPr id="4" name="Picture 3" descr="A red and white logo&#10;&#10;Description automatically generated with low confidence">
            <a:extLst>
              <a:ext uri="{FF2B5EF4-FFF2-40B4-BE49-F238E27FC236}">
                <a16:creationId xmlns:a16="http://schemas.microsoft.com/office/drawing/2014/main" id="{BB2D68FE-2922-41D0-A1B6-B0126932E139}"/>
              </a:ext>
            </a:extLst>
          </p:cNvPr>
          <p:cNvPicPr>
            <a:picLocks noChangeAspect="1"/>
          </p:cNvPicPr>
          <p:nvPr/>
        </p:nvPicPr>
        <p:blipFill>
          <a:blip r:embed="rId3"/>
          <a:stretch>
            <a:fillRect/>
          </a:stretch>
        </p:blipFill>
        <p:spPr>
          <a:xfrm>
            <a:off x="10818977" y="6030105"/>
            <a:ext cx="1213918" cy="57080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and white logo&#10;&#10;Description automatically generated with low confidence">
            <a:extLst>
              <a:ext uri="{FF2B5EF4-FFF2-40B4-BE49-F238E27FC236}">
                <a16:creationId xmlns:a16="http://schemas.microsoft.com/office/drawing/2014/main" id="{24450071-7571-47F2-BB72-6DB6C338B712}"/>
              </a:ext>
            </a:extLst>
          </p:cNvPr>
          <p:cNvPicPr>
            <a:picLocks noChangeAspect="1"/>
          </p:cNvPicPr>
          <p:nvPr/>
        </p:nvPicPr>
        <p:blipFill>
          <a:blip r:embed="rId3"/>
          <a:stretch>
            <a:fillRect/>
          </a:stretch>
        </p:blipFill>
        <p:spPr>
          <a:xfrm>
            <a:off x="394690" y="406420"/>
            <a:ext cx="2825496" cy="1328601"/>
          </a:xfrm>
          <a:prstGeom prst="rect">
            <a:avLst/>
          </a:prstGeom>
        </p:spPr>
      </p:pic>
      <p:grpSp>
        <p:nvGrpSpPr>
          <p:cNvPr id="10" name="Group 9">
            <a:extLst>
              <a:ext uri="{FF2B5EF4-FFF2-40B4-BE49-F238E27FC236}">
                <a16:creationId xmlns:a16="http://schemas.microsoft.com/office/drawing/2014/main" id="{1EBF776A-D9E9-4545-93F9-CEAD472CBC64}"/>
              </a:ext>
            </a:extLst>
          </p:cNvPr>
          <p:cNvGrpSpPr/>
          <p:nvPr/>
        </p:nvGrpSpPr>
        <p:grpSpPr>
          <a:xfrm>
            <a:off x="217710" y="5676102"/>
            <a:ext cx="11560248" cy="1064462"/>
            <a:chOff x="217710" y="5676102"/>
            <a:chExt cx="11560248" cy="1064462"/>
          </a:xfrm>
        </p:grpSpPr>
        <p:pic>
          <p:nvPicPr>
            <p:cNvPr id="12" name="Picture 11" descr="Logo, company name&#10;&#10;Description automatically generated">
              <a:extLst>
                <a:ext uri="{FF2B5EF4-FFF2-40B4-BE49-F238E27FC236}">
                  <a16:creationId xmlns:a16="http://schemas.microsoft.com/office/drawing/2014/main" id="{722B5533-8C47-4563-B9EC-71B5538CD11C}"/>
                </a:ext>
              </a:extLst>
            </p:cNvPr>
            <p:cNvPicPr>
              <a:picLocks noChangeAspect="1"/>
            </p:cNvPicPr>
            <p:nvPr/>
          </p:nvPicPr>
          <p:blipFill>
            <a:blip r:embed="rId4"/>
            <a:stretch>
              <a:fillRect/>
            </a:stretch>
          </p:blipFill>
          <p:spPr>
            <a:xfrm>
              <a:off x="5652992" y="5676102"/>
              <a:ext cx="1730833" cy="1064462"/>
            </a:xfrm>
            <a:prstGeom prst="rect">
              <a:avLst/>
            </a:prstGeom>
          </p:spPr>
        </p:pic>
        <p:pic>
          <p:nvPicPr>
            <p:cNvPr id="14" name="Picture 13" descr="Logo&#10;&#10;Description automatically generated">
              <a:extLst>
                <a:ext uri="{FF2B5EF4-FFF2-40B4-BE49-F238E27FC236}">
                  <a16:creationId xmlns:a16="http://schemas.microsoft.com/office/drawing/2014/main" id="{93602D7D-24C4-4DB8-8D30-6AB755C0DF41}"/>
                </a:ext>
              </a:extLst>
            </p:cNvPr>
            <p:cNvPicPr>
              <a:picLocks noChangeAspect="1"/>
            </p:cNvPicPr>
            <p:nvPr/>
          </p:nvPicPr>
          <p:blipFill>
            <a:blip r:embed="rId5"/>
            <a:stretch>
              <a:fillRect/>
            </a:stretch>
          </p:blipFill>
          <p:spPr>
            <a:xfrm>
              <a:off x="217710" y="5703390"/>
              <a:ext cx="3894303" cy="836792"/>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E42EE615-0321-4E97-BB01-30739DEB71AA}"/>
                </a:ext>
              </a:extLst>
            </p:cNvPr>
            <p:cNvPicPr>
              <a:picLocks noChangeAspect="1"/>
            </p:cNvPicPr>
            <p:nvPr/>
          </p:nvPicPr>
          <p:blipFill>
            <a:blip r:embed="rId6"/>
            <a:stretch>
              <a:fillRect/>
            </a:stretch>
          </p:blipFill>
          <p:spPr>
            <a:xfrm>
              <a:off x="8952462" y="6073798"/>
              <a:ext cx="2825496" cy="593353"/>
            </a:xfrm>
            <a:prstGeom prst="rect">
              <a:avLst/>
            </a:prstGeom>
          </p:spPr>
        </p:pic>
      </p:grpSp>
      <p:sp>
        <p:nvSpPr>
          <p:cNvPr id="7" name="TextBox 6">
            <a:extLst>
              <a:ext uri="{FF2B5EF4-FFF2-40B4-BE49-F238E27FC236}">
                <a16:creationId xmlns:a16="http://schemas.microsoft.com/office/drawing/2014/main" id="{B4B786FF-4B80-43AC-A03A-A4A34EC7B63E}"/>
              </a:ext>
            </a:extLst>
          </p:cNvPr>
          <p:cNvSpPr txBox="1"/>
          <p:nvPr/>
        </p:nvSpPr>
        <p:spPr>
          <a:xfrm>
            <a:off x="991802" y="2056918"/>
            <a:ext cx="6490344" cy="2062103"/>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Please scan the QR code or the anonymous link to complete a brief post-VR simulation questionnaire.</a:t>
            </a:r>
          </a:p>
        </p:txBody>
      </p:sp>
      <p:pic>
        <p:nvPicPr>
          <p:cNvPr id="3" name="Picture 2" descr="Qr code&#10;&#10;Description automatically generated">
            <a:extLst>
              <a:ext uri="{FF2B5EF4-FFF2-40B4-BE49-F238E27FC236}">
                <a16:creationId xmlns:a16="http://schemas.microsoft.com/office/drawing/2014/main" id="{0B6B5A1B-6D34-4C96-B385-844D9F6368B8}"/>
              </a:ext>
            </a:extLst>
          </p:cNvPr>
          <p:cNvPicPr>
            <a:picLocks noChangeAspect="1"/>
          </p:cNvPicPr>
          <p:nvPr/>
        </p:nvPicPr>
        <p:blipFill>
          <a:blip r:embed="rId7"/>
          <a:stretch>
            <a:fillRect/>
          </a:stretch>
        </p:blipFill>
        <p:spPr>
          <a:xfrm>
            <a:off x="7864885" y="1846274"/>
            <a:ext cx="2381250" cy="2381250"/>
          </a:xfrm>
          <a:prstGeom prst="rect">
            <a:avLst/>
          </a:prstGeom>
        </p:spPr>
      </p:pic>
      <p:sp>
        <p:nvSpPr>
          <p:cNvPr id="5" name="TextBox 4">
            <a:extLst>
              <a:ext uri="{FF2B5EF4-FFF2-40B4-BE49-F238E27FC236}">
                <a16:creationId xmlns:a16="http://schemas.microsoft.com/office/drawing/2014/main" id="{B9CFA932-5E91-4799-BB0D-88157BAFC3A4}"/>
              </a:ext>
            </a:extLst>
          </p:cNvPr>
          <p:cNvSpPr txBox="1"/>
          <p:nvPr/>
        </p:nvSpPr>
        <p:spPr>
          <a:xfrm>
            <a:off x="1091381" y="4549421"/>
            <a:ext cx="9505895"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hlinkClick r:id="rId8"/>
              </a:rPr>
              <a:t>https://ohio.qualtrics.com/jfe/form/SV_dnafceFLvK4chPE</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64099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318470" y="-143256"/>
            <a:ext cx="10168128" cy="1179576"/>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sz="4000" b="1" dirty="0">
                <a:latin typeface="Arial" panose="020B0604020202020204" pitchFamily="34" charset="0"/>
                <a:ea typeface="Arial"/>
                <a:cs typeface="Arial" panose="020B0604020202020204" pitchFamily="34" charset="0"/>
                <a:sym typeface="Arial"/>
              </a:rPr>
              <a:t>References</a:t>
            </a:r>
            <a:endParaRPr lang="en-US" sz="4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02026BD-668D-4610-BDF8-2F090B30F9AD}"/>
              </a:ext>
            </a:extLst>
          </p:cNvPr>
          <p:cNvSpPr>
            <a:spLocks noGrp="1"/>
          </p:cNvSpPr>
          <p:nvPr>
            <p:ph idx="1"/>
          </p:nvPr>
        </p:nvSpPr>
        <p:spPr>
          <a:xfrm>
            <a:off x="318470" y="792480"/>
            <a:ext cx="11741450" cy="5821680"/>
          </a:xfrm>
        </p:spPr>
        <p:txBody>
          <a:bodyPr>
            <a:normAutofit/>
          </a:bodyPr>
          <a:lstStyle/>
          <a:p>
            <a:pPr marL="342900" marR="0" lvl="0" indent="-342900" defTabSz="914400" rtl="0" eaLnBrk="1" fontAlgn="auto" latinLnBrk="0" hangingPunct="1">
              <a:lnSpc>
                <a:spcPct val="100000"/>
              </a:lnSpc>
              <a:spcBef>
                <a:spcPts val="0"/>
              </a:spcBef>
              <a:buClr>
                <a:srgbClr val="000000"/>
              </a:buClr>
              <a:buSzPct val="100000"/>
              <a:buFont typeface="Symbol" panose="05050102010706020507" pitchFamily="18" charset="2"/>
              <a:buChar char=""/>
              <a:tabLst>
                <a:tab pos="457200" algn="l"/>
              </a:tabLst>
              <a:defRPr/>
            </a:pP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Adult Protective Services Laws and Regulations. APS Ohio Revised Codes and Ohio Administrative Codes. Adapted by HIS of Ohio Human Services Training System; Understanding Elder Abuse: A Guide for Medical Professionals. Ohio Department of Job and Family Services.</a:t>
            </a:r>
          </a:p>
          <a:p>
            <a:pPr marL="342900" marR="0" lvl="0" indent="-342900" defTabSz="914400" rtl="0" eaLnBrk="1" fontAlgn="auto" latinLnBrk="0" hangingPunct="1">
              <a:lnSpc>
                <a:spcPct val="100000"/>
              </a:lnSpc>
              <a:spcBef>
                <a:spcPts val="0"/>
              </a:spcBef>
              <a:buClr>
                <a:srgbClr val="000000"/>
              </a:buClr>
              <a:buSzPct val="100000"/>
              <a:buFont typeface="Symbol" panose="05050102010706020507" pitchFamily="18" charset="2"/>
              <a:buChar char=""/>
              <a:tabLst>
                <a:tab pos="457200" algn="l"/>
              </a:tabLst>
              <a:defRPr/>
            </a:pPr>
            <a:r>
              <a:rPr kumimoji="0" lang="en-US" sz="1800"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Brozowski</a:t>
            </a: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K, Hall DR. Aging and risk: physical and sexual abuse of elders in Canada. J </a:t>
            </a:r>
            <a:r>
              <a:rPr kumimoji="0" lang="en-US" sz="1800"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Interpers</a:t>
            </a: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Violence. 2010;25(7):1183-1199. doi:10.1177/0886260509340546.</a:t>
            </a:r>
          </a:p>
          <a:p>
            <a:pPr marL="342900" marR="0" lvl="0" indent="-342900" defTabSz="914400" rtl="0" eaLnBrk="1" fontAlgn="auto" latinLnBrk="0" hangingPunct="1">
              <a:lnSpc>
                <a:spcPct val="100000"/>
              </a:lnSpc>
              <a:spcBef>
                <a:spcPts val="0"/>
              </a:spcBef>
              <a:buClr>
                <a:srgbClr val="000000"/>
              </a:buClr>
              <a:buSzPct val="100000"/>
              <a:buFont typeface="Symbol" panose="05050102010706020507" pitchFamily="18" charset="2"/>
              <a:buChar char=""/>
              <a:tabLst>
                <a:tab pos="457200" algn="l"/>
              </a:tabLst>
              <a:defRPr/>
            </a:pP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Colón-</a:t>
            </a:r>
            <a:r>
              <a:rPr kumimoji="0" lang="en-US" sz="1800"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Emeric</a:t>
            </a: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CS, Whitson HE, </a:t>
            </a:r>
            <a:r>
              <a:rPr kumimoji="0" lang="en-US" sz="1800"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Pavon</a:t>
            </a: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J, Hoenig H. Functional decline in older adults. Am Fam Physician. 2013;88(6):388-394. PMCID: PMC3955056</a:t>
            </a:r>
          </a:p>
          <a:p>
            <a:pPr marL="342900" marR="0" lvl="0" indent="-342900" defTabSz="914400" rtl="0" eaLnBrk="1" fontAlgn="auto" latinLnBrk="0" hangingPunct="1">
              <a:lnSpc>
                <a:spcPct val="100000"/>
              </a:lnSpc>
              <a:spcBef>
                <a:spcPts val="0"/>
              </a:spcBef>
              <a:buClr>
                <a:srgbClr val="000000"/>
              </a:buClr>
              <a:buSzPct val="100000"/>
              <a:buFont typeface="Symbol" panose="05050102010706020507" pitchFamily="18" charset="2"/>
              <a:buChar char=""/>
              <a:tabLst>
                <a:tab pos="457200" algn="l"/>
              </a:tabLst>
              <a:defRPr/>
            </a:pP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Conde-Sala JL, </a:t>
            </a:r>
            <a:r>
              <a:rPr kumimoji="0" lang="en-US" sz="1800"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Turró-Garriga</a:t>
            </a: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O, </a:t>
            </a:r>
            <a:r>
              <a:rPr kumimoji="0" lang="en-US" sz="1800"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Calvó-Perxas</a:t>
            </a: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L, et al. Three-year trajectories of caregiver burden in Alzheimer's disease. J </a:t>
            </a:r>
            <a:r>
              <a:rPr kumimoji="0" lang="en-US" sz="1800"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Alzheimers</a:t>
            </a: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Dis. 2014;42(2):623-633. doi:10.3233/JAD-140360.</a:t>
            </a:r>
          </a:p>
          <a:p>
            <a:pPr marL="342900" marR="0" lvl="0" indent="-342900" defTabSz="914400" rtl="0" eaLnBrk="1" fontAlgn="auto" latinLnBrk="0" hangingPunct="1">
              <a:lnSpc>
                <a:spcPct val="100000"/>
              </a:lnSpc>
              <a:spcBef>
                <a:spcPts val="0"/>
              </a:spcBef>
              <a:buClr>
                <a:srgbClr val="000000"/>
              </a:buClr>
              <a:buSzPct val="100000"/>
              <a:buFont typeface="Symbol" panose="05050102010706020507" pitchFamily="18" charset="2"/>
              <a:buChar char=""/>
              <a:tabLst>
                <a:tab pos="457200" algn="l"/>
              </a:tabLst>
              <a:defRPr/>
            </a:pP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Connors MH, </a:t>
            </a:r>
            <a:r>
              <a:rPr kumimoji="0" lang="en-US" sz="1800"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Seeher</a:t>
            </a: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K, Teixeira-Pinto A, et al. Dementia and caregiver burden: a three-year longitudinal study. Int J </a:t>
            </a:r>
            <a:r>
              <a:rPr kumimoji="0" lang="en-US" sz="1800"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Geriatr</a:t>
            </a: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Psychiatry. 2020;35(2):250-258. doi:10.1002/gps.5244.</a:t>
            </a:r>
          </a:p>
          <a:p>
            <a:pPr marL="342900" marR="0" lvl="0" indent="-342900" defTabSz="914400" rtl="0" eaLnBrk="1" fontAlgn="auto" latinLnBrk="0" hangingPunct="1">
              <a:lnSpc>
                <a:spcPct val="100000"/>
              </a:lnSpc>
              <a:spcBef>
                <a:spcPts val="0"/>
              </a:spcBef>
              <a:buClr>
                <a:srgbClr val="000000"/>
              </a:buClr>
              <a:buSzPct val="100000"/>
              <a:buFont typeface="Symbol" panose="05050102010706020507" pitchFamily="18" charset="2"/>
              <a:buChar char=""/>
              <a:tabLst>
                <a:tab pos="457200" algn="l"/>
              </a:tabLst>
              <a:defRPr/>
            </a:pPr>
            <a:r>
              <a:rPr kumimoji="0" lang="en-US" sz="1800"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Godkin</a:t>
            </a: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MA, Wolf RS, Pillemer KA. A case-comparison analysis of elder abuse and neglect. Int J Aging Hum Dev. 1989;28(3):207-225. doi:10.2190/WW91-L3ND-AWY3-R042.</a:t>
            </a:r>
          </a:p>
          <a:p>
            <a:pPr marL="342900" marR="0" lvl="0" indent="-342900" defTabSz="914400" rtl="0" eaLnBrk="1" fontAlgn="auto" latinLnBrk="0" hangingPunct="1">
              <a:lnSpc>
                <a:spcPct val="100000"/>
              </a:lnSpc>
              <a:spcBef>
                <a:spcPts val="0"/>
              </a:spcBef>
              <a:buClr>
                <a:srgbClr val="000000"/>
              </a:buClr>
              <a:buSzPct val="100000"/>
              <a:buFont typeface="Symbol" panose="05050102010706020507" pitchFamily="18" charset="2"/>
              <a:buChar char=""/>
              <a:tabLst>
                <a:tab pos="457200" algn="l"/>
              </a:tabLst>
              <a:defRPr/>
            </a:pP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Hawes C. Elder Abuse in Residential Long-Term Care Settings: What Is Known and What Information Is Needed? In: National Research Council (US) Panel to Review Risk and Prevalence of Elder Abuse and Neglect; Bonnie RJ, Wallace RB, editors. Elder Mistreatment: Abuse, Neglect, and Exploitation in an Aging America. Washington (DC): National Academies Press (US); 2003. 14. Available from: </a:t>
            </a:r>
            <a:r>
              <a:rPr kumimoji="0" lang="en-US" sz="1800" b="0" i="0" u="sng"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hlinkClick r:id="rId3"/>
              </a:rPr>
              <a:t>https://www.ncbi.nlm.nih.gov/books/NBK98786/</a:t>
            </a: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a:t>
            </a:r>
          </a:p>
          <a:p>
            <a:pPr marL="342900" indent="-342900">
              <a:lnSpc>
                <a:spcPct val="100000"/>
              </a:lnSpc>
              <a:spcBef>
                <a:spcPts val="0"/>
              </a:spcBef>
              <a:buClr>
                <a:srgbClr val="000000"/>
              </a:buClr>
              <a:buSzPct val="100000"/>
              <a:buFont typeface="Symbol" panose="05050102010706020507" pitchFamily="18" charset="2"/>
              <a:buChar char=""/>
              <a:tabLst>
                <a:tab pos="457200" algn="l"/>
              </a:tabLst>
              <a:defRPr/>
            </a:pP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Lachs MS, Rosen T. Elder Mistreatment. In: Halter JB, </a:t>
            </a:r>
            <a:r>
              <a:rPr kumimoji="0" lang="en-US" sz="1800"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Ouslander</a:t>
            </a: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JG, </a:t>
            </a:r>
            <a:r>
              <a:rPr kumimoji="0" lang="en-US" sz="1800"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Studenski</a:t>
            </a: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S, High KP, Asthana S, </a:t>
            </a:r>
            <a:r>
              <a:rPr kumimoji="0" lang="en-US" sz="1800"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Supiano</a:t>
            </a: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MA, Ritchie C. eds. Hazzard's Geriatric Medicine and Gerontology, 7</a:t>
            </a:r>
            <a:r>
              <a:rPr kumimoji="0" lang="en-US" sz="1800" b="0" i="0" u="none" strike="noStrike" kern="0" cap="none" spc="0" normalizeH="0" baseline="3000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th</a:t>
            </a:r>
            <a:r>
              <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edition. McGraw Hill; 2017. </a:t>
            </a:r>
            <a:endParaRPr lang="en-US" sz="700" dirty="0"/>
          </a:p>
        </p:txBody>
      </p:sp>
      <p:pic>
        <p:nvPicPr>
          <p:cNvPr id="8" name="Picture 7" descr="A red and white logo&#10;&#10;Description automatically generated with low confidence">
            <a:extLst>
              <a:ext uri="{FF2B5EF4-FFF2-40B4-BE49-F238E27FC236}">
                <a16:creationId xmlns:a16="http://schemas.microsoft.com/office/drawing/2014/main" id="{B590FD59-F263-4D4C-9478-C77E81A5B49F}"/>
              </a:ext>
            </a:extLst>
          </p:cNvPr>
          <p:cNvPicPr>
            <a:picLocks noChangeAspect="1"/>
          </p:cNvPicPr>
          <p:nvPr/>
        </p:nvPicPr>
        <p:blipFill>
          <a:blip r:embed="rId4"/>
          <a:stretch>
            <a:fillRect/>
          </a:stretch>
        </p:blipFill>
        <p:spPr>
          <a:xfrm>
            <a:off x="10775216" y="161129"/>
            <a:ext cx="1105001" cy="519592"/>
          </a:xfrm>
          <a:prstGeom prst="rect">
            <a:avLst/>
          </a:prstGeom>
        </p:spPr>
      </p:pic>
    </p:spTree>
    <p:extLst>
      <p:ext uri="{BB962C8B-B14F-4D97-AF65-F5344CB8AC3E}">
        <p14:creationId xmlns:p14="http://schemas.microsoft.com/office/powerpoint/2010/main" val="1319309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381277" y="0"/>
            <a:ext cx="10168128" cy="1005840"/>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sz="4000" b="1" dirty="0">
                <a:latin typeface="Arial" panose="020B0604020202020204" pitchFamily="34" charset="0"/>
                <a:ea typeface="Arial"/>
                <a:cs typeface="Arial" panose="020B0604020202020204" pitchFamily="34" charset="0"/>
                <a:sym typeface="Arial"/>
              </a:rPr>
              <a:t>References</a:t>
            </a:r>
            <a:endParaRPr lang="en-US" sz="4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7A347A-6C87-425F-AE87-D79B63E33DDC}"/>
              </a:ext>
            </a:extLst>
          </p:cNvPr>
          <p:cNvSpPr txBox="1"/>
          <p:nvPr/>
        </p:nvSpPr>
        <p:spPr>
          <a:xfrm>
            <a:off x="381277" y="827494"/>
            <a:ext cx="11686032" cy="5755422"/>
          </a:xfrm>
          <a:prstGeom prst="rect">
            <a:avLst/>
          </a:prstGeom>
          <a:noFill/>
        </p:spPr>
        <p:txBody>
          <a:bodyPr wrap="square">
            <a:spAutoFit/>
          </a:bodyPr>
          <a:lstStyle/>
          <a:p>
            <a:pPr marL="342900" marR="0" lvl="0" indent="-342900" defTabSz="914400" rtl="0" eaLnBrk="1" fontAlgn="auto" latinLnBrk="0" hangingPunct="1">
              <a:buClr>
                <a:srgbClr val="000000"/>
              </a:buClr>
              <a:buSzPct val="100000"/>
              <a:buFont typeface="Symbol" panose="05050102010706020507" pitchFamily="18" charset="2"/>
              <a:buChar char=""/>
              <a:tabLst>
                <a:tab pos="457200" algn="l"/>
              </a:tabLst>
              <a:defRPr/>
            </a:pP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Family Caregiver Alliance. Caregiver Statistics: Demographics. </a:t>
            </a:r>
            <a:r>
              <a:rPr kumimoji="0" lang="en-US" b="0" i="0" u="sng"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hlinkClick r:id="rId3"/>
              </a:rPr>
              <a:t>https://www.caregiver.org/resource/caregiver-statistics-demographics/</a:t>
            </a:r>
            <a:r>
              <a:rPr kumimoji="0" lang="en-US" b="0" i="0" u="sng"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a:t>
            </a: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Published 2016. Accessed February 28, 2022. </a:t>
            </a:r>
          </a:p>
          <a:p>
            <a:pPr marL="342900" marR="0" lvl="0" indent="-342900" defTabSz="914400" rtl="0" eaLnBrk="1" fontAlgn="auto" latinLnBrk="0" hangingPunct="1">
              <a:buClr>
                <a:srgbClr val="000000"/>
              </a:buClr>
              <a:buSzPct val="100000"/>
              <a:buFont typeface="Symbol" panose="05050102010706020507" pitchFamily="18" charset="2"/>
              <a:buChar char=""/>
              <a:tabLst>
                <a:tab pos="457200" algn="l"/>
              </a:tabLst>
              <a:defRPr/>
            </a:pP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Centers for Disease Control and Prevention. Caregiving. </a:t>
            </a:r>
            <a:r>
              <a:rPr kumimoji="0" lang="en-US" b="0" i="0" u="sng"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https://www.cdc.gov/aging/caregiving/index.htm.</a:t>
            </a: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Reviewed November 25, 2019. Accessed February 28, 2022. </a:t>
            </a:r>
          </a:p>
          <a:p>
            <a:pPr marL="342900" marR="0" lvl="0" indent="-342900" defTabSz="914400" rtl="0" eaLnBrk="1" fontAlgn="auto" latinLnBrk="0" hangingPunct="1">
              <a:buClr>
                <a:srgbClr val="000000"/>
              </a:buClr>
              <a:buSzPct val="100000"/>
              <a:buFont typeface="Symbol" panose="05050102010706020507" pitchFamily="18" charset="2"/>
              <a:buChar char=""/>
              <a:tabLst>
                <a:tab pos="457200" algn="l"/>
              </a:tabLst>
              <a:defRPr/>
            </a:pP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Ohio Department of Job and Family Services. Interdisciplinary Teams and Memorandum of Understanding 101 [Training Transcript]: Understanding Elder Abuse: A Guide for Medical Professionals. </a:t>
            </a:r>
          </a:p>
          <a:p>
            <a:pPr marL="342900" marR="0" lvl="0" indent="-342900" defTabSz="914400" rtl="0" eaLnBrk="1" fontAlgn="auto" latinLnBrk="0" hangingPunct="1">
              <a:buClr>
                <a:srgbClr val="000000"/>
              </a:buClr>
              <a:buSzPct val="100000"/>
              <a:buFont typeface="Symbol" panose="05050102010706020507" pitchFamily="18" charset="2"/>
              <a:buChar char=""/>
              <a:tabLst>
                <a:tab pos="457200" algn="l"/>
              </a:tabLst>
              <a:defRPr/>
            </a:pPr>
            <a:r>
              <a:rPr kumimoji="0" lang="en-US"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Laumann</a:t>
            </a: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EO, </a:t>
            </a:r>
            <a:r>
              <a:rPr kumimoji="0" lang="en-US"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Leitsch</a:t>
            </a: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SA, Waite LJ. Elder mistreatment in the United States: prevalence estimates from a nationally representative study. J </a:t>
            </a:r>
            <a:r>
              <a:rPr kumimoji="0" lang="en-US"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Gerontol</a:t>
            </a: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B Psychol Sci Soc Sci. 2008;63(4):S248-S254. doi:10.1093/</a:t>
            </a:r>
            <a:r>
              <a:rPr kumimoji="0" lang="en-US"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geronb</a:t>
            </a: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/63.4.s248.</a:t>
            </a:r>
          </a:p>
          <a:p>
            <a:pPr marL="342900" marR="0" lvl="0" indent="-342900" defTabSz="914400" rtl="0" eaLnBrk="1" fontAlgn="auto" latinLnBrk="0" hangingPunct="1">
              <a:buClr>
                <a:srgbClr val="000000"/>
              </a:buClr>
              <a:buSzPct val="100000"/>
              <a:buFont typeface="Symbol" panose="05050102010706020507" pitchFamily="18" charset="2"/>
              <a:buChar char=""/>
              <a:tabLst>
                <a:tab pos="457200" algn="l"/>
              </a:tabLst>
              <a:defRPr/>
            </a:pP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Li-</a:t>
            </a:r>
            <a:r>
              <a:rPr kumimoji="0" lang="en-US"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Korotky</a:t>
            </a: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HS. Age-related hearing loss: quality of care for quality of life. Gerontologist. 2012;52(2):265-271. doi:10.1093/</a:t>
            </a:r>
            <a:r>
              <a:rPr kumimoji="0" lang="en-US"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geront</a:t>
            </a: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/gnr159.</a:t>
            </a:r>
          </a:p>
          <a:p>
            <a:pPr marL="342900" marR="0" lvl="0" indent="-342900" defTabSz="914400" rtl="0" eaLnBrk="1" fontAlgn="auto" latinLnBrk="0" hangingPunct="1">
              <a:buClr>
                <a:srgbClr val="000000"/>
              </a:buClr>
              <a:buSzPct val="100000"/>
              <a:buFont typeface="Symbol" panose="05050102010706020507" pitchFamily="18" charset="2"/>
              <a:buChar char=""/>
              <a:tabLst>
                <a:tab pos="457200" algn="l"/>
              </a:tabLst>
              <a:defRPr/>
            </a:pPr>
            <a:r>
              <a:rPr kumimoji="0" lang="en-US"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Lachs</a:t>
            </a: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MS, Williams C, O'Brien S, et al. Risk factors for reported elder abuse and neglect: a nine-year observational cohort study. Gerontologist. 1997;37(4):469-474. doi:10.1093/</a:t>
            </a:r>
            <a:r>
              <a:rPr kumimoji="0" lang="en-US" b="0" i="0" u="none" strike="noStrike" kern="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geront</a:t>
            </a: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/37.4.469.</a:t>
            </a:r>
          </a:p>
          <a:p>
            <a:pPr marL="342900" marR="0" lvl="0" indent="-342900" defTabSz="914400" rtl="0" eaLnBrk="1" fontAlgn="auto" latinLnBrk="0" hangingPunct="1">
              <a:buClr>
                <a:srgbClr val="000000"/>
              </a:buClr>
              <a:buSzPct val="100000"/>
              <a:buFont typeface="Symbol" panose="05050102010706020507" pitchFamily="18" charset="2"/>
              <a:buChar char=""/>
              <a:tabLst>
                <a:tab pos="457200" algn="l"/>
              </a:tabLst>
              <a:defRPr/>
            </a:pP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National Alliance for Caregiving and AARP. Caregiving in the U.S. 2020. https://doi.org/10.26419/ ppi.00103.001; </a:t>
            </a:r>
            <a:r>
              <a:rPr kumimoji="0" lang="en-US" b="0" i="0" u="sng"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hlinkClick r:id="rId4"/>
              </a:rPr>
              <a:t>https://www.caregiving.org/caregiving-in-the-us-2020/</a:t>
            </a:r>
            <a:r>
              <a:rPr kumimoji="0" lang="en-US"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Published 2021. Accessed February 28, 2022. </a:t>
            </a:r>
          </a:p>
          <a:p>
            <a:pPr marL="342900" indent="-342900" defTabSz="914400">
              <a:buClr>
                <a:srgbClr val="000000"/>
              </a:buClr>
              <a:buSzPct val="100000"/>
              <a:buFont typeface="Symbol" panose="05050102010706020507" pitchFamily="18" charset="2"/>
              <a:buChar char=""/>
              <a:tabLst>
                <a:tab pos="457200" algn="l"/>
              </a:tabLst>
              <a:defRPr/>
            </a:pPr>
            <a:r>
              <a:rPr lang="en-US" dirty="0">
                <a:effectLst/>
                <a:latin typeface="Arial" panose="020B0604020202020204" pitchFamily="34" charset="0"/>
                <a:ea typeface="Calibri" panose="020F0502020204030204" pitchFamily="34" charset="0"/>
                <a:cs typeface="Arial" panose="020B0604020202020204" pitchFamily="34" charset="0"/>
              </a:rPr>
              <a:t>National Institute on Aging. Spotting the Signs of Elder Abuse. </a:t>
            </a:r>
            <a:r>
              <a:rPr lang="en-US" u="sng" dirty="0">
                <a:effectLst/>
                <a:latin typeface="Arial" panose="020B0604020202020204" pitchFamily="34" charset="0"/>
                <a:ea typeface="Calibri" panose="020F0502020204030204" pitchFamily="34" charset="0"/>
                <a:cs typeface="Arial" panose="020B0604020202020204" pitchFamily="34" charset="0"/>
                <a:hlinkClick r:id="rId5"/>
              </a:rPr>
              <a:t>https://www.nia.nih.gov/health/infographics/spotting-signs-elder-abuse#:~:text=Seems%20depressed%2C%20confused%2C%20or%20withdrawn,needed%20care%20for%20medical%20problems</a:t>
            </a:r>
            <a:r>
              <a:rPr lang="en-US" dirty="0">
                <a:effectLst/>
                <a:latin typeface="Arial" panose="020B0604020202020204" pitchFamily="34" charset="0"/>
                <a:ea typeface="Calibri" panose="020F0502020204030204" pitchFamily="34" charset="0"/>
                <a:cs typeface="Arial" panose="020B0604020202020204" pitchFamily="34" charset="0"/>
              </a:rPr>
              <a:t>. Reviewed 2020. Accessed February 28, 2022.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red and white logo&#10;&#10;Description automatically generated with low confidence">
            <a:extLst>
              <a:ext uri="{FF2B5EF4-FFF2-40B4-BE49-F238E27FC236}">
                <a16:creationId xmlns:a16="http://schemas.microsoft.com/office/drawing/2014/main" id="{BB6994BE-8795-40A0-9D2E-BBB15E642455}"/>
              </a:ext>
            </a:extLst>
          </p:cNvPr>
          <p:cNvPicPr>
            <a:picLocks noChangeAspect="1"/>
          </p:cNvPicPr>
          <p:nvPr/>
        </p:nvPicPr>
        <p:blipFill>
          <a:blip r:embed="rId6"/>
          <a:stretch>
            <a:fillRect/>
          </a:stretch>
        </p:blipFill>
        <p:spPr>
          <a:xfrm>
            <a:off x="10775216" y="161129"/>
            <a:ext cx="1105001" cy="51959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323088" y="0"/>
            <a:ext cx="10168128" cy="1179576"/>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sz="4000" b="1" dirty="0">
                <a:latin typeface="Arial" panose="020B0604020202020204" pitchFamily="34" charset="0"/>
                <a:ea typeface="Arial"/>
                <a:cs typeface="Arial" panose="020B0604020202020204" pitchFamily="34" charset="0"/>
                <a:sym typeface="Arial"/>
              </a:rPr>
              <a:t>References</a:t>
            </a:r>
            <a:endParaRPr lang="en-US" sz="4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1F9490D-2EDF-446B-80EA-F8E6A9A6B68D}"/>
              </a:ext>
            </a:extLst>
          </p:cNvPr>
          <p:cNvSpPr txBox="1"/>
          <p:nvPr/>
        </p:nvSpPr>
        <p:spPr>
          <a:xfrm>
            <a:off x="429600" y="1077976"/>
            <a:ext cx="11762400" cy="5355312"/>
          </a:xfrm>
          <a:prstGeom prst="rect">
            <a:avLst/>
          </a:prstGeom>
          <a:noFill/>
        </p:spPr>
        <p:txBody>
          <a:bodyPr wrap="square">
            <a:spAutoFit/>
          </a:bodyPr>
          <a:lstStyle/>
          <a:p>
            <a:pPr marL="342900" marR="0" lvl="0" indent="-342900">
              <a:spcBef>
                <a:spcPts val="0"/>
              </a:spcBef>
              <a:buFont typeface="Symbol" panose="05050102010706020507" pitchFamily="18" charset="2"/>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National Institute on Aging. Types of Abuse. </a:t>
            </a:r>
            <a:r>
              <a:rPr lang="en-US" u="sng" dirty="0">
                <a:effectLst/>
                <a:latin typeface="Arial" panose="020B0604020202020204" pitchFamily="34" charset="0"/>
                <a:ea typeface="Calibri" panose="020F0502020204030204" pitchFamily="34" charset="0"/>
                <a:cs typeface="Arial" panose="020B0604020202020204" pitchFamily="34" charset="0"/>
                <a:hlinkClick r:id="rId3"/>
              </a:rPr>
              <a:t>https://www.nia.nih.gov/health/elder-abuse#types</a:t>
            </a:r>
            <a:r>
              <a:rPr lang="en-US" dirty="0">
                <a:effectLst/>
                <a:latin typeface="Arial" panose="020B0604020202020204" pitchFamily="34" charset="0"/>
                <a:ea typeface="Calibri" panose="020F0502020204030204" pitchFamily="34" charset="0"/>
                <a:cs typeface="Arial" panose="020B0604020202020204" pitchFamily="34" charset="0"/>
              </a:rPr>
              <a:t>. Reviewed July 29, 2020. Accessed February 28, 2022. </a:t>
            </a:r>
          </a:p>
          <a:p>
            <a:pPr marL="342900" marR="0" lvl="0" indent="-342900">
              <a:spcBef>
                <a:spcPts val="0"/>
              </a:spcBef>
              <a:buFont typeface="Symbol" panose="05050102010706020507" pitchFamily="18" charset="2"/>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National Institute on Aging. What Are Signs of Abuse? </a:t>
            </a:r>
            <a:r>
              <a:rPr lang="en-US" u="sng" dirty="0">
                <a:effectLst/>
                <a:latin typeface="Arial" panose="020B0604020202020204" pitchFamily="34" charset="0"/>
                <a:ea typeface="Calibri" panose="020F0502020204030204" pitchFamily="34" charset="0"/>
                <a:cs typeface="Arial" panose="020B0604020202020204" pitchFamily="34" charset="0"/>
                <a:hlinkClick r:id="rId4"/>
              </a:rPr>
              <a:t>https://www.nia.nih.gov/health/elder-abuse#signs</a:t>
            </a:r>
            <a:r>
              <a:rPr lang="en-US" dirty="0">
                <a:effectLst/>
                <a:latin typeface="Arial" panose="020B0604020202020204" pitchFamily="34" charset="0"/>
                <a:ea typeface="Calibri" panose="020F0502020204030204" pitchFamily="34" charset="0"/>
                <a:cs typeface="Arial" panose="020B0604020202020204" pitchFamily="34" charset="0"/>
              </a:rPr>
              <a:t>. Reviewed July 29, 2020. Accessed February 28, 2022. </a:t>
            </a:r>
          </a:p>
          <a:p>
            <a:pPr marL="342900" marR="0" lvl="0" indent="-342900">
              <a:spcBef>
                <a:spcPts val="0"/>
              </a:spcBef>
              <a:buFont typeface="Symbol" panose="05050102010706020507" pitchFamily="18" charset="2"/>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Ohio Colleges of Medicine Government Resource Center, Ohio Developmental Disabilities Council. Transportation Challenges for Ohioans with Disabilities. </a:t>
            </a:r>
            <a:r>
              <a:rPr lang="en-US" u="sng" dirty="0">
                <a:effectLst/>
                <a:latin typeface="Arial" panose="020B0604020202020204" pitchFamily="34" charset="0"/>
                <a:ea typeface="Calibri" panose="020F0502020204030204" pitchFamily="34" charset="0"/>
                <a:cs typeface="Arial" panose="020B0604020202020204" pitchFamily="34" charset="0"/>
                <a:hlinkClick r:id="rId5"/>
              </a:rPr>
              <a:t>https://ddc.ohio.gov/Portals/0/transportation-challenges-7-17.pdf</a:t>
            </a:r>
            <a:r>
              <a:rPr lang="en-US" dirty="0">
                <a:effectLst/>
                <a:latin typeface="Arial" panose="020B0604020202020204" pitchFamily="34" charset="0"/>
                <a:ea typeface="Calibri" panose="020F0502020204030204" pitchFamily="34" charset="0"/>
                <a:cs typeface="Arial" panose="020B0604020202020204" pitchFamily="34" charset="0"/>
              </a:rPr>
              <a:t>. Published July 2017. Accessed February 28, 2022. </a:t>
            </a:r>
          </a:p>
          <a:p>
            <a:pPr marL="342900" marR="0" lvl="0" indent="-342900">
              <a:spcBef>
                <a:spcPts val="0"/>
              </a:spcBef>
              <a:buFont typeface="Symbol" panose="05050102010706020507" pitchFamily="18" charset="2"/>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Peterson JC, Burnes DP, </a:t>
            </a:r>
            <a:r>
              <a:rPr lang="en-US" dirty="0" err="1">
                <a:effectLst/>
                <a:latin typeface="Arial" panose="020B0604020202020204" pitchFamily="34" charset="0"/>
                <a:ea typeface="Calibri" panose="020F0502020204030204" pitchFamily="34" charset="0"/>
                <a:cs typeface="Arial" panose="020B0604020202020204" pitchFamily="34" charset="0"/>
              </a:rPr>
              <a:t>Caccamise</a:t>
            </a:r>
            <a:r>
              <a:rPr lang="en-US" dirty="0">
                <a:effectLst/>
                <a:latin typeface="Arial" panose="020B0604020202020204" pitchFamily="34" charset="0"/>
                <a:ea typeface="Calibri" panose="020F0502020204030204" pitchFamily="34" charset="0"/>
                <a:cs typeface="Arial" panose="020B0604020202020204" pitchFamily="34" charset="0"/>
              </a:rPr>
              <a:t> PL, et al. Financial exploitation of older adults: a population-based prevalence study. J Gen Intern Med. 2014;29(12):1615-1623. doi:10.1007/s11606-014-2946-2.</a:t>
            </a:r>
          </a:p>
          <a:p>
            <a:pPr marL="342900" marR="0" lvl="0" indent="-342900">
              <a:spcBef>
                <a:spcPts val="0"/>
              </a:spcBef>
              <a:buFont typeface="Symbol" panose="05050102010706020507" pitchFamily="18" charset="2"/>
              <a:buChar char=""/>
              <a:tabLst>
                <a:tab pos="457200" algn="l"/>
              </a:tabLst>
            </a:pPr>
            <a:r>
              <a:rPr lang="en-US" dirty="0" err="1">
                <a:effectLst/>
                <a:latin typeface="Arial" panose="020B0604020202020204" pitchFamily="34" charset="0"/>
                <a:ea typeface="Calibri" panose="020F0502020204030204" pitchFamily="34" charset="0"/>
                <a:cs typeface="Arial" panose="020B0604020202020204" pitchFamily="34" charset="0"/>
              </a:rPr>
              <a:t>Iezzoni</a:t>
            </a:r>
            <a:r>
              <a:rPr lang="en-US" dirty="0">
                <a:effectLst/>
                <a:latin typeface="Arial" panose="020B0604020202020204" pitchFamily="34" charset="0"/>
                <a:ea typeface="Calibri" panose="020F0502020204030204" pitchFamily="34" charset="0"/>
                <a:cs typeface="Arial" panose="020B0604020202020204" pitchFamily="34" charset="0"/>
              </a:rPr>
              <a:t> LI, Rao SR, </a:t>
            </a:r>
            <a:r>
              <a:rPr lang="en-US" dirty="0" err="1">
                <a:effectLst/>
                <a:latin typeface="Arial" panose="020B0604020202020204" pitchFamily="34" charset="0"/>
                <a:ea typeface="Calibri" panose="020F0502020204030204" pitchFamily="34" charset="0"/>
                <a:cs typeface="Arial" panose="020B0604020202020204" pitchFamily="34" charset="0"/>
              </a:rPr>
              <a:t>Ressalam</a:t>
            </a:r>
            <a:r>
              <a:rPr lang="en-US" dirty="0">
                <a:effectLst/>
                <a:latin typeface="Arial" panose="020B0604020202020204" pitchFamily="34" charset="0"/>
                <a:ea typeface="Calibri" panose="020F0502020204030204" pitchFamily="34" charset="0"/>
                <a:cs typeface="Arial" panose="020B0604020202020204" pitchFamily="34" charset="0"/>
              </a:rPr>
              <a:t> J, et al. Physicians' perceptions of people with disability and their health care. Health </a:t>
            </a:r>
            <a:r>
              <a:rPr lang="en-US" dirty="0" err="1">
                <a:effectLst/>
                <a:latin typeface="Arial" panose="020B0604020202020204" pitchFamily="34" charset="0"/>
                <a:ea typeface="Calibri" panose="020F0502020204030204" pitchFamily="34" charset="0"/>
                <a:cs typeface="Arial" panose="020B0604020202020204" pitchFamily="34" charset="0"/>
              </a:rPr>
              <a:t>Aff</a:t>
            </a:r>
            <a:r>
              <a:rPr lang="en-US" dirty="0">
                <a:effectLst/>
                <a:latin typeface="Arial" panose="020B0604020202020204" pitchFamily="34" charset="0"/>
                <a:ea typeface="Calibri" panose="020F0502020204030204" pitchFamily="34" charset="0"/>
                <a:cs typeface="Arial" panose="020B0604020202020204" pitchFamily="34" charset="0"/>
              </a:rPr>
              <a:t> (Millwood). 2021;40(2):297-306. doi:10.1377/hlthaff.2020.01452.</a:t>
            </a:r>
          </a:p>
          <a:p>
            <a:pPr marL="342900" marR="0" lvl="0" indent="-342900">
              <a:spcBef>
                <a:spcPts val="0"/>
              </a:spcBef>
              <a:buFont typeface="Symbol" panose="05050102010706020507" pitchFamily="18" charset="2"/>
              <a:buChar char=""/>
              <a:tabLst>
                <a:tab pos="457200" algn="l"/>
              </a:tabLst>
            </a:pPr>
            <a:r>
              <a:rPr lang="en-US" dirty="0" err="1">
                <a:effectLst/>
                <a:latin typeface="Arial" panose="020B0604020202020204" pitchFamily="34" charset="0"/>
                <a:ea typeface="Calibri" panose="020F0502020204030204" pitchFamily="34" charset="0"/>
                <a:cs typeface="Arial" panose="020B0604020202020204" pitchFamily="34" charset="0"/>
              </a:rPr>
              <a:t>Pinquart</a:t>
            </a:r>
            <a:r>
              <a:rPr lang="en-US" dirty="0">
                <a:effectLst/>
                <a:latin typeface="Arial" panose="020B0604020202020204" pitchFamily="34" charset="0"/>
                <a:ea typeface="Calibri" panose="020F0502020204030204" pitchFamily="34" charset="0"/>
                <a:cs typeface="Arial" panose="020B0604020202020204" pitchFamily="34" charset="0"/>
              </a:rPr>
              <a:t> M, </a:t>
            </a:r>
            <a:r>
              <a:rPr lang="en-US" dirty="0" err="1">
                <a:effectLst/>
                <a:latin typeface="Arial" panose="020B0604020202020204" pitchFamily="34" charset="0"/>
                <a:ea typeface="Calibri" panose="020F0502020204030204" pitchFamily="34" charset="0"/>
                <a:cs typeface="Arial" panose="020B0604020202020204" pitchFamily="34" charset="0"/>
              </a:rPr>
              <a:t>Sörensen</a:t>
            </a:r>
            <a:r>
              <a:rPr lang="en-US" dirty="0">
                <a:effectLst/>
                <a:latin typeface="Arial" panose="020B0604020202020204" pitchFamily="34" charset="0"/>
                <a:ea typeface="Calibri" panose="020F0502020204030204" pitchFamily="34" charset="0"/>
                <a:cs typeface="Arial" panose="020B0604020202020204" pitchFamily="34" charset="0"/>
              </a:rPr>
              <a:t> S. Spouses, adult children, and children-in-law as caregivers of older adults: a meta-analytic comparison. Psychol Aging. 2011;26(1):1-14. doi:10.1037/a0021863.</a:t>
            </a:r>
          </a:p>
          <a:p>
            <a:pPr marL="342900" marR="0" lvl="0" indent="-342900">
              <a:spcBef>
                <a:spcPts val="0"/>
              </a:spcBef>
              <a:buFont typeface="Symbol" panose="05050102010706020507" pitchFamily="18" charset="2"/>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Rosen T, Stern ME, Elman A, </a:t>
            </a:r>
            <a:r>
              <a:rPr lang="en-US" dirty="0" err="1">
                <a:effectLst/>
                <a:latin typeface="Arial" panose="020B0604020202020204" pitchFamily="34" charset="0"/>
                <a:ea typeface="Calibri" panose="020F0502020204030204" pitchFamily="34" charset="0"/>
                <a:cs typeface="Arial" panose="020B0604020202020204" pitchFamily="34" charset="0"/>
              </a:rPr>
              <a:t>Mulcare</a:t>
            </a:r>
            <a:r>
              <a:rPr lang="en-US" dirty="0">
                <a:effectLst/>
                <a:latin typeface="Arial" panose="020B0604020202020204" pitchFamily="34" charset="0"/>
                <a:ea typeface="Calibri" panose="020F0502020204030204" pitchFamily="34" charset="0"/>
                <a:cs typeface="Arial" panose="020B0604020202020204" pitchFamily="34" charset="0"/>
              </a:rPr>
              <a:t> MR. Identifying and Initiating Intervention for Elder Abuse and Neglect in the Emergency Department. Clin </a:t>
            </a:r>
            <a:r>
              <a:rPr lang="en-US" dirty="0" err="1">
                <a:effectLst/>
                <a:latin typeface="Arial" panose="020B0604020202020204" pitchFamily="34" charset="0"/>
                <a:ea typeface="Calibri" panose="020F0502020204030204" pitchFamily="34" charset="0"/>
                <a:cs typeface="Arial" panose="020B0604020202020204" pitchFamily="34" charset="0"/>
              </a:rPr>
              <a:t>Geriatr</a:t>
            </a:r>
            <a:r>
              <a:rPr lang="en-US" dirty="0">
                <a:effectLst/>
                <a:latin typeface="Arial" panose="020B0604020202020204" pitchFamily="34" charset="0"/>
                <a:ea typeface="Calibri" panose="020F0502020204030204" pitchFamily="34" charset="0"/>
                <a:cs typeface="Arial" panose="020B0604020202020204" pitchFamily="34" charset="0"/>
              </a:rPr>
              <a:t> Med. 2018;34(3):435-451. doi:10.1016/j.cger.2018.04.007.</a:t>
            </a:r>
          </a:p>
          <a:p>
            <a:pPr marL="342900" marR="0" lvl="0" indent="-342900">
              <a:spcBef>
                <a:spcPts val="0"/>
              </a:spcBef>
              <a:buFont typeface="Symbol" panose="05050102010706020507" pitchFamily="18" charset="2"/>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Lachs MS, Pillemer KA. Elder Abuse. N </a:t>
            </a:r>
            <a:r>
              <a:rPr lang="en-US" dirty="0" err="1">
                <a:effectLst/>
                <a:latin typeface="Arial" panose="020B0604020202020204" pitchFamily="34" charset="0"/>
                <a:ea typeface="Calibri" panose="020F0502020204030204" pitchFamily="34" charset="0"/>
                <a:cs typeface="Arial" panose="020B0604020202020204" pitchFamily="34" charset="0"/>
              </a:rPr>
              <a:t>Engl</a:t>
            </a:r>
            <a:r>
              <a:rPr lang="en-US" dirty="0">
                <a:effectLst/>
                <a:latin typeface="Arial" panose="020B0604020202020204" pitchFamily="34" charset="0"/>
                <a:ea typeface="Calibri" panose="020F0502020204030204" pitchFamily="34" charset="0"/>
                <a:cs typeface="Arial" panose="020B0604020202020204" pitchFamily="34" charset="0"/>
              </a:rPr>
              <a:t> J Med. 2015;373(20):1947-1956. doi:10.1056/NEJMra1404688.</a:t>
            </a:r>
          </a:p>
          <a:p>
            <a:pPr marL="342900" marR="0" lvl="0" indent="-342900">
              <a:spcBef>
                <a:spcPts val="0"/>
              </a:spcBef>
              <a:buFont typeface="Symbol" panose="05050102010706020507" pitchFamily="18" charset="2"/>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Han SD, </a:t>
            </a:r>
            <a:r>
              <a:rPr lang="en-US" dirty="0" err="1">
                <a:effectLst/>
                <a:latin typeface="Arial" panose="020B0604020202020204" pitchFamily="34" charset="0"/>
                <a:ea typeface="Calibri" panose="020F0502020204030204" pitchFamily="34" charset="0"/>
                <a:cs typeface="Arial" panose="020B0604020202020204" pitchFamily="34" charset="0"/>
              </a:rPr>
              <a:t>Mosqueda</a:t>
            </a:r>
            <a:r>
              <a:rPr lang="en-US" dirty="0">
                <a:effectLst/>
                <a:latin typeface="Arial" panose="020B0604020202020204" pitchFamily="34" charset="0"/>
                <a:ea typeface="Calibri" panose="020F0502020204030204" pitchFamily="34" charset="0"/>
                <a:cs typeface="Arial" panose="020B0604020202020204" pitchFamily="34" charset="0"/>
              </a:rPr>
              <a:t> L. Elder Abuse in the COVID-19 Era. J Am </a:t>
            </a:r>
            <a:r>
              <a:rPr lang="en-US" dirty="0" err="1">
                <a:effectLst/>
                <a:latin typeface="Arial" panose="020B0604020202020204" pitchFamily="34" charset="0"/>
                <a:ea typeface="Calibri" panose="020F0502020204030204" pitchFamily="34" charset="0"/>
                <a:cs typeface="Arial" panose="020B0604020202020204" pitchFamily="34" charset="0"/>
              </a:rPr>
              <a:t>Geriatr</a:t>
            </a:r>
            <a:r>
              <a:rPr lang="en-US" dirty="0">
                <a:effectLst/>
                <a:latin typeface="Arial" panose="020B0604020202020204" pitchFamily="34" charset="0"/>
                <a:ea typeface="Calibri" panose="020F0502020204030204" pitchFamily="34" charset="0"/>
                <a:cs typeface="Arial" panose="020B0604020202020204" pitchFamily="34" charset="0"/>
              </a:rPr>
              <a:t> Soc. 2020;68(7):1386-1387. doi:10.1111/jgs.16496.</a:t>
            </a:r>
          </a:p>
          <a:p>
            <a:pPr marL="342900" marR="0" lvl="0" indent="-342900">
              <a:spcBef>
                <a:spcPts val="0"/>
              </a:spcBef>
              <a:buFont typeface="Symbol" panose="05050102010706020507" pitchFamily="18" charset="2"/>
              <a:buChar char=""/>
              <a:tabLst>
                <a:tab pos="457200" algn="l"/>
              </a:tabLst>
            </a:pP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descr="A red and white logo&#10;&#10;Description automatically generated with low confidence">
            <a:extLst>
              <a:ext uri="{FF2B5EF4-FFF2-40B4-BE49-F238E27FC236}">
                <a16:creationId xmlns:a16="http://schemas.microsoft.com/office/drawing/2014/main" id="{245BD31D-7E88-4EDB-8A52-491C80333D03}"/>
              </a:ext>
            </a:extLst>
          </p:cNvPr>
          <p:cNvPicPr>
            <a:picLocks noChangeAspect="1"/>
          </p:cNvPicPr>
          <p:nvPr/>
        </p:nvPicPr>
        <p:blipFill>
          <a:blip r:embed="rId6"/>
          <a:stretch>
            <a:fillRect/>
          </a:stretch>
        </p:blipFill>
        <p:spPr>
          <a:xfrm>
            <a:off x="10775216" y="161129"/>
            <a:ext cx="1105001" cy="519592"/>
          </a:xfrm>
          <a:prstGeom prst="rect">
            <a:avLst/>
          </a:prstGeom>
        </p:spPr>
      </p:pic>
    </p:spTree>
    <p:extLst>
      <p:ext uri="{BB962C8B-B14F-4D97-AF65-F5344CB8AC3E}">
        <p14:creationId xmlns:p14="http://schemas.microsoft.com/office/powerpoint/2010/main" val="31139971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292608" y="0"/>
            <a:ext cx="10168128" cy="1179576"/>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sz="4000" b="1" dirty="0">
                <a:latin typeface="Arial" panose="020B0604020202020204" pitchFamily="34" charset="0"/>
                <a:ea typeface="Arial"/>
                <a:cs typeface="Arial" panose="020B0604020202020204" pitchFamily="34" charset="0"/>
                <a:sym typeface="Arial"/>
              </a:rPr>
              <a:t>References</a:t>
            </a:r>
            <a:endParaRPr lang="en-US" sz="4000" dirty="0">
              <a:latin typeface="Arial" panose="020B0604020202020204" pitchFamily="34" charset="0"/>
              <a:cs typeface="Arial" panose="020B0604020202020204" pitchFamily="34" charset="0"/>
            </a:endParaRPr>
          </a:p>
        </p:txBody>
      </p:sp>
      <p:sp>
        <p:nvSpPr>
          <p:cNvPr id="111" name="Google Shape;100;p3">
            <a:extLst>
              <a:ext uri="{FF2B5EF4-FFF2-40B4-BE49-F238E27FC236}">
                <a16:creationId xmlns:a16="http://schemas.microsoft.com/office/drawing/2014/main" id="{1CDB8716-9A9F-418E-BEC9-25CA2A3FD5D2}"/>
              </a:ext>
            </a:extLst>
          </p:cNvPr>
          <p:cNvSpPr txBox="1">
            <a:spLocks noGrp="1"/>
          </p:cNvSpPr>
          <p:nvPr>
            <p:ph idx="1"/>
          </p:nvPr>
        </p:nvSpPr>
        <p:spPr>
          <a:xfrm>
            <a:off x="292608" y="1069703"/>
            <a:ext cx="11746992" cy="3695020"/>
          </a:xfrm>
          <a:prstGeom prst="rect">
            <a:avLst/>
          </a:prstGeom>
        </p:spPr>
        <p:txBody>
          <a:bodyPr spcFirstLastPara="1" lIns="91425" tIns="45700" rIns="91425" bIns="45700" anchorCtr="0">
            <a:noAutofit/>
          </a:bodyPr>
          <a:lstStyle/>
          <a:p>
            <a:pPr marL="342900" marR="0" lvl="0" indent="-342900">
              <a:lnSpc>
                <a:spcPct val="100000"/>
              </a:lnSpc>
              <a:spcBef>
                <a:spcPts val="0"/>
              </a:spcBef>
              <a:buFont typeface="Symbol" panose="05050102010706020507" pitchFamily="18" charset="2"/>
              <a:buChar char=""/>
              <a:tabLst>
                <a:tab pos="457200" algn="l"/>
              </a:tabLst>
            </a:pPr>
            <a:r>
              <a:rPr lang="en-US" sz="1800" dirty="0">
                <a:effectLst/>
                <a:latin typeface="Arial" panose="020B0604020202020204" pitchFamily="34" charset="0"/>
                <a:ea typeface="Calibri" panose="020F0502020204030204" pitchFamily="34" charset="0"/>
                <a:cs typeface="Arial" panose="020B0604020202020204" pitchFamily="34" charset="0"/>
              </a:rPr>
              <a:t>Lachs MS, Pillemer KA. Elder Abuse. N </a:t>
            </a:r>
            <a:r>
              <a:rPr lang="en-US" sz="1800" dirty="0" err="1">
                <a:effectLst/>
                <a:latin typeface="Arial" panose="020B0604020202020204" pitchFamily="34" charset="0"/>
                <a:ea typeface="Calibri" panose="020F0502020204030204" pitchFamily="34" charset="0"/>
                <a:cs typeface="Arial" panose="020B0604020202020204" pitchFamily="34" charset="0"/>
              </a:rPr>
              <a:t>Engl</a:t>
            </a:r>
            <a:r>
              <a:rPr lang="en-US" sz="1800" dirty="0">
                <a:effectLst/>
                <a:latin typeface="Arial" panose="020B0604020202020204" pitchFamily="34" charset="0"/>
                <a:ea typeface="Calibri" panose="020F0502020204030204" pitchFamily="34" charset="0"/>
                <a:cs typeface="Arial" panose="020B0604020202020204" pitchFamily="34" charset="0"/>
              </a:rPr>
              <a:t> J Med. 2015;373(20):1947-1956. doi:10.1056/NEJMra1404688.</a:t>
            </a:r>
          </a:p>
          <a:p>
            <a:pPr marL="342900" marR="0" lvl="0" indent="-342900">
              <a:lnSpc>
                <a:spcPct val="100000"/>
              </a:lnSpc>
              <a:spcBef>
                <a:spcPts val="0"/>
              </a:spcBef>
              <a:buFont typeface="Symbol" panose="05050102010706020507" pitchFamily="18" charset="2"/>
              <a:buChar char=""/>
              <a:tabLst>
                <a:tab pos="457200" algn="l"/>
              </a:tabLst>
            </a:pPr>
            <a:r>
              <a:rPr lang="en-US" sz="1800" dirty="0">
                <a:effectLst/>
                <a:latin typeface="Arial" panose="020B0604020202020204" pitchFamily="34" charset="0"/>
                <a:ea typeface="Calibri" panose="020F0502020204030204" pitchFamily="34" charset="0"/>
                <a:cs typeface="Arial" panose="020B0604020202020204" pitchFamily="34" charset="0"/>
              </a:rPr>
              <a:t>Han SD, </a:t>
            </a:r>
            <a:r>
              <a:rPr lang="en-US" sz="1800" dirty="0" err="1">
                <a:effectLst/>
                <a:latin typeface="Arial" panose="020B0604020202020204" pitchFamily="34" charset="0"/>
                <a:ea typeface="Calibri" panose="020F0502020204030204" pitchFamily="34" charset="0"/>
                <a:cs typeface="Arial" panose="020B0604020202020204" pitchFamily="34" charset="0"/>
              </a:rPr>
              <a:t>Mosqueda</a:t>
            </a:r>
            <a:r>
              <a:rPr lang="en-US" sz="1800" dirty="0">
                <a:effectLst/>
                <a:latin typeface="Arial" panose="020B0604020202020204" pitchFamily="34" charset="0"/>
                <a:ea typeface="Calibri" panose="020F0502020204030204" pitchFamily="34" charset="0"/>
                <a:cs typeface="Arial" panose="020B0604020202020204" pitchFamily="34" charset="0"/>
              </a:rPr>
              <a:t> L. Elder Abuse in the COVID-19 Era. J Am </a:t>
            </a:r>
            <a:r>
              <a:rPr lang="en-US" sz="1800" dirty="0" err="1">
                <a:effectLst/>
                <a:latin typeface="Arial" panose="020B0604020202020204" pitchFamily="34" charset="0"/>
                <a:ea typeface="Calibri" panose="020F0502020204030204" pitchFamily="34" charset="0"/>
                <a:cs typeface="Arial" panose="020B0604020202020204" pitchFamily="34" charset="0"/>
              </a:rPr>
              <a:t>Geriatr</a:t>
            </a:r>
            <a:r>
              <a:rPr lang="en-US" sz="1800" dirty="0">
                <a:effectLst/>
                <a:latin typeface="Arial" panose="020B0604020202020204" pitchFamily="34" charset="0"/>
                <a:ea typeface="Calibri" panose="020F0502020204030204" pitchFamily="34" charset="0"/>
                <a:cs typeface="Arial" panose="020B0604020202020204" pitchFamily="34" charset="0"/>
              </a:rPr>
              <a:t> Soc. 2020;68(7):1386-1387. doi:10.1111/jgs.16496.</a:t>
            </a:r>
          </a:p>
          <a:p>
            <a:pPr marL="342900" marR="0" lvl="0" indent="-342900">
              <a:lnSpc>
                <a:spcPct val="100000"/>
              </a:lnSpc>
              <a:spcBef>
                <a:spcPts val="0"/>
              </a:spcBef>
              <a:buFont typeface="Symbol" panose="05050102010706020507" pitchFamily="18" charset="2"/>
              <a:buChar char=""/>
              <a:tabLst>
                <a:tab pos="457200" algn="l"/>
              </a:tabLst>
            </a:pPr>
            <a:r>
              <a:rPr lang="en-US" sz="1800" dirty="0" err="1">
                <a:effectLst/>
                <a:latin typeface="Arial" panose="020B0604020202020204" pitchFamily="34" charset="0"/>
                <a:ea typeface="Calibri" panose="020F0502020204030204" pitchFamily="34" charset="0"/>
                <a:cs typeface="Arial" panose="020B0604020202020204" pitchFamily="34" charset="0"/>
              </a:rPr>
              <a:t>Sirey</a:t>
            </a:r>
            <a:r>
              <a:rPr lang="en-US" sz="1800" dirty="0">
                <a:effectLst/>
                <a:latin typeface="Arial" panose="020B0604020202020204" pitchFamily="34" charset="0"/>
                <a:ea typeface="Calibri" panose="020F0502020204030204" pitchFamily="34" charset="0"/>
                <a:cs typeface="Arial" panose="020B0604020202020204" pitchFamily="34" charset="0"/>
              </a:rPr>
              <a:t> JA, </a:t>
            </a:r>
            <a:r>
              <a:rPr lang="en-US" sz="1800" dirty="0" err="1">
                <a:effectLst/>
                <a:latin typeface="Arial" panose="020B0604020202020204" pitchFamily="34" charset="0"/>
                <a:ea typeface="Calibri" panose="020F0502020204030204" pitchFamily="34" charset="0"/>
                <a:cs typeface="Arial" panose="020B0604020202020204" pitchFamily="34" charset="0"/>
              </a:rPr>
              <a:t>Halkett</a:t>
            </a:r>
            <a:r>
              <a:rPr lang="en-US" sz="1800" dirty="0">
                <a:effectLst/>
                <a:latin typeface="Arial" panose="020B0604020202020204" pitchFamily="34" charset="0"/>
                <a:ea typeface="Calibri" panose="020F0502020204030204" pitchFamily="34" charset="0"/>
                <a:cs typeface="Arial" panose="020B0604020202020204" pitchFamily="34" charset="0"/>
              </a:rPr>
              <a:t> A, Chambers S, et al. PROTECT: A Pilot Program to Integrate Mental Health Treatment Into Elder Abuse Services for Older Women. J Elder Abuse </a:t>
            </a:r>
            <a:r>
              <a:rPr lang="en-US" sz="1800" dirty="0" err="1">
                <a:effectLst/>
                <a:latin typeface="Arial" panose="020B0604020202020204" pitchFamily="34" charset="0"/>
                <a:ea typeface="Calibri" panose="020F0502020204030204" pitchFamily="34" charset="0"/>
                <a:cs typeface="Arial" panose="020B0604020202020204" pitchFamily="34" charset="0"/>
              </a:rPr>
              <a:t>Negl</a:t>
            </a:r>
            <a:r>
              <a:rPr lang="en-US" sz="1800" dirty="0">
                <a:effectLst/>
                <a:latin typeface="Arial" panose="020B0604020202020204" pitchFamily="34" charset="0"/>
                <a:ea typeface="Calibri" panose="020F0502020204030204" pitchFamily="34" charset="0"/>
                <a:cs typeface="Arial" panose="020B0604020202020204" pitchFamily="34" charset="0"/>
              </a:rPr>
              <a:t>. 2015;27(4-5):438-453. doi:10.1080/08946566.2015.1088422.</a:t>
            </a:r>
          </a:p>
          <a:p>
            <a:pPr marL="342900" marR="0" lvl="0" indent="-342900">
              <a:lnSpc>
                <a:spcPct val="100000"/>
              </a:lnSpc>
              <a:spcBef>
                <a:spcPts val="0"/>
              </a:spcBef>
              <a:buFont typeface="Symbol" panose="05050102010706020507" pitchFamily="18" charset="2"/>
              <a:buChar char=""/>
              <a:tabLst>
                <a:tab pos="457200" algn="l"/>
              </a:tabLst>
            </a:pPr>
            <a:r>
              <a:rPr lang="en-US" sz="1800" dirty="0">
                <a:effectLst/>
                <a:latin typeface="Arial" panose="020B0604020202020204" pitchFamily="34" charset="0"/>
                <a:ea typeface="Calibri" panose="020F0502020204030204" pitchFamily="34" charset="0"/>
                <a:cs typeface="Arial" panose="020B0604020202020204" pitchFamily="34" charset="0"/>
              </a:rPr>
              <a:t>The United States Department of Health and Human Services, Office of Disease Prevention and Health Promotion. Injury and Violence Prevention. </a:t>
            </a:r>
            <a:r>
              <a:rPr lang="en-US" sz="1800" u="sng" dirty="0">
                <a:effectLst/>
                <a:latin typeface="Arial" panose="020B0604020202020204" pitchFamily="34" charset="0"/>
                <a:ea typeface="Calibri" panose="020F0502020204030204" pitchFamily="34" charset="0"/>
                <a:cs typeface="Arial" panose="020B0604020202020204" pitchFamily="34" charset="0"/>
                <a:hlinkClick r:id="rId3"/>
              </a:rPr>
              <a:t>https://www.healthypeople.gov/2020/topics-objectives/topic/injury-and-violence-prevention</a:t>
            </a:r>
            <a:r>
              <a:rPr lang="en-US" sz="1800" dirty="0">
                <a:effectLst/>
                <a:latin typeface="Arial" panose="020B0604020202020204" pitchFamily="34" charset="0"/>
                <a:ea typeface="Calibri" panose="020F0502020204030204" pitchFamily="34" charset="0"/>
                <a:cs typeface="Arial" panose="020B0604020202020204" pitchFamily="34" charset="0"/>
              </a:rPr>
              <a:t>. Updated February 6, 2022. Accessed February 28, 2022. </a:t>
            </a:r>
          </a:p>
          <a:p>
            <a:pPr marL="342900" marR="0" lvl="0" indent="-342900">
              <a:lnSpc>
                <a:spcPct val="100000"/>
              </a:lnSpc>
              <a:spcBef>
                <a:spcPts val="0"/>
              </a:spcBef>
              <a:buFont typeface="Symbol" panose="05050102010706020507" pitchFamily="18" charset="2"/>
              <a:buChar char=""/>
              <a:tabLst>
                <a:tab pos="457200" algn="l"/>
              </a:tabLst>
            </a:pPr>
            <a:r>
              <a:rPr lang="en-US" sz="1800" dirty="0">
                <a:effectLst/>
                <a:latin typeface="Arial" panose="020B0604020202020204" pitchFamily="34" charset="0"/>
                <a:ea typeface="Calibri" panose="020F0502020204030204" pitchFamily="34" charset="0"/>
                <a:cs typeface="Arial" panose="020B0604020202020204" pitchFamily="34" charset="0"/>
              </a:rPr>
              <a:t>Thorpe L. Depression versus dementia: how do we assess. Canadian Review of Alzheimer's Disease and Other Dementias. 2009 Sep;12(3):17-212.</a:t>
            </a:r>
          </a:p>
          <a:p>
            <a:pPr marL="342900" marR="0" lvl="0" indent="-342900">
              <a:lnSpc>
                <a:spcPct val="100000"/>
              </a:lnSpc>
              <a:spcBef>
                <a:spcPts val="0"/>
              </a:spcBef>
              <a:buFont typeface="Symbol" panose="05050102010706020507" pitchFamily="18" charset="2"/>
              <a:buChar char=""/>
              <a:tabLst>
                <a:tab pos="457200" algn="l"/>
              </a:tabLst>
            </a:pPr>
            <a:r>
              <a:rPr lang="en-US" sz="1800" dirty="0">
                <a:effectLst/>
                <a:latin typeface="Arial" panose="020B0604020202020204" pitchFamily="34" charset="0"/>
                <a:ea typeface="Calibri" panose="020F0502020204030204" pitchFamily="34" charset="0"/>
                <a:cs typeface="Arial" panose="020B0604020202020204" pitchFamily="34" charset="0"/>
              </a:rPr>
              <a:t>Ohio Department of Job and Family Services. Understanding Elder Abuse: A Guide for Medical Professionals. </a:t>
            </a:r>
            <a:r>
              <a:rPr lang="en-US" sz="1800" u="sng" dirty="0">
                <a:effectLst/>
                <a:latin typeface="Arial" panose="020B0604020202020204" pitchFamily="34" charset="0"/>
                <a:ea typeface="Calibri" panose="020F0502020204030204" pitchFamily="34" charset="0"/>
                <a:cs typeface="Arial" panose="020B0604020202020204" pitchFamily="34" charset="0"/>
                <a:hlinkClick r:id="rId4"/>
              </a:rPr>
              <a:t>http://nursing.ohio.gov/wp-content/uploads/2019/08/OhioBoardUnderstandingAbuse1_5.0.pdf</a:t>
            </a:r>
            <a:r>
              <a:rPr lang="en-US" sz="1800" dirty="0">
                <a:effectLst/>
                <a:latin typeface="Arial" panose="020B0604020202020204" pitchFamily="34" charset="0"/>
                <a:ea typeface="Calibri" panose="020F0502020204030204" pitchFamily="34" charset="0"/>
                <a:cs typeface="Arial" panose="020B0604020202020204" pitchFamily="34" charset="0"/>
              </a:rPr>
              <a:t>. Reviewed September 2018. Accessed February 28, 2022. </a:t>
            </a:r>
          </a:p>
          <a:p>
            <a:pPr marL="342900" marR="0" lvl="0" indent="-342900">
              <a:lnSpc>
                <a:spcPct val="100000"/>
              </a:lnSpc>
              <a:spcBef>
                <a:spcPts val="0"/>
              </a:spcBef>
              <a:buFont typeface="Symbol" panose="05050102010706020507" pitchFamily="18" charset="2"/>
              <a:buChar char=""/>
              <a:tabLst>
                <a:tab pos="457200" algn="l"/>
              </a:tabLst>
            </a:pPr>
            <a:r>
              <a:rPr lang="en-US" sz="1800" dirty="0">
                <a:effectLst/>
                <a:latin typeface="Arial" panose="020B0604020202020204" pitchFamily="34" charset="0"/>
                <a:ea typeface="Calibri" panose="020F0502020204030204" pitchFamily="34" charset="0"/>
                <a:cs typeface="Arial" panose="020B0604020202020204" pitchFamily="34" charset="0"/>
              </a:rPr>
              <a:t>Whalen Smith CN, Robinson AC, Brown C, Jiang F, Ashmead R, </a:t>
            </a:r>
            <a:r>
              <a:rPr lang="en-US" sz="1800" dirty="0" err="1">
                <a:effectLst/>
                <a:latin typeface="Arial" panose="020B0604020202020204" pitchFamily="34" charset="0"/>
                <a:ea typeface="Calibri" panose="020F0502020204030204" pitchFamily="34" charset="0"/>
                <a:cs typeface="Arial" panose="020B0604020202020204" pitchFamily="34" charset="0"/>
              </a:rPr>
              <a:t>Disman</a:t>
            </a:r>
            <a:r>
              <a:rPr lang="en-US" sz="1800" dirty="0">
                <a:effectLst/>
                <a:latin typeface="Arial" panose="020B0604020202020204" pitchFamily="34" charset="0"/>
                <a:ea typeface="Calibri" panose="020F0502020204030204" pitchFamily="34" charset="0"/>
                <a:cs typeface="Arial" panose="020B0604020202020204" pitchFamily="34" charset="0"/>
              </a:rPr>
              <a:t> P, Howard K. Transportation Accessibility for Ohioans with Disabilities: A Follow-Up to the 2017 Report “Transportation Challenges for Ohioans with Disabilities.” The Ohio Colleges of Medicine Government Resource Center, Columbus, OH. December 2021. </a:t>
            </a:r>
          </a:p>
        </p:txBody>
      </p:sp>
      <p:pic>
        <p:nvPicPr>
          <p:cNvPr id="8" name="Picture 7" descr="A red and white logo&#10;&#10;Description automatically generated with low confidence">
            <a:extLst>
              <a:ext uri="{FF2B5EF4-FFF2-40B4-BE49-F238E27FC236}">
                <a16:creationId xmlns:a16="http://schemas.microsoft.com/office/drawing/2014/main" id="{F81D0D0E-C6B2-4830-8568-CE71B874B397}"/>
              </a:ext>
            </a:extLst>
          </p:cNvPr>
          <p:cNvPicPr>
            <a:picLocks noChangeAspect="1"/>
          </p:cNvPicPr>
          <p:nvPr/>
        </p:nvPicPr>
        <p:blipFill>
          <a:blip r:embed="rId5"/>
          <a:stretch>
            <a:fillRect/>
          </a:stretch>
        </p:blipFill>
        <p:spPr>
          <a:xfrm>
            <a:off x="10775216" y="161129"/>
            <a:ext cx="1105001" cy="519592"/>
          </a:xfrm>
          <a:prstGeom prst="rect">
            <a:avLst/>
          </a:prstGeom>
        </p:spPr>
      </p:pic>
    </p:spTree>
    <p:extLst>
      <p:ext uri="{BB962C8B-B14F-4D97-AF65-F5344CB8AC3E}">
        <p14:creationId xmlns:p14="http://schemas.microsoft.com/office/powerpoint/2010/main" val="3679756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558209" y="160713"/>
            <a:ext cx="10725487" cy="1179576"/>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b="1" dirty="0">
                <a:latin typeface="Arial" panose="020B0604020202020204" pitchFamily="34" charset="0"/>
                <a:cs typeface="Arial" panose="020B0604020202020204" pitchFamily="34" charset="0"/>
              </a:rPr>
              <a:t>Objectives</a:t>
            </a:r>
            <a:endParaRPr lang="en-US" dirty="0">
              <a:latin typeface="Arial" panose="020B0604020202020204" pitchFamily="34" charset="0"/>
              <a:cs typeface="Arial" panose="020B0604020202020204" pitchFamily="34" charset="0"/>
            </a:endParaRPr>
          </a:p>
        </p:txBody>
      </p:sp>
      <p:sp>
        <p:nvSpPr>
          <p:cNvPr id="94" name="Google Shape;94;p2"/>
          <p:cNvSpPr txBox="1">
            <a:spLocks noGrp="1"/>
          </p:cNvSpPr>
          <p:nvPr>
            <p:ph idx="1"/>
          </p:nvPr>
        </p:nvSpPr>
        <p:spPr>
          <a:xfrm>
            <a:off x="558209" y="1442719"/>
            <a:ext cx="11164399" cy="5254567"/>
          </a:xfrm>
          <a:prstGeom prst="rect">
            <a:avLst/>
          </a:prstGeom>
        </p:spPr>
        <p:txBody>
          <a:bodyPr spcFirstLastPara="1" lIns="91425" tIns="45700" rIns="91425" bIns="45700" anchorCtr="0">
            <a:normAutofit/>
          </a:bodyPr>
          <a:lstStyle/>
          <a:p>
            <a:pPr marL="514350" marR="0" lvl="0" indent="-514350" rtl="0">
              <a:spcBef>
                <a:spcPts val="0"/>
              </a:spcBef>
              <a:spcAft>
                <a:spcPts val="600"/>
              </a:spcAft>
              <a:buClr>
                <a:schemeClr val="dk1"/>
              </a:buClr>
              <a:buSzPts val="2400"/>
              <a:buFont typeface="+mj-lt"/>
              <a:buAutoNum type="arabicPeriod"/>
            </a:pPr>
            <a:r>
              <a:rPr lang="en-US" sz="2600" dirty="0">
                <a:latin typeface="Arial" panose="020B0604020202020204" pitchFamily="34" charset="0"/>
                <a:ea typeface="Arial"/>
                <a:cs typeface="Arial" panose="020B0604020202020204" pitchFamily="34" charset="0"/>
                <a:sym typeface="Arial"/>
              </a:rPr>
              <a:t>Define disability and elder abuse and neglect.</a:t>
            </a:r>
          </a:p>
          <a:p>
            <a:pPr marL="514350" marR="0" lvl="0" indent="-514350" rtl="0">
              <a:spcBef>
                <a:spcPts val="0"/>
              </a:spcBef>
              <a:spcAft>
                <a:spcPts val="600"/>
              </a:spcAft>
              <a:buClr>
                <a:schemeClr val="dk1"/>
              </a:buClr>
              <a:buSzPts val="2400"/>
              <a:buFont typeface="+mj-lt"/>
              <a:buAutoNum type="arabicPeriod"/>
            </a:pPr>
            <a:endParaRPr lang="en-US" sz="2600" dirty="0">
              <a:latin typeface="Arial" panose="020B0604020202020204" pitchFamily="34" charset="0"/>
              <a:ea typeface="Arial"/>
              <a:cs typeface="Arial" panose="020B0604020202020204" pitchFamily="34" charset="0"/>
              <a:sym typeface="Arial"/>
            </a:endParaRPr>
          </a:p>
          <a:p>
            <a:pPr marL="514350" marR="0" lvl="0" indent="-514350" rtl="0">
              <a:spcBef>
                <a:spcPts val="0"/>
              </a:spcBef>
              <a:spcAft>
                <a:spcPts val="600"/>
              </a:spcAft>
              <a:buClr>
                <a:schemeClr val="dk1"/>
              </a:buClr>
              <a:buSzPts val="2400"/>
              <a:buFont typeface="+mj-lt"/>
              <a:buAutoNum type="arabicPeriod"/>
            </a:pPr>
            <a:r>
              <a:rPr lang="en-US" sz="2600" dirty="0">
                <a:latin typeface="Arial" panose="020B0604020202020204" pitchFamily="34" charset="0"/>
                <a:ea typeface="Arial"/>
                <a:cs typeface="Arial" panose="020B0604020202020204" pitchFamily="34" charset="0"/>
                <a:sym typeface="Arial"/>
              </a:rPr>
              <a:t>Identify risk factors for elder abuse and neglect.</a:t>
            </a:r>
          </a:p>
          <a:p>
            <a:pPr marL="514350" marR="0" lvl="0" indent="-514350" rtl="0">
              <a:spcBef>
                <a:spcPts val="0"/>
              </a:spcBef>
              <a:spcAft>
                <a:spcPts val="600"/>
              </a:spcAft>
              <a:buClr>
                <a:schemeClr val="dk1"/>
              </a:buClr>
              <a:buSzPts val="2400"/>
              <a:buFont typeface="+mj-lt"/>
              <a:buAutoNum type="arabicPeriod"/>
            </a:pPr>
            <a:endParaRPr lang="en-US" sz="2600" dirty="0">
              <a:latin typeface="Arial" panose="020B0604020202020204" pitchFamily="34" charset="0"/>
              <a:ea typeface="Arial"/>
              <a:cs typeface="Arial" panose="020B0604020202020204" pitchFamily="34" charset="0"/>
              <a:sym typeface="Arial"/>
            </a:endParaRPr>
          </a:p>
          <a:p>
            <a:pPr marL="514350" marR="0" lvl="0" indent="-514350" rtl="0">
              <a:spcBef>
                <a:spcPts val="0"/>
              </a:spcBef>
              <a:spcAft>
                <a:spcPts val="600"/>
              </a:spcAft>
              <a:buClr>
                <a:schemeClr val="dk1"/>
              </a:buClr>
              <a:buSzPts val="2400"/>
              <a:buFont typeface="+mj-lt"/>
              <a:buAutoNum type="arabicPeriod"/>
            </a:pPr>
            <a:r>
              <a:rPr lang="en-US" sz="2600" dirty="0">
                <a:latin typeface="Arial" panose="020B0604020202020204" pitchFamily="34" charset="0"/>
                <a:ea typeface="Arial"/>
                <a:cs typeface="Arial" panose="020B0604020202020204" pitchFamily="34" charset="0"/>
                <a:sym typeface="Arial"/>
              </a:rPr>
              <a:t>Explain the association between disability and elder abuse and neglect.</a:t>
            </a:r>
          </a:p>
          <a:p>
            <a:pPr marL="514350" marR="0" lvl="0" indent="-514350" rtl="0">
              <a:spcBef>
                <a:spcPts val="0"/>
              </a:spcBef>
              <a:spcAft>
                <a:spcPts val="600"/>
              </a:spcAft>
              <a:buClr>
                <a:schemeClr val="dk1"/>
              </a:buClr>
              <a:buSzPts val="2400"/>
              <a:buFont typeface="+mj-lt"/>
              <a:buAutoNum type="arabicPeriod"/>
            </a:pPr>
            <a:endParaRPr lang="en-US" sz="2600" dirty="0">
              <a:latin typeface="Arial" panose="020B0604020202020204" pitchFamily="34" charset="0"/>
              <a:ea typeface="Arial"/>
              <a:cs typeface="Arial" panose="020B0604020202020204" pitchFamily="34" charset="0"/>
              <a:sym typeface="Arial"/>
            </a:endParaRPr>
          </a:p>
          <a:p>
            <a:pPr marL="514350" marR="0" lvl="0" indent="-514350" rtl="0">
              <a:spcBef>
                <a:spcPts val="0"/>
              </a:spcBef>
              <a:spcAft>
                <a:spcPts val="600"/>
              </a:spcAft>
              <a:buClr>
                <a:schemeClr val="dk1"/>
              </a:buClr>
              <a:buSzPts val="2400"/>
              <a:buFont typeface="+mj-lt"/>
              <a:buAutoNum type="arabicPeriod"/>
            </a:pPr>
            <a:r>
              <a:rPr lang="en-US" sz="2600" dirty="0">
                <a:latin typeface="Arial" panose="020B0604020202020204" pitchFamily="34" charset="0"/>
                <a:ea typeface="Arial"/>
                <a:cs typeface="Arial" panose="020B0604020202020204" pitchFamily="34" charset="0"/>
                <a:sym typeface="Arial"/>
              </a:rPr>
              <a:t>List approaches to intervene in cases of suspected elder abuse and neglect.</a:t>
            </a:r>
            <a:endParaRPr lang="en-US" sz="2200" dirty="0">
              <a:latin typeface="Arial"/>
              <a:ea typeface="Arial"/>
              <a:cs typeface="Arial"/>
              <a:sym typeface="Arial"/>
            </a:endParaRPr>
          </a:p>
          <a:p>
            <a:pPr marL="342900" marR="0" lvl="0" indent="-342900" rtl="0">
              <a:spcBef>
                <a:spcPts val="0"/>
              </a:spcBef>
              <a:spcAft>
                <a:spcPts val="600"/>
              </a:spcAft>
              <a:buClr>
                <a:schemeClr val="dk1"/>
              </a:buClr>
              <a:buSzPts val="2400"/>
            </a:pPr>
            <a:endParaRPr lang="en-US" sz="2200" dirty="0">
              <a:latin typeface="Arial"/>
              <a:ea typeface="Arial"/>
              <a:cs typeface="Arial"/>
              <a:sym typeface="Arial"/>
            </a:endParaRPr>
          </a:p>
        </p:txBody>
      </p:sp>
      <p:pic>
        <p:nvPicPr>
          <p:cNvPr id="8" name="Picture 7" descr="A red and white logo&#10;&#10;Description automatically generated with low confidence">
            <a:extLst>
              <a:ext uri="{FF2B5EF4-FFF2-40B4-BE49-F238E27FC236}">
                <a16:creationId xmlns:a16="http://schemas.microsoft.com/office/drawing/2014/main" id="{68FE265D-E96F-4AA1-8857-FE3883C6A9C2}"/>
              </a:ext>
            </a:extLst>
          </p:cNvPr>
          <p:cNvPicPr>
            <a:picLocks noChangeAspect="1"/>
          </p:cNvPicPr>
          <p:nvPr/>
        </p:nvPicPr>
        <p:blipFill>
          <a:blip r:embed="rId3"/>
          <a:stretch>
            <a:fillRect/>
          </a:stretch>
        </p:blipFill>
        <p:spPr>
          <a:xfrm>
            <a:off x="10676737" y="6126480"/>
            <a:ext cx="1213918" cy="570807"/>
          </a:xfrm>
          <a:prstGeom prst="rect">
            <a:avLst/>
          </a:prstGeom>
        </p:spPr>
      </p:pic>
    </p:spTree>
    <p:extLst>
      <p:ext uri="{BB962C8B-B14F-4D97-AF65-F5344CB8AC3E}">
        <p14:creationId xmlns:p14="http://schemas.microsoft.com/office/powerpoint/2010/main" val="3236346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558209" y="160713"/>
            <a:ext cx="10725487" cy="1179576"/>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b="1" dirty="0">
                <a:latin typeface="Arial" panose="020B0604020202020204" pitchFamily="34" charset="0"/>
                <a:cs typeface="Arial" panose="020B0604020202020204" pitchFamily="34" charset="0"/>
              </a:rPr>
              <a:t>Disability in Ohio</a:t>
            </a:r>
            <a:endParaRPr lang="en-US" dirty="0">
              <a:latin typeface="Arial" panose="020B0604020202020204" pitchFamily="34" charset="0"/>
              <a:cs typeface="Arial" panose="020B0604020202020204" pitchFamily="34" charset="0"/>
            </a:endParaRPr>
          </a:p>
        </p:txBody>
      </p:sp>
      <p:sp>
        <p:nvSpPr>
          <p:cNvPr id="94" name="Google Shape;94;p2"/>
          <p:cNvSpPr txBox="1">
            <a:spLocks noGrp="1"/>
          </p:cNvSpPr>
          <p:nvPr>
            <p:ph idx="1"/>
          </p:nvPr>
        </p:nvSpPr>
        <p:spPr>
          <a:xfrm>
            <a:off x="558209" y="1340289"/>
            <a:ext cx="11164399" cy="5356998"/>
          </a:xfrm>
          <a:prstGeom prst="rect">
            <a:avLst/>
          </a:prstGeom>
        </p:spPr>
        <p:txBody>
          <a:bodyPr spcFirstLastPara="1" lIns="91425" tIns="45700" rIns="91425" bIns="45700" anchorCtr="0">
            <a:normAutofit/>
          </a:bodyPr>
          <a:lstStyle/>
          <a:p>
            <a:pPr marL="342900" marR="0" lvl="0" indent="-342900" rtl="0">
              <a:spcBef>
                <a:spcPts val="0"/>
              </a:spcBef>
              <a:spcAft>
                <a:spcPts val="600"/>
              </a:spcAft>
              <a:buClr>
                <a:schemeClr val="dk1"/>
              </a:buClr>
              <a:buSzPts val="2400"/>
            </a:pPr>
            <a:r>
              <a:rPr lang="en-US" sz="2600" dirty="0">
                <a:latin typeface="Arial" panose="020B0604020202020204" pitchFamily="34" charset="0"/>
                <a:ea typeface="Arial"/>
                <a:cs typeface="Arial" panose="020B0604020202020204" pitchFamily="34" charset="0"/>
                <a:sym typeface="Arial"/>
              </a:rPr>
              <a:t>Ohio law defines disability as:</a:t>
            </a:r>
          </a:p>
          <a:p>
            <a:pPr marL="342900" marR="0" lvl="0" indent="-342900" rtl="0">
              <a:spcBef>
                <a:spcPts val="0"/>
              </a:spcBef>
              <a:spcAft>
                <a:spcPts val="600"/>
              </a:spcAft>
              <a:buClr>
                <a:schemeClr val="dk1"/>
              </a:buClr>
              <a:buSzPts val="2400"/>
            </a:pPr>
            <a:endParaRPr lang="en-US" sz="2600" dirty="0">
              <a:latin typeface="Arial" panose="020B0604020202020204" pitchFamily="34" charset="0"/>
              <a:ea typeface="Arial"/>
              <a:cs typeface="Arial" panose="020B0604020202020204" pitchFamily="34" charset="0"/>
              <a:sym typeface="Arial"/>
            </a:endParaRPr>
          </a:p>
          <a:p>
            <a:pPr marL="0" marR="0" lvl="0" indent="0" rtl="0">
              <a:spcBef>
                <a:spcPts val="0"/>
              </a:spcBef>
              <a:spcAft>
                <a:spcPts val="600"/>
              </a:spcAft>
              <a:buClr>
                <a:schemeClr val="dk1"/>
              </a:buClr>
              <a:buSzPts val="2400"/>
              <a:buNone/>
            </a:pPr>
            <a:r>
              <a:rPr lang="en-US" sz="2600" dirty="0">
                <a:latin typeface="Arial" panose="020B0604020202020204" pitchFamily="34" charset="0"/>
                <a:ea typeface="Arial"/>
                <a:cs typeface="Arial" panose="020B0604020202020204" pitchFamily="34" charset="0"/>
                <a:sym typeface="Arial"/>
              </a:rPr>
              <a:t>	 “a physical or mental impairment that substantially limits one or 	more major life activities, including the functions of caring for 	oneself, performing manual tasks, walking, seeing, hearing, 	speaking, breathing, learning, and working; a record of a physical or 		mental impairment; or being regarded as having a physical or mental 	impairment.”</a:t>
            </a:r>
          </a:p>
          <a:p>
            <a:pPr marL="342900" marR="0" lvl="0" indent="-342900" rtl="0">
              <a:spcBef>
                <a:spcPts val="0"/>
              </a:spcBef>
              <a:spcAft>
                <a:spcPts val="600"/>
              </a:spcAft>
              <a:buClr>
                <a:schemeClr val="dk1"/>
              </a:buClr>
              <a:buSzPts val="2400"/>
            </a:pPr>
            <a:endParaRPr lang="en-US" sz="2600" dirty="0">
              <a:latin typeface="Arial" panose="020B0604020202020204" pitchFamily="34" charset="0"/>
              <a:ea typeface="Arial"/>
              <a:cs typeface="Arial" panose="020B0604020202020204" pitchFamily="34" charset="0"/>
              <a:sym typeface="Arial"/>
            </a:endParaRPr>
          </a:p>
          <a:p>
            <a:pPr marL="342900" marR="0" lvl="0" indent="-342900" rtl="0">
              <a:spcBef>
                <a:spcPts val="0"/>
              </a:spcBef>
              <a:spcAft>
                <a:spcPts val="600"/>
              </a:spcAft>
              <a:buClr>
                <a:schemeClr val="dk1"/>
              </a:buClr>
              <a:buSzPts val="2400"/>
            </a:pPr>
            <a:r>
              <a:rPr lang="en-US" sz="2600" dirty="0">
                <a:latin typeface="Arial" panose="020B0604020202020204" pitchFamily="34" charset="0"/>
                <a:ea typeface="Arial"/>
                <a:cs typeface="Arial" panose="020B0604020202020204" pitchFamily="34" charset="0"/>
                <a:sym typeface="Arial"/>
              </a:rPr>
              <a:t>Disability can be the result of multiple health conditions being present that decrease a person's ability to independently perform activities of daily living.</a:t>
            </a:r>
          </a:p>
          <a:p>
            <a:pPr marL="342900" marR="0" lvl="0" indent="-342900" rtl="0">
              <a:spcBef>
                <a:spcPts val="0"/>
              </a:spcBef>
              <a:spcAft>
                <a:spcPts val="600"/>
              </a:spcAft>
              <a:buClr>
                <a:schemeClr val="dk1"/>
              </a:buClr>
              <a:buSzPts val="2400"/>
            </a:pPr>
            <a:endParaRPr lang="en-US" sz="2200" dirty="0">
              <a:latin typeface="Arial"/>
              <a:ea typeface="Arial"/>
              <a:cs typeface="Arial"/>
              <a:sym typeface="Arial"/>
            </a:endParaRPr>
          </a:p>
          <a:p>
            <a:pPr marL="342900" marR="0" lvl="0" indent="-342900" rtl="0">
              <a:spcBef>
                <a:spcPts val="0"/>
              </a:spcBef>
              <a:spcAft>
                <a:spcPts val="600"/>
              </a:spcAft>
              <a:buClr>
                <a:schemeClr val="dk1"/>
              </a:buClr>
              <a:buSzPts val="2400"/>
            </a:pPr>
            <a:endParaRPr lang="en-US" sz="2200" dirty="0">
              <a:latin typeface="Arial"/>
              <a:ea typeface="Arial"/>
              <a:cs typeface="Arial"/>
              <a:sym typeface="Arial"/>
            </a:endParaRPr>
          </a:p>
        </p:txBody>
      </p:sp>
      <p:pic>
        <p:nvPicPr>
          <p:cNvPr id="8" name="Picture 7" descr="A red and white logo&#10;&#10;Description automatically generated with low confidence">
            <a:extLst>
              <a:ext uri="{FF2B5EF4-FFF2-40B4-BE49-F238E27FC236}">
                <a16:creationId xmlns:a16="http://schemas.microsoft.com/office/drawing/2014/main" id="{68FE265D-E96F-4AA1-8857-FE3883C6A9C2}"/>
              </a:ext>
            </a:extLst>
          </p:cNvPr>
          <p:cNvPicPr>
            <a:picLocks noChangeAspect="1"/>
          </p:cNvPicPr>
          <p:nvPr/>
        </p:nvPicPr>
        <p:blipFill>
          <a:blip r:embed="rId3"/>
          <a:stretch>
            <a:fillRect/>
          </a:stretch>
        </p:blipFill>
        <p:spPr>
          <a:xfrm>
            <a:off x="10676737" y="6126480"/>
            <a:ext cx="1213918" cy="570807"/>
          </a:xfrm>
          <a:prstGeom prst="rect">
            <a:avLst/>
          </a:prstGeom>
        </p:spPr>
      </p:pic>
    </p:spTree>
    <p:extLst>
      <p:ext uri="{BB962C8B-B14F-4D97-AF65-F5344CB8AC3E}">
        <p14:creationId xmlns:p14="http://schemas.microsoft.com/office/powerpoint/2010/main" val="232137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429491" y="130082"/>
            <a:ext cx="10854205" cy="1179576"/>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b="1" dirty="0">
                <a:latin typeface="Arial" panose="020B0604020202020204" pitchFamily="34" charset="0"/>
                <a:cs typeface="Arial" panose="020B0604020202020204" pitchFamily="34" charset="0"/>
              </a:rPr>
              <a:t>Disability Amongst Older Adults in Ohio</a:t>
            </a:r>
            <a:endParaRPr lang="en-US" dirty="0">
              <a:latin typeface="Arial" panose="020B0604020202020204" pitchFamily="34" charset="0"/>
              <a:cs typeface="Arial" panose="020B0604020202020204" pitchFamily="34" charset="0"/>
            </a:endParaRPr>
          </a:p>
        </p:txBody>
      </p:sp>
      <p:sp>
        <p:nvSpPr>
          <p:cNvPr id="94" name="Google Shape;94;p2"/>
          <p:cNvSpPr txBox="1">
            <a:spLocks noGrp="1"/>
          </p:cNvSpPr>
          <p:nvPr>
            <p:ph idx="1"/>
          </p:nvPr>
        </p:nvSpPr>
        <p:spPr>
          <a:xfrm>
            <a:off x="454005" y="1286556"/>
            <a:ext cx="11436650" cy="4966452"/>
          </a:xfrm>
          <a:prstGeom prst="rect">
            <a:avLst/>
          </a:prstGeom>
        </p:spPr>
        <p:txBody>
          <a:bodyPr spcFirstLastPara="1" lIns="91425" tIns="45700" rIns="91425" bIns="45700" anchorCtr="0">
            <a:noAutofit/>
          </a:bodyPr>
          <a:lstStyle/>
          <a:p>
            <a:pPr marL="342900" marR="0" lvl="0" indent="-342900" rtl="0">
              <a:spcBef>
                <a:spcPts val="0"/>
              </a:spcBef>
              <a:spcAft>
                <a:spcPts val="600"/>
              </a:spcAft>
              <a:buClr>
                <a:schemeClr val="dk1"/>
              </a:buClr>
              <a:buSzPct val="100000"/>
            </a:pPr>
            <a:r>
              <a:rPr lang="en-US" dirty="0">
                <a:latin typeface="Arial" panose="020B0604020202020204" pitchFamily="34" charset="0"/>
                <a:ea typeface="Arial"/>
                <a:cs typeface="Arial" panose="020B0604020202020204" pitchFamily="34" charset="0"/>
                <a:sym typeface="Arial"/>
              </a:rPr>
              <a:t>42.6% of Ohioans over age 65 years have a disability.</a:t>
            </a:r>
          </a:p>
          <a:p>
            <a:pPr marL="342900" marR="0" lvl="0" indent="-342900" rtl="0">
              <a:spcBef>
                <a:spcPts val="0"/>
              </a:spcBef>
              <a:spcAft>
                <a:spcPts val="600"/>
              </a:spcAft>
              <a:buClr>
                <a:schemeClr val="dk1"/>
              </a:buClr>
              <a:buSzPct val="100000"/>
            </a:pPr>
            <a:endParaRPr lang="en-US" sz="2400" dirty="0">
              <a:latin typeface="Arial" panose="020B0604020202020204" pitchFamily="34" charset="0"/>
              <a:ea typeface="Arial"/>
              <a:cs typeface="Arial" panose="020B0604020202020204" pitchFamily="34" charset="0"/>
              <a:sym typeface="Arial"/>
            </a:endParaRPr>
          </a:p>
          <a:p>
            <a:pPr marL="1028700" lvl="1" indent="-457200">
              <a:spcBef>
                <a:spcPts val="0"/>
              </a:spcBef>
              <a:spcAft>
                <a:spcPts val="600"/>
              </a:spcAft>
              <a:buSzPts val="2400"/>
              <a:buFont typeface="Arial" panose="020B0604020202020204" pitchFamily="34" charset="0"/>
              <a:buChar char="–"/>
            </a:pPr>
            <a:r>
              <a:rPr lang="en-US" sz="2800" dirty="0">
                <a:latin typeface="Arial" panose="020B0604020202020204" pitchFamily="34" charset="0"/>
                <a:ea typeface="Arial"/>
                <a:cs typeface="Arial" panose="020B0604020202020204" pitchFamily="34" charset="0"/>
                <a:sym typeface="Arial"/>
              </a:rPr>
              <a:t>Mobility disability</a:t>
            </a:r>
          </a:p>
          <a:p>
            <a:pPr marL="1028700" lvl="1" indent="-457200">
              <a:spcBef>
                <a:spcPts val="0"/>
              </a:spcBef>
              <a:spcAft>
                <a:spcPts val="600"/>
              </a:spcAft>
              <a:buSzPts val="2400"/>
              <a:buFont typeface="Arial" panose="020B0604020202020204" pitchFamily="34" charset="0"/>
              <a:buChar char="–"/>
            </a:pPr>
            <a:r>
              <a:rPr lang="en-US" sz="2800" dirty="0">
                <a:latin typeface="Arial" panose="020B0604020202020204" pitchFamily="34" charset="0"/>
                <a:ea typeface="Arial"/>
                <a:cs typeface="Arial" panose="020B0604020202020204" pitchFamily="34" charset="0"/>
                <a:sym typeface="Arial"/>
              </a:rPr>
              <a:t>Cognitive disability</a:t>
            </a:r>
          </a:p>
          <a:p>
            <a:pPr marL="1028700" lvl="1" indent="-457200">
              <a:spcBef>
                <a:spcPts val="0"/>
              </a:spcBef>
              <a:spcAft>
                <a:spcPts val="600"/>
              </a:spcAft>
              <a:buSzPts val="2400"/>
              <a:buFont typeface="Arial" panose="020B0604020202020204" pitchFamily="34" charset="0"/>
              <a:buChar char="–"/>
            </a:pPr>
            <a:r>
              <a:rPr lang="en-US" sz="2800" dirty="0">
                <a:latin typeface="Arial" panose="020B0604020202020204" pitchFamily="34" charset="0"/>
                <a:ea typeface="Arial"/>
                <a:cs typeface="Arial" panose="020B0604020202020204" pitchFamily="34" charset="0"/>
                <a:sym typeface="Arial"/>
              </a:rPr>
              <a:t>Hearing disability</a:t>
            </a:r>
          </a:p>
          <a:p>
            <a:pPr marL="1028700" lvl="1" indent="-457200">
              <a:spcBef>
                <a:spcPts val="0"/>
              </a:spcBef>
              <a:spcAft>
                <a:spcPts val="600"/>
              </a:spcAft>
              <a:buSzPts val="2400"/>
              <a:buFont typeface="Arial" panose="020B0604020202020204" pitchFamily="34" charset="0"/>
              <a:buChar char="–"/>
            </a:pPr>
            <a:r>
              <a:rPr lang="en-US" sz="2800" dirty="0">
                <a:latin typeface="Arial" panose="020B0604020202020204" pitchFamily="34" charset="0"/>
                <a:ea typeface="Arial"/>
                <a:cs typeface="Arial" panose="020B0604020202020204" pitchFamily="34" charset="0"/>
                <a:sym typeface="Arial"/>
              </a:rPr>
              <a:t>Independent living disability </a:t>
            </a:r>
          </a:p>
          <a:p>
            <a:pPr marL="1028700" lvl="1" indent="-457200">
              <a:spcBef>
                <a:spcPts val="0"/>
              </a:spcBef>
              <a:spcAft>
                <a:spcPts val="600"/>
              </a:spcAft>
              <a:buSzPts val="2400"/>
              <a:buFont typeface="Arial" panose="020B0604020202020204" pitchFamily="34" charset="0"/>
              <a:buChar char="–"/>
            </a:pPr>
            <a:r>
              <a:rPr lang="en-US" sz="2800" dirty="0">
                <a:latin typeface="Arial" panose="020B0604020202020204" pitchFamily="34" charset="0"/>
                <a:ea typeface="Arial"/>
                <a:cs typeface="Arial" panose="020B0604020202020204" pitchFamily="34" charset="0"/>
                <a:sym typeface="Arial"/>
              </a:rPr>
              <a:t>Vision disability</a:t>
            </a:r>
            <a:endParaRPr lang="en-US" sz="2800" i="1" dirty="0">
              <a:latin typeface="Arial" panose="020B0604020202020204" pitchFamily="34" charset="0"/>
              <a:ea typeface="Arial"/>
              <a:cs typeface="Arial" panose="020B0604020202020204" pitchFamily="34" charset="0"/>
              <a:sym typeface="Arial"/>
            </a:endParaRPr>
          </a:p>
          <a:p>
            <a:pPr marL="1028700" lvl="1" indent="-457200">
              <a:spcBef>
                <a:spcPts val="0"/>
              </a:spcBef>
              <a:spcAft>
                <a:spcPts val="600"/>
              </a:spcAft>
              <a:buSzPts val="2400"/>
              <a:buFont typeface="Arial" panose="020B0604020202020204" pitchFamily="34" charset="0"/>
              <a:buChar char="–"/>
            </a:pPr>
            <a:r>
              <a:rPr lang="en-US" sz="2800" dirty="0">
                <a:latin typeface="Arial" panose="020B0604020202020204" pitchFamily="34" charset="0"/>
                <a:ea typeface="Arial"/>
                <a:cs typeface="Arial" panose="020B0604020202020204" pitchFamily="34" charset="0"/>
                <a:sym typeface="Arial"/>
              </a:rPr>
              <a:t>Self-care disability</a:t>
            </a:r>
          </a:p>
        </p:txBody>
      </p:sp>
      <p:pic>
        <p:nvPicPr>
          <p:cNvPr id="8" name="Picture 7" descr="A red and white logo&#10;&#10;Description automatically generated with low confidence">
            <a:extLst>
              <a:ext uri="{FF2B5EF4-FFF2-40B4-BE49-F238E27FC236}">
                <a16:creationId xmlns:a16="http://schemas.microsoft.com/office/drawing/2014/main" id="{4086958E-220F-4DC0-8727-88907B7CE426}"/>
              </a:ext>
            </a:extLst>
          </p:cNvPr>
          <p:cNvPicPr>
            <a:picLocks noChangeAspect="1"/>
          </p:cNvPicPr>
          <p:nvPr/>
        </p:nvPicPr>
        <p:blipFill>
          <a:blip r:embed="rId3"/>
          <a:stretch>
            <a:fillRect/>
          </a:stretch>
        </p:blipFill>
        <p:spPr>
          <a:xfrm>
            <a:off x="10676737" y="6037811"/>
            <a:ext cx="1213918" cy="570807"/>
          </a:xfrm>
          <a:prstGeom prst="rect">
            <a:avLst/>
          </a:prstGeom>
        </p:spPr>
      </p:pic>
      <p:sp>
        <p:nvSpPr>
          <p:cNvPr id="2" name="TextBox 1">
            <a:extLst>
              <a:ext uri="{FF2B5EF4-FFF2-40B4-BE49-F238E27FC236}">
                <a16:creationId xmlns:a16="http://schemas.microsoft.com/office/drawing/2014/main" id="{9C3E5536-83E6-4260-8351-999412A3D197}"/>
              </a:ext>
            </a:extLst>
          </p:cNvPr>
          <p:cNvSpPr txBox="1"/>
          <p:nvPr/>
        </p:nvSpPr>
        <p:spPr>
          <a:xfrm>
            <a:off x="1898482" y="6282037"/>
            <a:ext cx="8665029" cy="461665"/>
          </a:xfrm>
          <a:prstGeom prst="rect">
            <a:avLst/>
          </a:prstGeom>
          <a:noFill/>
        </p:spPr>
        <p:txBody>
          <a:bodyPr wrap="square" rtlCol="0">
            <a:spAutoFit/>
          </a:bodyPr>
          <a:lstStyle/>
          <a:p>
            <a:pPr algn="r"/>
            <a:r>
              <a:rPr lang="en-US" sz="1200" dirty="0"/>
              <a:t>Centers for Disease Control and Prevention, National Center on Birth Defects and Developmental Disabilities, Division of Human Development and Disability. Disability and Health Data System</a:t>
            </a:r>
          </a:p>
        </p:txBody>
      </p:sp>
    </p:spTree>
    <p:extLst>
      <p:ext uri="{BB962C8B-B14F-4D97-AF65-F5344CB8AC3E}">
        <p14:creationId xmlns:p14="http://schemas.microsoft.com/office/powerpoint/2010/main" val="141488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386080" y="365125"/>
            <a:ext cx="11646815" cy="13255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Arial"/>
              <a:buNone/>
            </a:pPr>
            <a:r>
              <a:rPr lang="en-US" b="1" dirty="0">
                <a:latin typeface="Arial" panose="020B0604020202020204" pitchFamily="34" charset="0"/>
                <a:cs typeface="Arial" panose="020B0604020202020204" pitchFamily="34" charset="0"/>
              </a:rPr>
              <a:t>Barriers to Adequate Health Care in People with Disabilities</a:t>
            </a:r>
            <a:endParaRPr lang="en-US" dirty="0">
              <a:latin typeface="Arial" panose="020B0604020202020204" pitchFamily="34" charset="0"/>
              <a:cs typeface="Arial" panose="020B0604020202020204" pitchFamily="34" charset="0"/>
            </a:endParaRPr>
          </a:p>
        </p:txBody>
      </p:sp>
      <p:graphicFrame>
        <p:nvGraphicFramePr>
          <p:cNvPr id="98" name="Google Shape;94;p2">
            <a:extLst>
              <a:ext uri="{FF2B5EF4-FFF2-40B4-BE49-F238E27FC236}">
                <a16:creationId xmlns:a16="http://schemas.microsoft.com/office/drawing/2014/main" id="{3354E8AC-1ABD-480A-86C6-DF2EF00ED4C6}"/>
              </a:ext>
            </a:extLst>
          </p:cNvPr>
          <p:cNvGraphicFramePr>
            <a:graphicFrameLocks noGrp="1"/>
          </p:cNvGraphicFramePr>
          <p:nvPr>
            <p:ph idx="1"/>
            <p:extLst>
              <p:ext uri="{D42A27DB-BD31-4B8C-83A1-F6EECF244321}">
                <p14:modId xmlns:p14="http://schemas.microsoft.com/office/powerpoint/2010/main" val="1969806216"/>
              </p:ext>
            </p:extLst>
          </p:nvPr>
        </p:nvGraphicFramePr>
        <p:xfrm>
          <a:off x="838200" y="196417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red and white logo&#10;&#10;Description automatically generated with low confidence">
            <a:extLst>
              <a:ext uri="{FF2B5EF4-FFF2-40B4-BE49-F238E27FC236}">
                <a16:creationId xmlns:a16="http://schemas.microsoft.com/office/drawing/2014/main" id="{1023D2F2-1EDB-4A98-9B4E-E08BE4CE0190}"/>
              </a:ext>
            </a:extLst>
          </p:cNvPr>
          <p:cNvPicPr>
            <a:picLocks noChangeAspect="1"/>
          </p:cNvPicPr>
          <p:nvPr/>
        </p:nvPicPr>
        <p:blipFill>
          <a:blip r:embed="rId8"/>
          <a:stretch>
            <a:fillRect/>
          </a:stretch>
        </p:blipFill>
        <p:spPr>
          <a:xfrm>
            <a:off x="10818977" y="6030105"/>
            <a:ext cx="1213918" cy="570807"/>
          </a:xfrm>
          <a:prstGeom prst="rect">
            <a:avLst/>
          </a:prstGeom>
        </p:spPr>
      </p:pic>
    </p:spTree>
    <p:extLst>
      <p:ext uri="{BB962C8B-B14F-4D97-AF65-F5344CB8AC3E}">
        <p14:creationId xmlns:p14="http://schemas.microsoft.com/office/powerpoint/2010/main" val="16001282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78D7126874664C895ECDFD0B0A5D36" ma:contentTypeVersion="13" ma:contentTypeDescription="Create a new document." ma:contentTypeScope="" ma:versionID="bda7469165ab4fa1367f5ea9dfae9d81">
  <xsd:schema xmlns:xsd="http://www.w3.org/2001/XMLSchema" xmlns:xs="http://www.w3.org/2001/XMLSchema" xmlns:p="http://schemas.microsoft.com/office/2006/metadata/properties" xmlns:ns1="http://schemas.microsoft.com/sharepoint/v3" xmlns:ns2="86498b8b-472e-44ba-bfde-d79aa8fe79aa" xmlns:ns3="257b795d-7bd8-43b1-8518-3444cdbdab58" targetNamespace="http://schemas.microsoft.com/office/2006/metadata/properties" ma:root="true" ma:fieldsID="9f31bf7968a33377d353439e937348ef" ns1:_="" ns2:_="" ns3:_="">
    <xsd:import namespace="http://schemas.microsoft.com/sharepoint/v3"/>
    <xsd:import namespace="86498b8b-472e-44ba-bfde-d79aa8fe79aa"/>
    <xsd:import namespace="257b795d-7bd8-43b1-8518-3444cdbdab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498b8b-472e-44ba-bfde-d79aa8fe79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7b795d-7bd8-43b1-8518-3444cdbdab5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AC3C32-132A-4F4A-8795-FB36AFFCC91F}">
  <ds:schemaRefs>
    <ds:schemaRef ds:uri="http://schemas.microsoft.com/sharepoint/v3/contenttype/forms"/>
  </ds:schemaRefs>
</ds:datastoreItem>
</file>

<file path=customXml/itemProps2.xml><?xml version="1.0" encoding="utf-8"?>
<ds:datastoreItem xmlns:ds="http://schemas.openxmlformats.org/officeDocument/2006/customXml" ds:itemID="{823210EC-7A17-4F3C-BD14-576627488A9F}">
  <ds:schemaRefs>
    <ds:schemaRef ds:uri="http://schemas.openxmlformats.org/package/2006/metadata/core-properties"/>
    <ds:schemaRef ds:uri="http://purl.org/dc/dcmitype/"/>
    <ds:schemaRef ds:uri="86498b8b-472e-44ba-bfde-d79aa8fe79aa"/>
    <ds:schemaRef ds:uri="http://purl.org/dc/terms/"/>
    <ds:schemaRef ds:uri="http://schemas.microsoft.com/office/2006/documentManagement/types"/>
    <ds:schemaRef ds:uri="257b795d-7bd8-43b1-8518-3444cdbdab58"/>
    <ds:schemaRef ds:uri="http://www.w3.org/XML/1998/namespace"/>
    <ds:schemaRef ds:uri="http://schemas.microsoft.com/sharepoint/v3"/>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B6F2A161-7EC9-40CB-B353-3336CCB1AF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498b8b-472e-44ba-bfde-d79aa8fe79aa"/>
    <ds:schemaRef ds:uri="257b795d-7bd8-43b1-8518-3444cdbdab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2251</TotalTime>
  <Words>4752</Words>
  <Application>Microsoft Office PowerPoint</Application>
  <PresentationFormat>Widescreen</PresentationFormat>
  <Paragraphs>460</Paragraphs>
  <Slides>55</Slides>
  <Notes>52</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Office Theme</vt:lpstr>
      <vt:lpstr>1_Office Theme</vt:lpstr>
      <vt:lpstr>Abuse and Neglect of  Older Adults  with Disabilities  </vt:lpstr>
      <vt:lpstr>PowerPoint Presentation</vt:lpstr>
      <vt:lpstr>Acknowledgements</vt:lpstr>
      <vt:lpstr>PowerPoint Presentation</vt:lpstr>
      <vt:lpstr>PowerPoint Presentation</vt:lpstr>
      <vt:lpstr>Objectives</vt:lpstr>
      <vt:lpstr>Disability in Ohio</vt:lpstr>
      <vt:lpstr>Disability Amongst Older Adults in Ohio</vt:lpstr>
      <vt:lpstr>Barriers to Adequate Health Care in People with Disabilities</vt:lpstr>
      <vt:lpstr>Meet Mr. Chen and His Family        Mr. Chen is 80-year-old with type 2 diabetes, hearing disability, mobility disability, and potential cognitive disability. He is living with his son James’ family.   </vt:lpstr>
      <vt:lpstr>Episode 1     James Takes Mr. Chen to a Doctor’s Appointment   </vt:lpstr>
      <vt:lpstr>Experiences and Attitudes toward Disability</vt:lpstr>
      <vt:lpstr>Disability Training</vt:lpstr>
      <vt:lpstr>Episode 2: The Stress of Caregiving     Tension Mounts in the Family    </vt:lpstr>
      <vt:lpstr>Disability &amp; Elder Abuse</vt:lpstr>
      <vt:lpstr>Care Associated with Disability can Increase Caregiver Stress</vt:lpstr>
      <vt:lpstr>The Stress of Caregiving </vt:lpstr>
      <vt:lpstr>Warning Signs of Elder Abuse and Neglect</vt:lpstr>
      <vt:lpstr>Episode 3: Recognizing Elder Abuse     A Visit to Urgent Care      </vt:lpstr>
      <vt:lpstr>Recognizing Elder Abuse</vt:lpstr>
      <vt:lpstr>Look for the Signs</vt:lpstr>
      <vt:lpstr>Look for the Signs</vt:lpstr>
      <vt:lpstr>Adult Abuse in Ohio (2019-2020)</vt:lpstr>
      <vt:lpstr>PowerPoint Presentation</vt:lpstr>
      <vt:lpstr>Situational characteristics / risk factors: </vt:lpstr>
      <vt:lpstr>Which of the Following Signs in the Simulations Suggest Abuse and/or Neglect? </vt:lpstr>
      <vt:lpstr>Which of the Following Signs in the Simulations Suggest Abuse and/or Neglect? </vt:lpstr>
      <vt:lpstr> Episode 4: Tools of the Abuser    Heading to the ED     </vt:lpstr>
      <vt:lpstr>Tool of the Abuser</vt:lpstr>
      <vt:lpstr>Which Tools of Abuse do you Observe in the Simulation?</vt:lpstr>
      <vt:lpstr>Which Tools of Abuse do you Observe in the Simulation?</vt:lpstr>
      <vt:lpstr>PowerPoint Presentation</vt:lpstr>
      <vt:lpstr>Differentiating Delirium vs. Dementia</vt:lpstr>
      <vt:lpstr>Differentiating Depression vs. Dementia</vt:lpstr>
      <vt:lpstr>For Mr. Chen, what is the most critical diagnosis that needs immediate attention?  </vt:lpstr>
      <vt:lpstr>For Mr. Chen, what is the most critical diagnosis that needs immediate attention?  </vt:lpstr>
      <vt:lpstr>Episode 5: Improving Care for Mr. Chen  We have the opportunity to take part in a conversation with Dr. Brooks about where she may have missed an opportunity to intervene during Mr. Chen’s trip to the ER.   </vt:lpstr>
      <vt:lpstr>Mistaking Signs and Symptoms of Elder Abuse and Neglect</vt:lpstr>
      <vt:lpstr>Mistaking Signs and Symptoms of Elder Abuse and Neglect</vt:lpstr>
      <vt:lpstr>Identify which of the following are examples of misidentification by the healthcare provider of a sign of elder abuse or neglect. </vt:lpstr>
      <vt:lpstr>Identify which of the following are examples of misidentification by the healthcare provider of a sign of elder abuse or neglect. </vt:lpstr>
      <vt:lpstr>Episode 6: Connecting to Social Services    Let’s revisit Mr. Chen’s visit to the ED.    </vt:lpstr>
      <vt:lpstr>Reporting Abuse</vt:lpstr>
      <vt:lpstr>Which resource is appropriate for making a report about Mr. Chen’s situation? </vt:lpstr>
      <vt:lpstr>Which resource is appropriate for making a report about Mr. Chen’s situation? </vt:lpstr>
      <vt:lpstr>Making A Report</vt:lpstr>
      <vt:lpstr>What Happens When a Report is Made?</vt:lpstr>
      <vt:lpstr>PowerPoint Presentation</vt:lpstr>
      <vt:lpstr>Do Not Miss the Opportunity to Help</vt:lpstr>
      <vt:lpstr>It is Too Easy to Miss Opportunities</vt:lpstr>
      <vt:lpstr>PowerPoint Presentation</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Online VR Module</dc:title>
  <dc:creator>Thomas Noeller</dc:creator>
  <cp:lastModifiedBy>Beverly, Elizabeth</cp:lastModifiedBy>
  <cp:revision>190</cp:revision>
  <cp:lastPrinted>2022-04-28T18:54:04Z</cp:lastPrinted>
  <dcterms:created xsi:type="dcterms:W3CDTF">2021-11-01T13:12:31Z</dcterms:created>
  <dcterms:modified xsi:type="dcterms:W3CDTF">2022-12-12T21:15:02Z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0x0101009978D7126874664C895ECDFD0B0A5D36</vt:lpwstr>
  </property>
</Properties>
</file>