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0.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48" r:id="rId6"/>
    <p:sldMasterId id="2147484103" r:id="rId7"/>
    <p:sldMasterId id="2147484091" r:id="rId8"/>
  </p:sldMasterIdLst>
  <p:notesMasterIdLst>
    <p:notesMasterId r:id="rId61"/>
  </p:notesMasterIdLst>
  <p:sldIdLst>
    <p:sldId id="324" r:id="rId9"/>
    <p:sldId id="341" r:id="rId10"/>
    <p:sldId id="327" r:id="rId11"/>
    <p:sldId id="370" r:id="rId12"/>
    <p:sldId id="362" r:id="rId13"/>
    <p:sldId id="374" r:id="rId14"/>
    <p:sldId id="344" r:id="rId15"/>
    <p:sldId id="363" r:id="rId16"/>
    <p:sldId id="312" r:id="rId17"/>
    <p:sldId id="265" r:id="rId18"/>
    <p:sldId id="328" r:id="rId19"/>
    <p:sldId id="329" r:id="rId20"/>
    <p:sldId id="305" r:id="rId21"/>
    <p:sldId id="301" r:id="rId22"/>
    <p:sldId id="261" r:id="rId23"/>
    <p:sldId id="258" r:id="rId24"/>
    <p:sldId id="259" r:id="rId25"/>
    <p:sldId id="330" r:id="rId26"/>
    <p:sldId id="262" r:id="rId27"/>
    <p:sldId id="299" r:id="rId28"/>
    <p:sldId id="371" r:id="rId29"/>
    <p:sldId id="365" r:id="rId30"/>
    <p:sldId id="366" r:id="rId31"/>
    <p:sldId id="264" r:id="rId32"/>
    <p:sldId id="266" r:id="rId33"/>
    <p:sldId id="368" r:id="rId34"/>
    <p:sldId id="372" r:id="rId35"/>
    <p:sldId id="269" r:id="rId36"/>
    <p:sldId id="270" r:id="rId37"/>
    <p:sldId id="355" r:id="rId38"/>
    <p:sldId id="373" r:id="rId39"/>
    <p:sldId id="277" r:id="rId40"/>
    <p:sldId id="280" r:id="rId41"/>
    <p:sldId id="347" r:id="rId42"/>
    <p:sldId id="348" r:id="rId43"/>
    <p:sldId id="349" r:id="rId44"/>
    <p:sldId id="350" r:id="rId45"/>
    <p:sldId id="351" r:id="rId46"/>
    <p:sldId id="369" r:id="rId47"/>
    <p:sldId id="346" r:id="rId48"/>
    <p:sldId id="333" r:id="rId49"/>
    <p:sldId id="334" r:id="rId50"/>
    <p:sldId id="335" r:id="rId51"/>
    <p:sldId id="336" r:id="rId52"/>
    <p:sldId id="337" r:id="rId53"/>
    <p:sldId id="308" r:id="rId54"/>
    <p:sldId id="353" r:id="rId55"/>
    <p:sldId id="339" r:id="rId56"/>
    <p:sldId id="358" r:id="rId57"/>
    <p:sldId id="359" r:id="rId58"/>
    <p:sldId id="356" r:id="rId59"/>
    <p:sldId id="357" r:id="rId6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2B702C-10AB-7F1E-1EBA-B66E701EEA1E}" name="Whalen Smith, Cara" initials="WSC" userId="S::whal24@osumc.edu::a419074f-31c0-415c-992d-699f1bb760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Noeller" initials="TN" lastIdx="20" clrIdx="0">
    <p:extLst>
      <p:ext uri="{19B8F6BF-5375-455C-9EA6-DF929625EA0E}">
        <p15:presenceInfo xmlns:p15="http://schemas.microsoft.com/office/powerpoint/2012/main" userId="S::tnoeller@metrohealth.org::0ff5b971-9af4-41eb-9470-124bb5582e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2F3"/>
    <a:srgbClr val="EBF1F9"/>
    <a:srgbClr val="F0F4FA"/>
    <a:srgbClr val="ADC1E5"/>
    <a:srgbClr val="7F9ED7"/>
    <a:srgbClr val="96B0DE"/>
    <a:srgbClr val="C8D6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75145-88ED-42CC-B710-04D0F8EB766A}" v="2" dt="2023-02-27T14:48:38.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7" autoAdjust="0"/>
    <p:restoredTop sz="87563" autoAdjust="0"/>
  </p:normalViewPr>
  <p:slideViewPr>
    <p:cSldViewPr snapToGrid="0">
      <p:cViewPr varScale="1">
        <p:scale>
          <a:sx n="96" d="100"/>
          <a:sy n="96" d="100"/>
        </p:scale>
        <p:origin x="1032" y="90"/>
      </p:cViewPr>
      <p:guideLst/>
    </p:cSldViewPr>
  </p:slideViewPr>
  <p:outlineViewPr>
    <p:cViewPr>
      <p:scale>
        <a:sx n="33" d="100"/>
        <a:sy n="33" d="100"/>
      </p:scale>
      <p:origin x="0" y="-432"/>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ma, Umeeksha Harminder" userId="S::usharma@rockets.utoledo.edu::c9277324-6509-4e38-86a7-6c13908dc467" providerId="AD" clId="Web-{DB9CF551-1EBC-4E49-A724-F93A2046C25F}"/>
    <pc:docChg chg="modSld">
      <pc:chgData name="Sharma, Umeeksha Harminder" userId="S::usharma@rockets.utoledo.edu::c9277324-6509-4e38-86a7-6c13908dc467" providerId="AD" clId="Web-{DB9CF551-1EBC-4E49-A724-F93A2046C25F}" dt="2022-11-16T19:07:41.554" v="0" actId="14100"/>
      <pc:docMkLst>
        <pc:docMk/>
      </pc:docMkLst>
      <pc:sldChg chg="modSp">
        <pc:chgData name="Sharma, Umeeksha Harminder" userId="S::usharma@rockets.utoledo.edu::c9277324-6509-4e38-86a7-6c13908dc467" providerId="AD" clId="Web-{DB9CF551-1EBC-4E49-A724-F93A2046C25F}" dt="2022-11-16T19:07:41.554" v="0" actId="14100"/>
        <pc:sldMkLst>
          <pc:docMk/>
          <pc:sldMk cId="3406669894" sldId="264"/>
        </pc:sldMkLst>
        <pc:picChg chg="mod">
          <ac:chgData name="Sharma, Umeeksha Harminder" userId="S::usharma@rockets.utoledo.edu::c9277324-6509-4e38-86a7-6c13908dc467" providerId="AD" clId="Web-{DB9CF551-1EBC-4E49-A724-F93A2046C25F}" dt="2022-11-16T19:07:41.554" v="0" actId="14100"/>
          <ac:picMkLst>
            <pc:docMk/>
            <pc:sldMk cId="3406669894" sldId="264"/>
            <ac:picMk id="7" creationId="{DB320098-BA06-4E18-AC20-9F1FEA26C084}"/>
          </ac:picMkLst>
        </pc:picChg>
      </pc:sldChg>
    </pc:docChg>
  </pc:docChgLst>
  <pc:docChgLst>
    <pc:chgData name="Sharma, Umeeksha Harminder" userId="c9277324-6509-4e38-86a7-6c13908dc467" providerId="ADAL" clId="{0F075145-88ED-42CC-B710-04D0F8EB766A}"/>
    <pc:docChg chg="modSld">
      <pc:chgData name="Sharma, Umeeksha Harminder" userId="c9277324-6509-4e38-86a7-6c13908dc467" providerId="ADAL" clId="{0F075145-88ED-42CC-B710-04D0F8EB766A}" dt="2023-02-27T14:49:04.542" v="56" actId="1076"/>
      <pc:docMkLst>
        <pc:docMk/>
      </pc:docMkLst>
      <pc:sldChg chg="addSp modSp mod">
        <pc:chgData name="Sharma, Umeeksha Harminder" userId="c9277324-6509-4e38-86a7-6c13908dc467" providerId="ADAL" clId="{0F075145-88ED-42CC-B710-04D0F8EB766A}" dt="2023-02-27T14:48:00.419" v="32" actId="113"/>
        <pc:sldMkLst>
          <pc:docMk/>
          <pc:sldMk cId="918483063" sldId="341"/>
        </pc:sldMkLst>
        <pc:spChg chg="add mod">
          <ac:chgData name="Sharma, Umeeksha Harminder" userId="c9277324-6509-4e38-86a7-6c13908dc467" providerId="ADAL" clId="{0F075145-88ED-42CC-B710-04D0F8EB766A}" dt="2023-02-27T14:48:00.419" v="32" actId="113"/>
          <ac:spMkLst>
            <pc:docMk/>
            <pc:sldMk cId="918483063" sldId="341"/>
            <ac:spMk id="2" creationId="{D72B90DE-8711-40D6-869F-2F87F052BADC}"/>
          </ac:spMkLst>
        </pc:spChg>
      </pc:sldChg>
      <pc:sldChg chg="addSp modSp mod">
        <pc:chgData name="Sharma, Umeeksha Harminder" userId="c9277324-6509-4e38-86a7-6c13908dc467" providerId="ADAL" clId="{0F075145-88ED-42CC-B710-04D0F8EB766A}" dt="2023-02-27T14:49:04.542" v="56" actId="1076"/>
        <pc:sldMkLst>
          <pc:docMk/>
          <pc:sldMk cId="4069590643" sldId="353"/>
        </pc:sldMkLst>
        <pc:spChg chg="add mod">
          <ac:chgData name="Sharma, Umeeksha Harminder" userId="c9277324-6509-4e38-86a7-6c13908dc467" providerId="ADAL" clId="{0F075145-88ED-42CC-B710-04D0F8EB766A}" dt="2023-02-27T14:49:04.542" v="56" actId="1076"/>
          <ac:spMkLst>
            <pc:docMk/>
            <pc:sldMk cId="4069590643" sldId="353"/>
            <ac:spMk id="2" creationId="{D78BE0F3-A18E-49F0-826C-E4F2A4DE1D7F}"/>
          </ac:spMkLst>
        </pc:spChg>
      </pc:sldChg>
    </pc:docChg>
  </pc:docChgLst>
  <pc:docChgLst>
    <pc:chgData name="Sharma, Umeeksha Harminder" userId="S::usharma@rockets.utoledo.edu::c9277324-6509-4e38-86a7-6c13908dc467" providerId="AD" clId="Web-{2640B93B-8819-DD6E-8AFD-E466AAC0E687}"/>
    <pc:docChg chg="modSld">
      <pc:chgData name="Sharma, Umeeksha Harminder" userId="S::usharma@rockets.utoledo.edu::c9277324-6509-4e38-86a7-6c13908dc467" providerId="AD" clId="Web-{2640B93B-8819-DD6E-8AFD-E466AAC0E687}" dt="2022-11-21T20:08:13.579" v="1"/>
      <pc:docMkLst>
        <pc:docMk/>
      </pc:docMkLst>
      <pc:sldChg chg="addSp delSp">
        <pc:chgData name="Sharma, Umeeksha Harminder" userId="S::usharma@rockets.utoledo.edu::c9277324-6509-4e38-86a7-6c13908dc467" providerId="AD" clId="Web-{2640B93B-8819-DD6E-8AFD-E466AAC0E687}" dt="2022-11-21T20:08:13.579" v="1"/>
        <pc:sldMkLst>
          <pc:docMk/>
          <pc:sldMk cId="101653456" sldId="269"/>
        </pc:sldMkLst>
        <pc:picChg chg="add del">
          <ac:chgData name="Sharma, Umeeksha Harminder" userId="S::usharma@rockets.utoledo.edu::c9277324-6509-4e38-86a7-6c13908dc467" providerId="AD" clId="Web-{2640B93B-8819-DD6E-8AFD-E466AAC0E687}" dt="2022-11-21T20:08:13.579" v="1"/>
          <ac:picMkLst>
            <pc:docMk/>
            <pc:sldMk cId="101653456" sldId="269"/>
            <ac:picMk id="7" creationId="{A55CF4D7-4A71-C55A-B0C5-8A417788539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5AEFA67-1CBF-4545-822D-6C211C59C828}" type="datetimeFigureOut">
              <a:rPr lang="en-US" smtClean="0"/>
              <a:t>2/27/2023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FC7026D-3409-454D-B7A3-5442208F76AF}" type="slidenum">
              <a:rPr lang="en-US" smtClean="0"/>
              <a:t>‹#›</a:t>
            </a:fld>
            <a:endParaRPr lang="en-US"/>
          </a:p>
        </p:txBody>
      </p:sp>
    </p:spTree>
    <p:extLst>
      <p:ext uri="{BB962C8B-B14F-4D97-AF65-F5344CB8AC3E}">
        <p14:creationId xmlns:p14="http://schemas.microsoft.com/office/powerpoint/2010/main" val="325670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endParaRPr/>
          </a:p>
        </p:txBody>
      </p:sp>
      <p:sp>
        <p:nvSpPr>
          <p:cNvPr id="86" name="Google Shape;8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49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8AB03-037B-4A70-A23D-241AC11D3595}" type="slidenum">
              <a:rPr lang="en-US" smtClean="0"/>
              <a:t>11</a:t>
            </a:fld>
            <a:endParaRPr lang="en-US"/>
          </a:p>
        </p:txBody>
      </p:sp>
    </p:spTree>
    <p:extLst>
      <p:ext uri="{BB962C8B-B14F-4D97-AF65-F5344CB8AC3E}">
        <p14:creationId xmlns:p14="http://schemas.microsoft.com/office/powerpoint/2010/main" val="379718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u="sng" dirty="0">
              <a:solidFill>
                <a:srgbClr val="0563C1"/>
              </a:solidFill>
              <a:latin typeface="Calibri" panose="020F0502020204030204" pitchFamily="34" charset="0"/>
              <a:ea typeface="Calibri" panose="020F0502020204030204" pitchFamily="34" charset="0"/>
            </a:endParaRPr>
          </a:p>
          <a:p>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78AB03-037B-4A70-A23D-241AC11D3595}" type="slidenum">
              <a:rPr lang="en-US" smtClean="0"/>
              <a:t>12</a:t>
            </a:fld>
            <a:endParaRPr lang="en-US"/>
          </a:p>
        </p:txBody>
      </p:sp>
    </p:spTree>
    <p:extLst>
      <p:ext uri="{BB962C8B-B14F-4D97-AF65-F5344CB8AC3E}">
        <p14:creationId xmlns:p14="http://schemas.microsoft.com/office/powerpoint/2010/main" val="213957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8764AB"/>
                </a:solidFill>
                <a:latin typeface="Arial" panose="020B0604020202020204" pitchFamily="34" charset="0"/>
              </a:rPr>
              <a:t> </a:t>
            </a:r>
          </a:p>
        </p:txBody>
      </p:sp>
      <p:sp>
        <p:nvSpPr>
          <p:cNvPr id="4" name="Slide Number Placeholder 3"/>
          <p:cNvSpPr>
            <a:spLocks noGrp="1"/>
          </p:cNvSpPr>
          <p:nvPr>
            <p:ph type="sldNum" sz="quarter" idx="5"/>
          </p:nvPr>
        </p:nvSpPr>
        <p:spPr/>
        <p:txBody>
          <a:bodyPr/>
          <a:lstStyle/>
          <a:p>
            <a:fld id="{CFC7026D-3409-454D-B7A3-5442208F76AF}" type="slidenum">
              <a:rPr lang="en-US" smtClean="0"/>
              <a:t>13</a:t>
            </a:fld>
            <a:endParaRPr lang="en-US"/>
          </a:p>
        </p:txBody>
      </p:sp>
    </p:spTree>
    <p:extLst>
      <p:ext uri="{BB962C8B-B14F-4D97-AF65-F5344CB8AC3E}">
        <p14:creationId xmlns:p14="http://schemas.microsoft.com/office/powerpoint/2010/main" val="3863919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15</a:t>
            </a:fld>
            <a:endParaRPr lang="en-US"/>
          </a:p>
        </p:txBody>
      </p:sp>
    </p:spTree>
    <p:extLst>
      <p:ext uri="{BB962C8B-B14F-4D97-AF65-F5344CB8AC3E}">
        <p14:creationId xmlns:p14="http://schemas.microsoft.com/office/powerpoint/2010/main" val="252426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8AB03-037B-4A70-A23D-241AC11D3595}" type="slidenum">
              <a:rPr lang="en-US" smtClean="0"/>
              <a:t>16</a:t>
            </a:fld>
            <a:endParaRPr lang="en-US"/>
          </a:p>
        </p:txBody>
      </p:sp>
    </p:spTree>
    <p:extLst>
      <p:ext uri="{BB962C8B-B14F-4D97-AF65-F5344CB8AC3E}">
        <p14:creationId xmlns:p14="http://schemas.microsoft.com/office/powerpoint/2010/main" val="4098220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8AB03-037B-4A70-A23D-241AC11D3595}" type="slidenum">
              <a:rPr lang="en-US" smtClean="0"/>
              <a:t>19</a:t>
            </a:fld>
            <a:endParaRPr lang="en-US"/>
          </a:p>
        </p:txBody>
      </p:sp>
    </p:spTree>
    <p:extLst>
      <p:ext uri="{BB962C8B-B14F-4D97-AF65-F5344CB8AC3E}">
        <p14:creationId xmlns:p14="http://schemas.microsoft.com/office/powerpoint/2010/main" val="362609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20</a:t>
            </a:fld>
            <a:endParaRPr lang="en-US"/>
          </a:p>
        </p:txBody>
      </p:sp>
    </p:spTree>
    <p:extLst>
      <p:ext uri="{BB962C8B-B14F-4D97-AF65-F5344CB8AC3E}">
        <p14:creationId xmlns:p14="http://schemas.microsoft.com/office/powerpoint/2010/main" val="372923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21</a:t>
            </a:fld>
            <a:endParaRPr lang="en-US"/>
          </a:p>
        </p:txBody>
      </p:sp>
    </p:spTree>
    <p:extLst>
      <p:ext uri="{BB962C8B-B14F-4D97-AF65-F5344CB8AC3E}">
        <p14:creationId xmlns:p14="http://schemas.microsoft.com/office/powerpoint/2010/main" val="2549942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24</a:t>
            </a:fld>
            <a:endParaRPr lang="en-US"/>
          </a:p>
        </p:txBody>
      </p:sp>
    </p:spTree>
    <p:extLst>
      <p:ext uri="{BB962C8B-B14F-4D97-AF65-F5344CB8AC3E}">
        <p14:creationId xmlns:p14="http://schemas.microsoft.com/office/powerpoint/2010/main" val="2852511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25</a:t>
            </a:fld>
            <a:endParaRPr lang="en-US"/>
          </a:p>
        </p:txBody>
      </p:sp>
    </p:spTree>
    <p:extLst>
      <p:ext uri="{BB962C8B-B14F-4D97-AF65-F5344CB8AC3E}">
        <p14:creationId xmlns:p14="http://schemas.microsoft.com/office/powerpoint/2010/main" val="99846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endParaRPr dirty="0"/>
          </a:p>
        </p:txBody>
      </p:sp>
      <p:sp>
        <p:nvSpPr>
          <p:cNvPr id="86" name="Google Shape;8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8250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26</a:t>
            </a:fld>
            <a:endParaRPr lang="en-US"/>
          </a:p>
        </p:txBody>
      </p:sp>
    </p:spTree>
    <p:extLst>
      <p:ext uri="{BB962C8B-B14F-4D97-AF65-F5344CB8AC3E}">
        <p14:creationId xmlns:p14="http://schemas.microsoft.com/office/powerpoint/2010/main" val="2741745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27</a:t>
            </a:fld>
            <a:endParaRPr lang="en-US"/>
          </a:p>
        </p:txBody>
      </p:sp>
    </p:spTree>
    <p:extLst>
      <p:ext uri="{BB962C8B-B14F-4D97-AF65-F5344CB8AC3E}">
        <p14:creationId xmlns:p14="http://schemas.microsoft.com/office/powerpoint/2010/main" val="2569418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solidFill>
                <a:srgbClr val="000000"/>
              </a:solidFill>
              <a:latin typeface="Myriad Pro Cond"/>
            </a:endParaRPr>
          </a:p>
          <a:p>
            <a:r>
              <a:rPr lang="en-US" sz="1800" b="1" dirty="0">
                <a:solidFill>
                  <a:srgbClr val="000000"/>
                </a:solidFill>
                <a:latin typeface="Myriad Pro Cond"/>
              </a:rPr>
              <a:t>NOTES on each level:</a:t>
            </a:r>
          </a:p>
          <a:p>
            <a:endParaRPr lang="en-US" sz="1800" b="1" dirty="0">
              <a:solidFill>
                <a:srgbClr val="000000"/>
              </a:solidFill>
              <a:latin typeface="Myriad Pro Cond"/>
            </a:endParaRPr>
          </a:p>
          <a:p>
            <a:r>
              <a:rPr lang="en-US" sz="1800" b="1" dirty="0">
                <a:solidFill>
                  <a:srgbClr val="000000"/>
                </a:solidFill>
                <a:latin typeface="Myriad Pro SemiCond"/>
              </a:rPr>
              <a:t>Individual</a:t>
            </a:r>
            <a:endParaRPr lang="en-US" sz="1800" dirty="0">
              <a:solidFill>
                <a:srgbClr val="000000"/>
              </a:solidFill>
              <a:latin typeface="Myriad Pro SemiCond"/>
            </a:endParaRPr>
          </a:p>
          <a:p>
            <a:r>
              <a:rPr lang="en-US" sz="1800" dirty="0">
                <a:solidFill>
                  <a:srgbClr val="000000"/>
                </a:solidFill>
                <a:latin typeface="Myriad Pro SemiCond"/>
              </a:rPr>
              <a:t>Identifies biological and personal history factors; such as age, education, income, substance use, or history of abuse, that increase the likelihood of becoming a victim or perpetrator of violence. </a:t>
            </a:r>
          </a:p>
          <a:p>
            <a:r>
              <a:rPr lang="en-US" sz="1800" b="1" dirty="0">
                <a:solidFill>
                  <a:srgbClr val="000000"/>
                </a:solidFill>
                <a:latin typeface="Myriad Pro SemiCond"/>
              </a:rPr>
              <a:t>Relationship</a:t>
            </a:r>
            <a:endParaRPr lang="en-US" sz="1800" dirty="0">
              <a:solidFill>
                <a:srgbClr val="000000"/>
              </a:solidFill>
              <a:latin typeface="Myriad Pro SemiCond"/>
            </a:endParaRPr>
          </a:p>
          <a:p>
            <a:r>
              <a:rPr lang="en-US" sz="1800" dirty="0">
                <a:solidFill>
                  <a:srgbClr val="000000"/>
                </a:solidFill>
                <a:latin typeface="Myriad Pro SemiCond"/>
              </a:rPr>
              <a:t>Examines close relationships that may increase the risk of experiencing violence as a victim or perpetrator. A person’s closest social circle-peers, partners and family members-influences their behavior and contributes to their range of experience. </a:t>
            </a:r>
          </a:p>
          <a:p>
            <a:r>
              <a:rPr lang="en-US" sz="1800" b="1" dirty="0">
                <a:solidFill>
                  <a:srgbClr val="000000"/>
                </a:solidFill>
                <a:latin typeface="Myriad Pro SemiCond"/>
              </a:rPr>
              <a:t>Community</a:t>
            </a:r>
            <a:endParaRPr lang="en-US" sz="1800" dirty="0">
              <a:solidFill>
                <a:srgbClr val="000000"/>
              </a:solidFill>
              <a:latin typeface="Myriad Pro SemiCond"/>
            </a:endParaRPr>
          </a:p>
          <a:p>
            <a:r>
              <a:rPr lang="en-US" sz="1800" dirty="0">
                <a:solidFill>
                  <a:srgbClr val="000000"/>
                </a:solidFill>
                <a:latin typeface="Myriad Pro SemiCond"/>
              </a:rPr>
              <a:t>Explores the settings, such as schools, workplaces, and neighborhoods, in which social relationships occur and seeks to identify the characteristics of these settings that are associated with becoming victims or perpetrators of violence. </a:t>
            </a:r>
          </a:p>
          <a:p>
            <a:r>
              <a:rPr lang="en-US" sz="1800" b="1" dirty="0">
                <a:solidFill>
                  <a:srgbClr val="000000"/>
                </a:solidFill>
                <a:latin typeface="Myriad Pro SemiCond"/>
              </a:rPr>
              <a:t>Societal</a:t>
            </a:r>
            <a:endParaRPr lang="en-US" sz="1800" dirty="0">
              <a:solidFill>
                <a:srgbClr val="000000"/>
              </a:solidFill>
              <a:latin typeface="Myriad Pro SemiCond"/>
            </a:endParaRPr>
          </a:p>
          <a:p>
            <a:r>
              <a:rPr lang="en-US" sz="1800" dirty="0">
                <a:solidFill>
                  <a:srgbClr val="000000"/>
                </a:solidFill>
                <a:latin typeface="Myriad Pro SemiCond"/>
              </a:rPr>
              <a:t>Looks at the broad societal factors, such as health, economic, educational and social policies, that help create a climate in which violence is encouraged or inhibited and help to maintain economic or social inequalities between groups in society. </a:t>
            </a:r>
            <a:endParaRPr lang="en-US" dirty="0"/>
          </a:p>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29</a:t>
            </a:fld>
            <a:endParaRPr lang="en-US"/>
          </a:p>
        </p:txBody>
      </p:sp>
    </p:spTree>
    <p:extLst>
      <p:ext uri="{BB962C8B-B14F-4D97-AF65-F5344CB8AC3E}">
        <p14:creationId xmlns:p14="http://schemas.microsoft.com/office/powerpoint/2010/main" val="2134071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answers:</a:t>
            </a:r>
          </a:p>
          <a:p>
            <a:r>
              <a:rPr lang="en-US" dirty="0"/>
              <a:t>Jax experienced abuse as a child.</a:t>
            </a:r>
          </a:p>
          <a:p>
            <a:r>
              <a:rPr lang="en-US" b="0" dirty="0"/>
              <a:t>Ana Luisa’s in-laws brush violent behavior under the rug.</a:t>
            </a:r>
          </a:p>
          <a:p>
            <a:r>
              <a:rPr lang="en-US" b="0" dirty="0"/>
              <a:t>The Hills are respected and influential and local systems such as health care and policing tolerate their behavior.</a:t>
            </a:r>
          </a:p>
          <a:p>
            <a:r>
              <a:rPr lang="en-US" b="0" dirty="0"/>
              <a:t>Social norms reinforce violent behavior and encourage people to “look the other way” or blame the victim.</a:t>
            </a:r>
          </a:p>
        </p:txBody>
      </p:sp>
      <p:sp>
        <p:nvSpPr>
          <p:cNvPr id="4" name="Slide Number Placeholder 3"/>
          <p:cNvSpPr>
            <a:spLocks noGrp="1"/>
          </p:cNvSpPr>
          <p:nvPr>
            <p:ph type="sldNum" sz="quarter" idx="5"/>
          </p:nvPr>
        </p:nvSpPr>
        <p:spPr/>
        <p:txBody>
          <a:bodyPr/>
          <a:lstStyle/>
          <a:p>
            <a:fld id="{CFC7026D-3409-454D-B7A3-5442208F76AF}" type="slidenum">
              <a:rPr lang="en-US" smtClean="0"/>
              <a:t>30</a:t>
            </a:fld>
            <a:endParaRPr lang="en-US"/>
          </a:p>
        </p:txBody>
      </p:sp>
    </p:spTree>
    <p:extLst>
      <p:ext uri="{BB962C8B-B14F-4D97-AF65-F5344CB8AC3E}">
        <p14:creationId xmlns:p14="http://schemas.microsoft.com/office/powerpoint/2010/main" val="1025085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32</a:t>
            </a:fld>
            <a:endParaRPr lang="en-US"/>
          </a:p>
        </p:txBody>
      </p:sp>
    </p:spTree>
    <p:extLst>
      <p:ext uri="{BB962C8B-B14F-4D97-AF65-F5344CB8AC3E}">
        <p14:creationId xmlns:p14="http://schemas.microsoft.com/office/powerpoint/2010/main" val="340889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33</a:t>
            </a:fld>
            <a:endParaRPr lang="en-US"/>
          </a:p>
        </p:txBody>
      </p:sp>
    </p:spTree>
    <p:extLst>
      <p:ext uri="{BB962C8B-B14F-4D97-AF65-F5344CB8AC3E}">
        <p14:creationId xmlns:p14="http://schemas.microsoft.com/office/powerpoint/2010/main" val="1812122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8AB03-037B-4A70-A23D-241AC11D3595}" type="slidenum">
              <a:rPr lang="en-US" smtClean="0"/>
              <a:t>34</a:t>
            </a:fld>
            <a:endParaRPr lang="en-US"/>
          </a:p>
        </p:txBody>
      </p:sp>
    </p:spTree>
    <p:extLst>
      <p:ext uri="{BB962C8B-B14F-4D97-AF65-F5344CB8AC3E}">
        <p14:creationId xmlns:p14="http://schemas.microsoft.com/office/powerpoint/2010/main" val="1634899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solidFill>
                <a:srgbClr val="000000"/>
              </a:solidFill>
              <a:latin typeface="Calibri" panose="020F0502020204030204" pitchFamily="34" charset="0"/>
            </a:endParaRPr>
          </a:p>
          <a:p>
            <a:r>
              <a:rPr lang="en-US" sz="1800" dirty="0">
                <a:latin typeface="Arial" panose="020B0604020202020204" pitchFamily="34" charset="0"/>
                <a:cs typeface="Arial" panose="020B0604020202020204" pitchFamily="34" charset="0"/>
              </a:rPr>
              <a:t>It is critical to build trust with someone who has experienced IPV. It's important that providers avoid having patients retell the story, which could re-traumatize the patient. </a:t>
            </a:r>
            <a:endParaRPr lang="en-US" sz="180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FC7026D-3409-454D-B7A3-5442208F76AF}" type="slidenum">
              <a:rPr lang="en-US" smtClean="0"/>
              <a:t>36</a:t>
            </a:fld>
            <a:endParaRPr lang="en-US"/>
          </a:p>
        </p:txBody>
      </p:sp>
    </p:spTree>
    <p:extLst>
      <p:ext uri="{BB962C8B-B14F-4D97-AF65-F5344CB8AC3E}">
        <p14:creationId xmlns:p14="http://schemas.microsoft.com/office/powerpoint/2010/main" val="354266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37</a:t>
            </a:fld>
            <a:endParaRPr lang="en-US"/>
          </a:p>
        </p:txBody>
      </p:sp>
    </p:spTree>
    <p:extLst>
      <p:ext uri="{BB962C8B-B14F-4D97-AF65-F5344CB8AC3E}">
        <p14:creationId xmlns:p14="http://schemas.microsoft.com/office/powerpoint/2010/main" val="1324228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38</a:t>
            </a:fld>
            <a:endParaRPr lang="en-US"/>
          </a:p>
        </p:txBody>
      </p:sp>
    </p:spTree>
    <p:extLst>
      <p:ext uri="{BB962C8B-B14F-4D97-AF65-F5344CB8AC3E}">
        <p14:creationId xmlns:p14="http://schemas.microsoft.com/office/powerpoint/2010/main" val="30745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3</a:t>
            </a:fld>
            <a:endParaRPr lang="en-US"/>
          </a:p>
        </p:txBody>
      </p:sp>
    </p:spTree>
    <p:extLst>
      <p:ext uri="{BB962C8B-B14F-4D97-AF65-F5344CB8AC3E}">
        <p14:creationId xmlns:p14="http://schemas.microsoft.com/office/powerpoint/2010/main" val="316268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39</a:t>
            </a:fld>
            <a:endParaRPr lang="en-US"/>
          </a:p>
        </p:txBody>
      </p:sp>
    </p:spTree>
    <p:extLst>
      <p:ext uri="{BB962C8B-B14F-4D97-AF65-F5344CB8AC3E}">
        <p14:creationId xmlns:p14="http://schemas.microsoft.com/office/powerpoint/2010/main" val="3494375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8AB03-037B-4A70-A23D-241AC11D3595}" type="slidenum">
              <a:rPr lang="en-US" smtClean="0"/>
              <a:t>40</a:t>
            </a:fld>
            <a:endParaRPr lang="en-US"/>
          </a:p>
        </p:txBody>
      </p:sp>
    </p:spTree>
    <p:extLst>
      <p:ext uri="{BB962C8B-B14F-4D97-AF65-F5344CB8AC3E}">
        <p14:creationId xmlns:p14="http://schemas.microsoft.com/office/powerpoint/2010/main" val="2106855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8AB03-037B-4A70-A23D-241AC11D3595}" type="slidenum">
              <a:rPr lang="en-US" smtClean="0"/>
              <a:t>41</a:t>
            </a:fld>
            <a:endParaRPr lang="en-US"/>
          </a:p>
        </p:txBody>
      </p:sp>
    </p:spTree>
    <p:extLst>
      <p:ext uri="{BB962C8B-B14F-4D97-AF65-F5344CB8AC3E}">
        <p14:creationId xmlns:p14="http://schemas.microsoft.com/office/powerpoint/2010/main" val="681026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8AB03-037B-4A70-A23D-241AC11D3595}" type="slidenum">
              <a:rPr lang="en-US" smtClean="0"/>
              <a:t>42</a:t>
            </a:fld>
            <a:endParaRPr lang="en-US"/>
          </a:p>
        </p:txBody>
      </p:sp>
    </p:spTree>
    <p:extLst>
      <p:ext uri="{BB962C8B-B14F-4D97-AF65-F5344CB8AC3E}">
        <p14:creationId xmlns:p14="http://schemas.microsoft.com/office/powerpoint/2010/main" val="702046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C678AB03-037B-4A70-A23D-241AC11D3595}" type="slidenum">
              <a:rPr lang="en-US" smtClean="0"/>
              <a:t>43</a:t>
            </a:fld>
            <a:endParaRPr lang="en-US"/>
          </a:p>
        </p:txBody>
      </p:sp>
    </p:spTree>
    <p:extLst>
      <p:ext uri="{BB962C8B-B14F-4D97-AF65-F5344CB8AC3E}">
        <p14:creationId xmlns:p14="http://schemas.microsoft.com/office/powerpoint/2010/main" val="776698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44</a:t>
            </a:fld>
            <a:endParaRPr lang="en-US"/>
          </a:p>
        </p:txBody>
      </p:sp>
    </p:spTree>
    <p:extLst>
      <p:ext uri="{BB962C8B-B14F-4D97-AF65-F5344CB8AC3E}">
        <p14:creationId xmlns:p14="http://schemas.microsoft.com/office/powerpoint/2010/main" val="3965868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8AB03-037B-4A70-A23D-241AC11D3595}" type="slidenum">
              <a:rPr lang="en-US" smtClean="0"/>
              <a:t>45</a:t>
            </a:fld>
            <a:endParaRPr lang="en-US"/>
          </a:p>
        </p:txBody>
      </p:sp>
    </p:spTree>
    <p:extLst>
      <p:ext uri="{BB962C8B-B14F-4D97-AF65-F5344CB8AC3E}">
        <p14:creationId xmlns:p14="http://schemas.microsoft.com/office/powerpoint/2010/main" val="2147759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46</a:t>
            </a:fld>
            <a:endParaRPr lang="en-US"/>
          </a:p>
        </p:txBody>
      </p:sp>
    </p:spTree>
    <p:extLst>
      <p:ext uri="{BB962C8B-B14F-4D97-AF65-F5344CB8AC3E}">
        <p14:creationId xmlns:p14="http://schemas.microsoft.com/office/powerpoint/2010/main" val="2294155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endParaRPr dirty="0"/>
          </a:p>
        </p:txBody>
      </p:sp>
      <p:sp>
        <p:nvSpPr>
          <p:cNvPr id="86" name="Google Shape;8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0110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48</a:t>
            </a:fld>
            <a:endParaRPr lang="en-US"/>
          </a:p>
        </p:txBody>
      </p:sp>
    </p:spTree>
    <p:extLst>
      <p:ext uri="{BB962C8B-B14F-4D97-AF65-F5344CB8AC3E}">
        <p14:creationId xmlns:p14="http://schemas.microsoft.com/office/powerpoint/2010/main" val="332633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EFF27D1-D480-42C0-8FC3-8ED2B9D3C96B}" type="slidenum">
              <a:rPr lang="en-US" smtClean="0"/>
              <a:t>4</a:t>
            </a:fld>
            <a:endParaRPr lang="en-US"/>
          </a:p>
        </p:txBody>
      </p:sp>
    </p:spTree>
    <p:extLst>
      <p:ext uri="{BB962C8B-B14F-4D97-AF65-F5344CB8AC3E}">
        <p14:creationId xmlns:p14="http://schemas.microsoft.com/office/powerpoint/2010/main" val="2656103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49</a:t>
            </a:fld>
            <a:endParaRPr lang="en-US"/>
          </a:p>
        </p:txBody>
      </p:sp>
    </p:spTree>
    <p:extLst>
      <p:ext uri="{BB962C8B-B14F-4D97-AF65-F5344CB8AC3E}">
        <p14:creationId xmlns:p14="http://schemas.microsoft.com/office/powerpoint/2010/main" val="163348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50</a:t>
            </a:fld>
            <a:endParaRPr lang="en-US"/>
          </a:p>
        </p:txBody>
      </p:sp>
    </p:spTree>
    <p:extLst>
      <p:ext uri="{BB962C8B-B14F-4D97-AF65-F5344CB8AC3E}">
        <p14:creationId xmlns:p14="http://schemas.microsoft.com/office/powerpoint/2010/main" val="886799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51</a:t>
            </a:fld>
            <a:endParaRPr lang="en-US"/>
          </a:p>
        </p:txBody>
      </p:sp>
    </p:spTree>
    <p:extLst>
      <p:ext uri="{BB962C8B-B14F-4D97-AF65-F5344CB8AC3E}">
        <p14:creationId xmlns:p14="http://schemas.microsoft.com/office/powerpoint/2010/main" val="1782329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7026D-3409-454D-B7A3-5442208F76AF}" type="slidenum">
              <a:rPr lang="en-US" smtClean="0"/>
              <a:t>52</a:t>
            </a:fld>
            <a:endParaRPr lang="en-US"/>
          </a:p>
        </p:txBody>
      </p:sp>
    </p:spTree>
    <p:extLst>
      <p:ext uri="{BB962C8B-B14F-4D97-AF65-F5344CB8AC3E}">
        <p14:creationId xmlns:p14="http://schemas.microsoft.com/office/powerpoint/2010/main" val="1987957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FC7026D-3409-454D-B7A3-5442208F76AF}" type="slidenum">
              <a:rPr lang="en-US" smtClean="0"/>
              <a:t>6</a:t>
            </a:fld>
            <a:endParaRPr lang="en-US"/>
          </a:p>
        </p:txBody>
      </p:sp>
    </p:spTree>
    <p:extLst>
      <p:ext uri="{BB962C8B-B14F-4D97-AF65-F5344CB8AC3E}">
        <p14:creationId xmlns:p14="http://schemas.microsoft.com/office/powerpoint/2010/main" val="254310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FC7026D-3409-454D-B7A3-5442208F76AF}" type="slidenum">
              <a:rPr lang="en-US" smtClean="0"/>
              <a:t>7</a:t>
            </a:fld>
            <a:endParaRPr lang="en-US"/>
          </a:p>
        </p:txBody>
      </p:sp>
    </p:spTree>
    <p:extLst>
      <p:ext uri="{BB962C8B-B14F-4D97-AF65-F5344CB8AC3E}">
        <p14:creationId xmlns:p14="http://schemas.microsoft.com/office/powerpoint/2010/main" val="266413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highlight>
                <a:srgbClr val="FFFF00"/>
              </a:highlight>
            </a:endParaRPr>
          </a:p>
        </p:txBody>
      </p:sp>
      <p:sp>
        <p:nvSpPr>
          <p:cNvPr id="4" name="Slide Number Placeholder 3"/>
          <p:cNvSpPr>
            <a:spLocks noGrp="1"/>
          </p:cNvSpPr>
          <p:nvPr>
            <p:ph type="sldNum" sz="quarter" idx="5"/>
          </p:nvPr>
        </p:nvSpPr>
        <p:spPr/>
        <p:txBody>
          <a:bodyPr/>
          <a:lstStyle/>
          <a:p>
            <a:fld id="{CFC7026D-3409-454D-B7A3-5442208F76AF}" type="slidenum">
              <a:rPr lang="en-US" smtClean="0"/>
              <a:t>8</a:t>
            </a:fld>
            <a:endParaRPr lang="en-US"/>
          </a:p>
        </p:txBody>
      </p:sp>
    </p:spTree>
    <p:extLst>
      <p:ext uri="{BB962C8B-B14F-4D97-AF65-F5344CB8AC3E}">
        <p14:creationId xmlns:p14="http://schemas.microsoft.com/office/powerpoint/2010/main" val="137633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C7026D-3409-454D-B7A3-5442208F76AF}" type="slidenum">
              <a:rPr lang="en-US" smtClean="0"/>
              <a:t>9</a:t>
            </a:fld>
            <a:endParaRPr lang="en-US"/>
          </a:p>
        </p:txBody>
      </p:sp>
    </p:spTree>
    <p:extLst>
      <p:ext uri="{BB962C8B-B14F-4D97-AF65-F5344CB8AC3E}">
        <p14:creationId xmlns:p14="http://schemas.microsoft.com/office/powerpoint/2010/main" val="2899052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8AB03-037B-4A70-A23D-241AC11D3595}" type="slidenum">
              <a:rPr lang="en-US" smtClean="0"/>
              <a:t>10</a:t>
            </a:fld>
            <a:endParaRPr lang="en-US"/>
          </a:p>
        </p:txBody>
      </p:sp>
    </p:spTree>
    <p:extLst>
      <p:ext uri="{BB962C8B-B14F-4D97-AF65-F5344CB8AC3E}">
        <p14:creationId xmlns:p14="http://schemas.microsoft.com/office/powerpoint/2010/main" val="116506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12FD-16C6-42EE-A98C-77C2EFB7A7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67278D-FE43-4794-8DA4-D94C484F8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FEBFB8-EE81-4722-AD0D-E7C48789F76A}"/>
              </a:ext>
            </a:extLst>
          </p:cNvPr>
          <p:cNvSpPr>
            <a:spLocks noGrp="1"/>
          </p:cNvSpPr>
          <p:nvPr>
            <p:ph type="dt" sz="half" idx="10"/>
          </p:nvPr>
        </p:nvSpPr>
        <p:spPr/>
        <p:txBody>
          <a:bodyPr/>
          <a:lstStyle/>
          <a:p>
            <a:fld id="{A4446AAD-8305-43FA-93BD-A47EC2F213E3}" type="datetimeFigureOut">
              <a:rPr lang="en-US" smtClean="0"/>
              <a:t>2/27/2023</a:t>
            </a:fld>
            <a:endParaRPr lang="en-US"/>
          </a:p>
        </p:txBody>
      </p:sp>
      <p:sp>
        <p:nvSpPr>
          <p:cNvPr id="5" name="Footer Placeholder 4">
            <a:extLst>
              <a:ext uri="{FF2B5EF4-FFF2-40B4-BE49-F238E27FC236}">
                <a16:creationId xmlns:a16="http://schemas.microsoft.com/office/drawing/2014/main" id="{A700F318-8EA9-4306-A0E6-9B23238D9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7BAAC-6E10-4B1C-BF7D-19F8089BF4C3}"/>
              </a:ext>
            </a:extLst>
          </p:cNvPr>
          <p:cNvSpPr>
            <a:spLocks noGrp="1"/>
          </p:cNvSpPr>
          <p:nvPr>
            <p:ph type="sldNum" sz="quarter" idx="12"/>
          </p:nvPr>
        </p:nvSpPr>
        <p:spPr/>
        <p:txBody>
          <a:bodyPr/>
          <a:lstStyle/>
          <a:p>
            <a:fld id="{5DBAB524-DDBC-4226-97EC-B572D7305CD3}" type="slidenum">
              <a:rPr lang="en-US" smtClean="0"/>
              <a:t>‹#›</a:t>
            </a:fld>
            <a:endParaRPr lang="en-US"/>
          </a:p>
        </p:txBody>
      </p:sp>
    </p:spTree>
    <p:extLst>
      <p:ext uri="{BB962C8B-B14F-4D97-AF65-F5344CB8AC3E}">
        <p14:creationId xmlns:p14="http://schemas.microsoft.com/office/powerpoint/2010/main" val="46721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DED4-45AE-4C80-AA1C-178D9854E1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0C37AD-710A-4D5A-867A-36E954DAB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F1497-A35C-47E8-B397-951FBEE51239}"/>
              </a:ext>
            </a:extLst>
          </p:cNvPr>
          <p:cNvSpPr>
            <a:spLocks noGrp="1"/>
          </p:cNvSpPr>
          <p:nvPr>
            <p:ph type="dt" sz="half" idx="10"/>
          </p:nvPr>
        </p:nvSpPr>
        <p:spPr/>
        <p:txBody>
          <a:bodyPr/>
          <a:lstStyle/>
          <a:p>
            <a:fld id="{A4446AAD-8305-43FA-93BD-A47EC2F213E3}" type="datetimeFigureOut">
              <a:rPr lang="en-US" smtClean="0"/>
              <a:t>2/27/2023</a:t>
            </a:fld>
            <a:endParaRPr lang="en-US"/>
          </a:p>
        </p:txBody>
      </p:sp>
      <p:sp>
        <p:nvSpPr>
          <p:cNvPr id="5" name="Footer Placeholder 4">
            <a:extLst>
              <a:ext uri="{FF2B5EF4-FFF2-40B4-BE49-F238E27FC236}">
                <a16:creationId xmlns:a16="http://schemas.microsoft.com/office/drawing/2014/main" id="{801F741E-0B2E-44A1-9898-40FF21F61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6B459-BBCB-4AF8-B805-3F95D3054E2B}"/>
              </a:ext>
            </a:extLst>
          </p:cNvPr>
          <p:cNvSpPr>
            <a:spLocks noGrp="1"/>
          </p:cNvSpPr>
          <p:nvPr>
            <p:ph type="sldNum" sz="quarter" idx="12"/>
          </p:nvPr>
        </p:nvSpPr>
        <p:spPr/>
        <p:txBody>
          <a:bodyPr/>
          <a:lstStyle/>
          <a:p>
            <a:fld id="{5DBAB524-DDBC-4226-97EC-B572D7305CD3}" type="slidenum">
              <a:rPr lang="en-US" smtClean="0"/>
              <a:t>‹#›</a:t>
            </a:fld>
            <a:endParaRPr lang="en-US"/>
          </a:p>
        </p:txBody>
      </p:sp>
    </p:spTree>
    <p:extLst>
      <p:ext uri="{BB962C8B-B14F-4D97-AF65-F5344CB8AC3E}">
        <p14:creationId xmlns:p14="http://schemas.microsoft.com/office/powerpoint/2010/main" val="83992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3A284E-199C-45D7-B1DD-63888C8C0F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E8DF67-3296-4EFC-9DC6-513E0E5AD3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BF614-23F1-42E1-9BDB-B2F26E65F738}"/>
              </a:ext>
            </a:extLst>
          </p:cNvPr>
          <p:cNvSpPr>
            <a:spLocks noGrp="1"/>
          </p:cNvSpPr>
          <p:nvPr>
            <p:ph type="dt" sz="half" idx="10"/>
          </p:nvPr>
        </p:nvSpPr>
        <p:spPr/>
        <p:txBody>
          <a:bodyPr/>
          <a:lstStyle/>
          <a:p>
            <a:fld id="{A4446AAD-8305-43FA-93BD-A47EC2F213E3}" type="datetimeFigureOut">
              <a:rPr lang="en-US" smtClean="0"/>
              <a:t>2/27/2023</a:t>
            </a:fld>
            <a:endParaRPr lang="en-US"/>
          </a:p>
        </p:txBody>
      </p:sp>
      <p:sp>
        <p:nvSpPr>
          <p:cNvPr id="5" name="Footer Placeholder 4">
            <a:extLst>
              <a:ext uri="{FF2B5EF4-FFF2-40B4-BE49-F238E27FC236}">
                <a16:creationId xmlns:a16="http://schemas.microsoft.com/office/drawing/2014/main" id="{06BDF101-AB55-46BD-B77A-C96675B27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36155-70DF-4E15-B6D6-25C2D3C37FDF}"/>
              </a:ext>
            </a:extLst>
          </p:cNvPr>
          <p:cNvSpPr>
            <a:spLocks noGrp="1"/>
          </p:cNvSpPr>
          <p:nvPr>
            <p:ph type="sldNum" sz="quarter" idx="12"/>
          </p:nvPr>
        </p:nvSpPr>
        <p:spPr/>
        <p:txBody>
          <a:bodyPr/>
          <a:lstStyle/>
          <a:p>
            <a:fld id="{5DBAB524-DDBC-4226-97EC-B572D7305CD3}" type="slidenum">
              <a:rPr lang="en-US" smtClean="0"/>
              <a:t>‹#›</a:t>
            </a:fld>
            <a:endParaRPr lang="en-US"/>
          </a:p>
        </p:txBody>
      </p:sp>
    </p:spTree>
    <p:extLst>
      <p:ext uri="{BB962C8B-B14F-4D97-AF65-F5344CB8AC3E}">
        <p14:creationId xmlns:p14="http://schemas.microsoft.com/office/powerpoint/2010/main" val="67467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001371-56B7-44D7-A040-EDA4A37ECE9E}"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4A0ED-C657-447B-8749-C22DABE2691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2A4F-04E1-4FD9-98BD-00B7C3FE7A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3D48B-56F3-482B-AB32-EC750841EF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55C21-EE0F-4432-9AE6-3E5EA9E1FC7B}"/>
              </a:ext>
            </a:extLst>
          </p:cNvPr>
          <p:cNvSpPr>
            <a:spLocks noGrp="1"/>
          </p:cNvSpPr>
          <p:nvPr>
            <p:ph type="dt" sz="half" idx="10"/>
          </p:nvPr>
        </p:nvSpPr>
        <p:spPr/>
        <p:txBody>
          <a:bodyPr/>
          <a:lstStyle/>
          <a:p>
            <a:fld id="{3C6B9915-B9B0-425F-BC45-2AA9DFC647D9}" type="datetimeFigureOut">
              <a:rPr lang="en-US" smtClean="0"/>
              <a:t>2/27/2023</a:t>
            </a:fld>
            <a:endParaRPr lang="en-US"/>
          </a:p>
        </p:txBody>
      </p:sp>
      <p:sp>
        <p:nvSpPr>
          <p:cNvPr id="5" name="Footer Placeholder 4">
            <a:extLst>
              <a:ext uri="{FF2B5EF4-FFF2-40B4-BE49-F238E27FC236}">
                <a16:creationId xmlns:a16="http://schemas.microsoft.com/office/drawing/2014/main" id="{2F073DBB-4F60-4C74-9D7D-4B7A61FB8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8FF86-7356-473B-A751-9BF45B849620}"/>
              </a:ext>
            </a:extLst>
          </p:cNvPr>
          <p:cNvSpPr>
            <a:spLocks noGrp="1"/>
          </p:cNvSpPr>
          <p:nvPr>
            <p:ph type="sldNum" sz="quarter" idx="12"/>
          </p:nvPr>
        </p:nvSpPr>
        <p:spPr/>
        <p:txBody>
          <a:bodyPr/>
          <a:lstStyle/>
          <a:p>
            <a:fld id="{3A003C78-3FAA-48AC-9EC8-56BF03464F0F}" type="slidenum">
              <a:rPr lang="en-US" smtClean="0"/>
              <a:t>‹#›</a:t>
            </a:fld>
            <a:endParaRPr lang="en-US"/>
          </a:p>
        </p:txBody>
      </p:sp>
    </p:spTree>
    <p:extLst>
      <p:ext uri="{BB962C8B-B14F-4D97-AF65-F5344CB8AC3E}">
        <p14:creationId xmlns:p14="http://schemas.microsoft.com/office/powerpoint/2010/main" val="1510616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ECB2-3486-475A-80FD-F8E564E887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5EBD45-B666-4F03-982F-7A31D3E2EB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EA384-4D34-4E82-8120-2B6E396F5F11}"/>
              </a:ext>
            </a:extLst>
          </p:cNvPr>
          <p:cNvSpPr>
            <a:spLocks noGrp="1"/>
          </p:cNvSpPr>
          <p:nvPr>
            <p:ph type="dt" sz="half" idx="10"/>
          </p:nvPr>
        </p:nvSpPr>
        <p:spPr/>
        <p:txBody>
          <a:bodyPr/>
          <a:lstStyle/>
          <a:p>
            <a:fld id="{53DDBF3F-B407-4C1C-A50E-5571FECD7A04}" type="datetimeFigureOut">
              <a:rPr lang="en-US" smtClean="0"/>
              <a:t>2/27/2023</a:t>
            </a:fld>
            <a:endParaRPr lang="en-US"/>
          </a:p>
        </p:txBody>
      </p:sp>
      <p:sp>
        <p:nvSpPr>
          <p:cNvPr id="5" name="Footer Placeholder 4">
            <a:extLst>
              <a:ext uri="{FF2B5EF4-FFF2-40B4-BE49-F238E27FC236}">
                <a16:creationId xmlns:a16="http://schemas.microsoft.com/office/drawing/2014/main" id="{E0F10AD7-28C1-43BE-B573-8C9DF785D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D0F7C-B017-4454-B7E4-EC94ECF9A029}"/>
              </a:ext>
            </a:extLst>
          </p:cNvPr>
          <p:cNvSpPr>
            <a:spLocks noGrp="1"/>
          </p:cNvSpPr>
          <p:nvPr>
            <p:ph type="sldNum" sz="quarter" idx="12"/>
          </p:nvPr>
        </p:nvSpPr>
        <p:spPr/>
        <p:txBody>
          <a:bodyPr/>
          <a:lstStyle/>
          <a:p>
            <a:fld id="{7642D381-8C00-46EA-8489-77221D2C8B36}" type="slidenum">
              <a:rPr lang="en-US" smtClean="0"/>
              <a:t>‹#›</a:t>
            </a:fld>
            <a:endParaRPr lang="en-US"/>
          </a:p>
        </p:txBody>
      </p:sp>
    </p:spTree>
    <p:extLst>
      <p:ext uri="{BB962C8B-B14F-4D97-AF65-F5344CB8AC3E}">
        <p14:creationId xmlns:p14="http://schemas.microsoft.com/office/powerpoint/2010/main" val="1333721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9511-8468-4C59-98A0-E94F9BD72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18675A-7435-4334-8A7B-7C3F315A2C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3A4530-6B2F-4368-B8EC-9C1E25C17A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C25C93-982C-4FDC-AA5B-516C5D21BE13}"/>
              </a:ext>
            </a:extLst>
          </p:cNvPr>
          <p:cNvSpPr>
            <a:spLocks noGrp="1"/>
          </p:cNvSpPr>
          <p:nvPr>
            <p:ph type="dt" sz="half" idx="10"/>
          </p:nvPr>
        </p:nvSpPr>
        <p:spPr/>
        <p:txBody>
          <a:bodyPr/>
          <a:lstStyle/>
          <a:p>
            <a:fld id="{FD34AE06-AD10-4DB7-8DFA-46BF2658A2C2}" type="datetimeFigureOut">
              <a:rPr lang="en-US" smtClean="0"/>
              <a:t>2/27/2023</a:t>
            </a:fld>
            <a:endParaRPr lang="en-US"/>
          </a:p>
        </p:txBody>
      </p:sp>
      <p:sp>
        <p:nvSpPr>
          <p:cNvPr id="6" name="Footer Placeholder 5">
            <a:extLst>
              <a:ext uri="{FF2B5EF4-FFF2-40B4-BE49-F238E27FC236}">
                <a16:creationId xmlns:a16="http://schemas.microsoft.com/office/drawing/2014/main" id="{740574FF-CE0F-4381-B7EB-2568DF1E7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6559C-0F33-4E91-80B9-F30698FAA842}"/>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413652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061414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FBC5-6C82-49DA-9573-CBD4D16B6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87199D-9CC3-40C4-80E6-46796F6BDD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1BFC6-2203-4F85-81BA-48CA59D3396A}"/>
              </a:ext>
            </a:extLst>
          </p:cNvPr>
          <p:cNvSpPr>
            <a:spLocks noGrp="1"/>
          </p:cNvSpPr>
          <p:nvPr>
            <p:ph type="dt" sz="half" idx="10"/>
          </p:nvPr>
        </p:nvSpPr>
        <p:spPr/>
        <p:txBody>
          <a:bodyPr/>
          <a:lstStyle/>
          <a:p>
            <a:fld id="{A4446AAD-8305-43FA-93BD-A47EC2F213E3}" type="datetimeFigureOut">
              <a:rPr lang="en-US" smtClean="0"/>
              <a:t>2/27/2023</a:t>
            </a:fld>
            <a:endParaRPr lang="en-US"/>
          </a:p>
        </p:txBody>
      </p:sp>
      <p:sp>
        <p:nvSpPr>
          <p:cNvPr id="5" name="Footer Placeholder 4">
            <a:extLst>
              <a:ext uri="{FF2B5EF4-FFF2-40B4-BE49-F238E27FC236}">
                <a16:creationId xmlns:a16="http://schemas.microsoft.com/office/drawing/2014/main" id="{1F30947A-2928-4CF4-9985-FBC1646FB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CAF02-E708-4A78-AD20-BEADFA87FCBE}"/>
              </a:ext>
            </a:extLst>
          </p:cNvPr>
          <p:cNvSpPr>
            <a:spLocks noGrp="1"/>
          </p:cNvSpPr>
          <p:nvPr>
            <p:ph type="sldNum" sz="quarter" idx="12"/>
          </p:nvPr>
        </p:nvSpPr>
        <p:spPr/>
        <p:txBody>
          <a:bodyPr/>
          <a:lstStyle/>
          <a:p>
            <a:fld id="{5DBAB524-DDBC-4226-97EC-B572D7305CD3}" type="slidenum">
              <a:rPr lang="en-US" smtClean="0"/>
              <a:t>‹#›</a:t>
            </a:fld>
            <a:endParaRPr lang="en-US"/>
          </a:p>
        </p:txBody>
      </p:sp>
    </p:spTree>
    <p:extLst>
      <p:ext uri="{BB962C8B-B14F-4D97-AF65-F5344CB8AC3E}">
        <p14:creationId xmlns:p14="http://schemas.microsoft.com/office/powerpoint/2010/main" val="416651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EFBB-BCDB-481A-B4F3-78E91CE9019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32F830-7F66-431C-B569-A021361A1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2DD084-53E5-4715-ABF5-267FEB8B069F}"/>
              </a:ext>
            </a:extLst>
          </p:cNvPr>
          <p:cNvSpPr>
            <a:spLocks noGrp="1"/>
          </p:cNvSpPr>
          <p:nvPr>
            <p:ph type="dt" sz="half" idx="10"/>
          </p:nvPr>
        </p:nvSpPr>
        <p:spPr/>
        <p:txBody>
          <a:bodyPr/>
          <a:lstStyle/>
          <a:p>
            <a:fld id="{A4446AAD-8305-43FA-93BD-A47EC2F213E3}" type="datetimeFigureOut">
              <a:rPr lang="en-US" smtClean="0"/>
              <a:t>2/27/2023</a:t>
            </a:fld>
            <a:endParaRPr lang="en-US"/>
          </a:p>
        </p:txBody>
      </p:sp>
      <p:sp>
        <p:nvSpPr>
          <p:cNvPr id="5" name="Footer Placeholder 4">
            <a:extLst>
              <a:ext uri="{FF2B5EF4-FFF2-40B4-BE49-F238E27FC236}">
                <a16:creationId xmlns:a16="http://schemas.microsoft.com/office/drawing/2014/main" id="{478067D0-966A-4DDC-9C37-76AAFD334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D9AC8-EA84-4C44-9688-A5ED3353AAEC}"/>
              </a:ext>
            </a:extLst>
          </p:cNvPr>
          <p:cNvSpPr>
            <a:spLocks noGrp="1"/>
          </p:cNvSpPr>
          <p:nvPr>
            <p:ph type="sldNum" sz="quarter" idx="12"/>
          </p:nvPr>
        </p:nvSpPr>
        <p:spPr/>
        <p:txBody>
          <a:bodyPr/>
          <a:lstStyle/>
          <a:p>
            <a:fld id="{5DBAB524-DDBC-4226-97EC-B572D7305CD3}" type="slidenum">
              <a:rPr lang="en-US" smtClean="0"/>
              <a:t>‹#›</a:t>
            </a:fld>
            <a:endParaRPr lang="en-US"/>
          </a:p>
        </p:txBody>
      </p:sp>
    </p:spTree>
    <p:extLst>
      <p:ext uri="{BB962C8B-B14F-4D97-AF65-F5344CB8AC3E}">
        <p14:creationId xmlns:p14="http://schemas.microsoft.com/office/powerpoint/2010/main" val="72448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0121-0228-4C29-889D-3573921CCA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AEA17-5B04-45B9-8B1C-22123B9CEC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4F709A-88D8-43C6-9A76-E2CB171231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0A1F96-B0A5-4DB2-BD0B-4FBC78628C81}"/>
              </a:ext>
            </a:extLst>
          </p:cNvPr>
          <p:cNvSpPr>
            <a:spLocks noGrp="1"/>
          </p:cNvSpPr>
          <p:nvPr>
            <p:ph type="dt" sz="half" idx="10"/>
          </p:nvPr>
        </p:nvSpPr>
        <p:spPr/>
        <p:txBody>
          <a:bodyPr/>
          <a:lstStyle/>
          <a:p>
            <a:fld id="{A4446AAD-8305-43FA-93BD-A47EC2F213E3}" type="datetimeFigureOut">
              <a:rPr lang="en-US" smtClean="0"/>
              <a:t>2/27/2023</a:t>
            </a:fld>
            <a:endParaRPr lang="en-US"/>
          </a:p>
        </p:txBody>
      </p:sp>
      <p:sp>
        <p:nvSpPr>
          <p:cNvPr id="6" name="Footer Placeholder 5">
            <a:extLst>
              <a:ext uri="{FF2B5EF4-FFF2-40B4-BE49-F238E27FC236}">
                <a16:creationId xmlns:a16="http://schemas.microsoft.com/office/drawing/2014/main" id="{5FA6D74E-B454-4D11-A7B0-9FD741442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02C75A-2B6E-4862-AD95-C80EBEBCAFBB}"/>
              </a:ext>
            </a:extLst>
          </p:cNvPr>
          <p:cNvSpPr>
            <a:spLocks noGrp="1"/>
          </p:cNvSpPr>
          <p:nvPr>
            <p:ph type="sldNum" sz="quarter" idx="12"/>
          </p:nvPr>
        </p:nvSpPr>
        <p:spPr/>
        <p:txBody>
          <a:bodyPr/>
          <a:lstStyle/>
          <a:p>
            <a:fld id="{5DBAB524-DDBC-4226-97EC-B572D7305CD3}" type="slidenum">
              <a:rPr lang="en-US" smtClean="0"/>
              <a:t>‹#›</a:t>
            </a:fld>
            <a:endParaRPr lang="en-US"/>
          </a:p>
        </p:txBody>
      </p:sp>
    </p:spTree>
    <p:extLst>
      <p:ext uri="{BB962C8B-B14F-4D97-AF65-F5344CB8AC3E}">
        <p14:creationId xmlns:p14="http://schemas.microsoft.com/office/powerpoint/2010/main" val="327264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6560-B65C-4A15-B70F-DA1D40679E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B03CFA-C340-4866-ACD5-A1C2C10A20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DEF7D8-40EB-49AF-A663-A24EA46105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8154CD-BCD2-479C-982D-8CE350DAE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59435-8D92-4736-8ACC-CA0EBC5F94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8E9A6-7DD5-46F0-8DA2-EF7059F0E523}"/>
              </a:ext>
            </a:extLst>
          </p:cNvPr>
          <p:cNvSpPr>
            <a:spLocks noGrp="1"/>
          </p:cNvSpPr>
          <p:nvPr>
            <p:ph type="dt" sz="half" idx="10"/>
          </p:nvPr>
        </p:nvSpPr>
        <p:spPr/>
        <p:txBody>
          <a:bodyPr/>
          <a:lstStyle/>
          <a:p>
            <a:fld id="{A4446AAD-8305-43FA-93BD-A47EC2F213E3}" type="datetimeFigureOut">
              <a:rPr lang="en-US" smtClean="0"/>
              <a:t>2/27/2023</a:t>
            </a:fld>
            <a:endParaRPr lang="en-US"/>
          </a:p>
        </p:txBody>
      </p:sp>
      <p:sp>
        <p:nvSpPr>
          <p:cNvPr id="8" name="Footer Placeholder 7">
            <a:extLst>
              <a:ext uri="{FF2B5EF4-FFF2-40B4-BE49-F238E27FC236}">
                <a16:creationId xmlns:a16="http://schemas.microsoft.com/office/drawing/2014/main" id="{22E45C9E-F80E-4126-9250-85A01959E8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BDA178-D026-4A36-8C3A-5FAA78AD4723}"/>
              </a:ext>
            </a:extLst>
          </p:cNvPr>
          <p:cNvSpPr>
            <a:spLocks noGrp="1"/>
          </p:cNvSpPr>
          <p:nvPr>
            <p:ph type="sldNum" sz="quarter" idx="12"/>
          </p:nvPr>
        </p:nvSpPr>
        <p:spPr/>
        <p:txBody>
          <a:bodyPr/>
          <a:lstStyle/>
          <a:p>
            <a:fld id="{5DBAB524-DDBC-4226-97EC-B572D7305CD3}" type="slidenum">
              <a:rPr lang="en-US" smtClean="0"/>
              <a:t>‹#›</a:t>
            </a:fld>
            <a:endParaRPr lang="en-US"/>
          </a:p>
        </p:txBody>
      </p:sp>
    </p:spTree>
    <p:extLst>
      <p:ext uri="{BB962C8B-B14F-4D97-AF65-F5344CB8AC3E}">
        <p14:creationId xmlns:p14="http://schemas.microsoft.com/office/powerpoint/2010/main" val="193292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4044-2AE5-4764-9EEF-797C31F548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776B0D-C122-4391-9C13-64BC298FBA83}"/>
              </a:ext>
            </a:extLst>
          </p:cNvPr>
          <p:cNvSpPr>
            <a:spLocks noGrp="1"/>
          </p:cNvSpPr>
          <p:nvPr>
            <p:ph type="dt" sz="half" idx="10"/>
          </p:nvPr>
        </p:nvSpPr>
        <p:spPr/>
        <p:txBody>
          <a:bodyPr/>
          <a:lstStyle/>
          <a:p>
            <a:fld id="{A4446AAD-8305-43FA-93BD-A47EC2F213E3}" type="datetimeFigureOut">
              <a:rPr lang="en-US" smtClean="0"/>
              <a:t>2/27/2023</a:t>
            </a:fld>
            <a:endParaRPr lang="en-US"/>
          </a:p>
        </p:txBody>
      </p:sp>
      <p:sp>
        <p:nvSpPr>
          <p:cNvPr id="4" name="Footer Placeholder 3">
            <a:extLst>
              <a:ext uri="{FF2B5EF4-FFF2-40B4-BE49-F238E27FC236}">
                <a16:creationId xmlns:a16="http://schemas.microsoft.com/office/drawing/2014/main" id="{B3BE32EA-25F4-4B70-A0B5-0D4A7F3441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EDE2BA-9D6D-4385-9CC8-DC5122589B9B}"/>
              </a:ext>
            </a:extLst>
          </p:cNvPr>
          <p:cNvSpPr>
            <a:spLocks noGrp="1"/>
          </p:cNvSpPr>
          <p:nvPr>
            <p:ph type="sldNum" sz="quarter" idx="12"/>
          </p:nvPr>
        </p:nvSpPr>
        <p:spPr/>
        <p:txBody>
          <a:bodyPr/>
          <a:lstStyle/>
          <a:p>
            <a:fld id="{5DBAB524-DDBC-4226-97EC-B572D7305CD3}" type="slidenum">
              <a:rPr lang="en-US" smtClean="0"/>
              <a:t>‹#›</a:t>
            </a:fld>
            <a:endParaRPr lang="en-US"/>
          </a:p>
        </p:txBody>
      </p:sp>
    </p:spTree>
    <p:extLst>
      <p:ext uri="{BB962C8B-B14F-4D97-AF65-F5344CB8AC3E}">
        <p14:creationId xmlns:p14="http://schemas.microsoft.com/office/powerpoint/2010/main" val="3690458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8BBB9-C2AD-4E2C-8ACA-1FC93C0C5EE5}"/>
              </a:ext>
            </a:extLst>
          </p:cNvPr>
          <p:cNvSpPr>
            <a:spLocks noGrp="1"/>
          </p:cNvSpPr>
          <p:nvPr>
            <p:ph type="dt" sz="half" idx="10"/>
          </p:nvPr>
        </p:nvSpPr>
        <p:spPr/>
        <p:txBody>
          <a:bodyPr/>
          <a:lstStyle/>
          <a:p>
            <a:fld id="{A4446AAD-8305-43FA-93BD-A47EC2F213E3}" type="datetimeFigureOut">
              <a:rPr lang="en-US" smtClean="0"/>
              <a:t>2/27/2023</a:t>
            </a:fld>
            <a:endParaRPr lang="en-US"/>
          </a:p>
        </p:txBody>
      </p:sp>
      <p:sp>
        <p:nvSpPr>
          <p:cNvPr id="3" name="Footer Placeholder 2">
            <a:extLst>
              <a:ext uri="{FF2B5EF4-FFF2-40B4-BE49-F238E27FC236}">
                <a16:creationId xmlns:a16="http://schemas.microsoft.com/office/drawing/2014/main" id="{0E83C72F-231F-4F3A-83C8-5A653508E0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22C30-7B0A-4FB6-B519-01F5D0A9525E}"/>
              </a:ext>
            </a:extLst>
          </p:cNvPr>
          <p:cNvSpPr>
            <a:spLocks noGrp="1"/>
          </p:cNvSpPr>
          <p:nvPr>
            <p:ph type="sldNum" sz="quarter" idx="12"/>
          </p:nvPr>
        </p:nvSpPr>
        <p:spPr/>
        <p:txBody>
          <a:bodyPr/>
          <a:lstStyle/>
          <a:p>
            <a:fld id="{5DBAB524-DDBC-4226-97EC-B572D7305CD3}" type="slidenum">
              <a:rPr lang="en-US" smtClean="0"/>
              <a:t>‹#›</a:t>
            </a:fld>
            <a:endParaRPr lang="en-US"/>
          </a:p>
        </p:txBody>
      </p:sp>
    </p:spTree>
    <p:extLst>
      <p:ext uri="{BB962C8B-B14F-4D97-AF65-F5344CB8AC3E}">
        <p14:creationId xmlns:p14="http://schemas.microsoft.com/office/powerpoint/2010/main" val="50830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68CA-9997-4A8F-8C74-1906AD421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4C5D71-A6D1-4577-A378-7781BF7A3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7EB65B-D98C-4E02-93C4-C7EC3A03A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5C7A7E-D4CE-421E-BA2A-BA6227FDBCE5}"/>
              </a:ext>
            </a:extLst>
          </p:cNvPr>
          <p:cNvSpPr>
            <a:spLocks noGrp="1"/>
          </p:cNvSpPr>
          <p:nvPr>
            <p:ph type="dt" sz="half" idx="10"/>
          </p:nvPr>
        </p:nvSpPr>
        <p:spPr/>
        <p:txBody>
          <a:bodyPr/>
          <a:lstStyle/>
          <a:p>
            <a:fld id="{A4446AAD-8305-43FA-93BD-A47EC2F213E3}" type="datetimeFigureOut">
              <a:rPr lang="en-US" smtClean="0"/>
              <a:t>2/27/2023</a:t>
            </a:fld>
            <a:endParaRPr lang="en-US"/>
          </a:p>
        </p:txBody>
      </p:sp>
      <p:sp>
        <p:nvSpPr>
          <p:cNvPr id="6" name="Footer Placeholder 5">
            <a:extLst>
              <a:ext uri="{FF2B5EF4-FFF2-40B4-BE49-F238E27FC236}">
                <a16:creationId xmlns:a16="http://schemas.microsoft.com/office/drawing/2014/main" id="{ECC7EFBB-721E-42DE-B942-53D55F061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030E7-FE6B-425A-B0E8-617450D89A38}"/>
              </a:ext>
            </a:extLst>
          </p:cNvPr>
          <p:cNvSpPr>
            <a:spLocks noGrp="1"/>
          </p:cNvSpPr>
          <p:nvPr>
            <p:ph type="sldNum" sz="quarter" idx="12"/>
          </p:nvPr>
        </p:nvSpPr>
        <p:spPr/>
        <p:txBody>
          <a:bodyPr/>
          <a:lstStyle/>
          <a:p>
            <a:fld id="{5DBAB524-DDBC-4226-97EC-B572D7305CD3}" type="slidenum">
              <a:rPr lang="en-US" smtClean="0"/>
              <a:t>‹#›</a:t>
            </a:fld>
            <a:endParaRPr lang="en-US"/>
          </a:p>
        </p:txBody>
      </p:sp>
    </p:spTree>
    <p:extLst>
      <p:ext uri="{BB962C8B-B14F-4D97-AF65-F5344CB8AC3E}">
        <p14:creationId xmlns:p14="http://schemas.microsoft.com/office/powerpoint/2010/main" val="140749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A9CD8-4F25-443D-9194-E30E577DE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4451D6-E565-4DEB-ACE5-C121FE54D1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6A0F14-5F0F-47D5-BEFF-2191C4DFC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8F98CA-0383-4B89-9F10-BC69C8B41C2C}"/>
              </a:ext>
            </a:extLst>
          </p:cNvPr>
          <p:cNvSpPr>
            <a:spLocks noGrp="1"/>
          </p:cNvSpPr>
          <p:nvPr>
            <p:ph type="dt" sz="half" idx="10"/>
          </p:nvPr>
        </p:nvSpPr>
        <p:spPr/>
        <p:txBody>
          <a:bodyPr/>
          <a:lstStyle/>
          <a:p>
            <a:fld id="{A4446AAD-8305-43FA-93BD-A47EC2F213E3}" type="datetimeFigureOut">
              <a:rPr lang="en-US" smtClean="0"/>
              <a:t>2/27/2023</a:t>
            </a:fld>
            <a:endParaRPr lang="en-US"/>
          </a:p>
        </p:txBody>
      </p:sp>
      <p:sp>
        <p:nvSpPr>
          <p:cNvPr id="6" name="Footer Placeholder 5">
            <a:extLst>
              <a:ext uri="{FF2B5EF4-FFF2-40B4-BE49-F238E27FC236}">
                <a16:creationId xmlns:a16="http://schemas.microsoft.com/office/drawing/2014/main" id="{545EC966-4F84-4668-B818-000E897FF1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08E4F-58FC-43CF-947D-2838D42FD188}"/>
              </a:ext>
            </a:extLst>
          </p:cNvPr>
          <p:cNvSpPr>
            <a:spLocks noGrp="1"/>
          </p:cNvSpPr>
          <p:nvPr>
            <p:ph type="sldNum" sz="quarter" idx="12"/>
          </p:nvPr>
        </p:nvSpPr>
        <p:spPr/>
        <p:txBody>
          <a:bodyPr/>
          <a:lstStyle/>
          <a:p>
            <a:fld id="{5DBAB524-DDBC-4226-97EC-B572D7305CD3}" type="slidenum">
              <a:rPr lang="en-US" smtClean="0"/>
              <a:t>‹#›</a:t>
            </a:fld>
            <a:endParaRPr lang="en-US"/>
          </a:p>
        </p:txBody>
      </p:sp>
    </p:spTree>
    <p:extLst>
      <p:ext uri="{BB962C8B-B14F-4D97-AF65-F5344CB8AC3E}">
        <p14:creationId xmlns:p14="http://schemas.microsoft.com/office/powerpoint/2010/main" val="200813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43FD1-7B91-43FF-9571-B225288EB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F7D7BA-3F57-482B-81B4-D9545BDC4E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66D2D-5CBC-4E5E-9825-E0A6F518F7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46AAD-8305-43FA-93BD-A47EC2F213E3}" type="datetimeFigureOut">
              <a:rPr lang="en-US" smtClean="0"/>
              <a:t>2/27/2023</a:t>
            </a:fld>
            <a:endParaRPr lang="en-US"/>
          </a:p>
        </p:txBody>
      </p:sp>
      <p:sp>
        <p:nvSpPr>
          <p:cNvPr id="5" name="Footer Placeholder 4">
            <a:extLst>
              <a:ext uri="{FF2B5EF4-FFF2-40B4-BE49-F238E27FC236}">
                <a16:creationId xmlns:a16="http://schemas.microsoft.com/office/drawing/2014/main" id="{1EEF9B84-9C25-40CE-BC2B-2733DDE1D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1F2697-19A0-45E1-9EA5-50DC203E1A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AB524-DDBC-4226-97EC-B572D7305CD3}" type="slidenum">
              <a:rPr lang="en-US" smtClean="0"/>
              <a:t>‹#›</a:t>
            </a:fld>
            <a:endParaRPr lang="en-US"/>
          </a:p>
        </p:txBody>
      </p:sp>
    </p:spTree>
    <p:extLst>
      <p:ext uri="{BB962C8B-B14F-4D97-AF65-F5344CB8AC3E}">
        <p14:creationId xmlns:p14="http://schemas.microsoft.com/office/powerpoint/2010/main" val="228784086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01371-56B7-44D7-A040-EDA4A37ECE9E}" type="datetimeFigureOut">
              <a:rPr lang="en-US" smtClean="0"/>
              <a:pPr/>
              <a:t>2/27/2023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4A0ED-C657-447B-8749-C22DABE269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8330A-D3DC-4ED6-BC70-D48A4E6DE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DC46FF-AA5A-4679-AA86-320A61239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1F002-74A1-4599-A9AA-324666956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DBF3F-B407-4C1C-A50E-5571FECD7A04}" type="datetimeFigureOut">
              <a:rPr lang="en-US" smtClean="0"/>
              <a:t>2/27/2023</a:t>
            </a:fld>
            <a:endParaRPr lang="en-US"/>
          </a:p>
        </p:txBody>
      </p:sp>
      <p:sp>
        <p:nvSpPr>
          <p:cNvPr id="5" name="Footer Placeholder 4">
            <a:extLst>
              <a:ext uri="{FF2B5EF4-FFF2-40B4-BE49-F238E27FC236}">
                <a16:creationId xmlns:a16="http://schemas.microsoft.com/office/drawing/2014/main" id="{EE878CB9-85C4-4F3E-A4A1-E797D589F8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7C22B8-2254-4417-A9F0-F5C724DF5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2D381-8C00-46EA-8489-77221D2C8B36}" type="slidenum">
              <a:rPr lang="en-US" smtClean="0"/>
              <a:t>‹#›</a:t>
            </a:fld>
            <a:endParaRPr lang="en-US"/>
          </a:p>
        </p:txBody>
      </p:sp>
    </p:spTree>
    <p:extLst>
      <p:ext uri="{BB962C8B-B14F-4D97-AF65-F5344CB8AC3E}">
        <p14:creationId xmlns:p14="http://schemas.microsoft.com/office/powerpoint/2010/main" val="724344656"/>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40AAA8-33BD-42EC-AA9D-61BE6D7D0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261830-84D4-49FC-B8ED-D85362380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79CC4-00F3-4DF8-A69A-71556E112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4AE06-AD10-4DB7-8DFA-46BF2658A2C2}" type="datetimeFigureOut">
              <a:rPr lang="en-US" smtClean="0"/>
              <a:t>2/27/2023</a:t>
            </a:fld>
            <a:endParaRPr lang="en-US"/>
          </a:p>
        </p:txBody>
      </p:sp>
      <p:sp>
        <p:nvSpPr>
          <p:cNvPr id="5" name="Footer Placeholder 4">
            <a:extLst>
              <a:ext uri="{FF2B5EF4-FFF2-40B4-BE49-F238E27FC236}">
                <a16:creationId xmlns:a16="http://schemas.microsoft.com/office/drawing/2014/main" id="{648B6A73-A2F3-4990-958E-0D773A078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880554-CE9C-45EE-83BA-DAD083120F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72CD9-3770-44E3-9C41-5C37CA946D61}" type="slidenum">
              <a:rPr lang="en-US" smtClean="0"/>
              <a:t>‹#›</a:t>
            </a:fld>
            <a:endParaRPr lang="en-US"/>
          </a:p>
        </p:txBody>
      </p:sp>
    </p:spTree>
    <p:extLst>
      <p:ext uri="{BB962C8B-B14F-4D97-AF65-F5344CB8AC3E}">
        <p14:creationId xmlns:p14="http://schemas.microsoft.com/office/powerpoint/2010/main" val="3470409102"/>
      </p:ext>
    </p:extLst>
  </p:cSld>
  <p:clrMap bg1="lt1" tx1="dk1" bg2="lt2" tx2="dk2" accent1="accent1" accent2="accent2" accent3="accent3" accent4="accent4" accent5="accent5" accent6="accent6" hlink="hlink" folHlink="folHlink"/>
  <p:sldLayoutIdLst>
    <p:sldLayoutId id="21474841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3290753"/>
      </p:ext>
    </p:extLst>
  </p:cSld>
  <p:clrMap bg1="lt1" tx1="dk1" bg2="lt2" tx2="dk2" accent1="accent1" accent2="accent2" accent3="accent3" accent4="accent4" accent5="accent5" accent6="accent6" hlink="hlink" folHlink="folHlink"/>
  <p:sldLayoutIdLst>
    <p:sldLayoutId id="214748409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youtu.be/gux4kZwbCgY"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youtu.be/Y7op_VOa5OY"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youtu.be/8zuQ1L0wA7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6.xml"/><Relationship Id="rId5" Type="http://schemas.openxmlformats.org/officeDocument/2006/relationships/image" Target="../media/image3.jp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thehotline.org/" TargetMode="External"/><Relationship Id="rId7" Type="http://schemas.openxmlformats.org/officeDocument/2006/relationships/hyperlink" Target="https://www.futureswithoutviolence.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nrcdv.org/" TargetMode="External"/><Relationship Id="rId5" Type="http://schemas.openxmlformats.org/officeDocument/2006/relationships/hyperlink" Target="https://www.rainn.org/about-national-sexual-assault-telephone-hotline" TargetMode="External"/><Relationship Id="rId4" Type="http://schemas.openxmlformats.org/officeDocument/2006/relationships/hyperlink" Target="https://www.loveisrespect.org/"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doi.org/10.1016/j.annemergmed.2014.11.004" TargetMode="External"/><Relationship Id="rId3" Type="http://schemas.openxmlformats.org/officeDocument/2006/relationships/hyperlink" Target="https://doi.org/10.1186/1471-2458-11-109" TargetMode="External"/><Relationship Id="rId7" Type="http://schemas.openxmlformats.org/officeDocument/2006/relationships/hyperlink" Target="https://www.cdc.gov/nchs/pressroom/sosmap/infant_mortality_rates/infant_mortality.ht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doi.org/10.1007/s10896-007-9069-z" TargetMode="External"/><Relationship Id="rId5" Type="http://schemas.openxmlformats.org/officeDocument/2006/relationships/hyperlink" Target="https://10.0.4.153/0886260511416474" TargetMode="External"/><Relationship Id="rId10" Type="http://schemas.openxmlformats.org/officeDocument/2006/relationships/image" Target="../media/image2.png"/><Relationship Id="rId4" Type="http://schemas.openxmlformats.org/officeDocument/2006/relationships/hyperlink" Target="https://psycnet.apa.org/doi/10.1037/a0026296" TargetMode="External"/><Relationship Id="rId9" Type="http://schemas.openxmlformats.org/officeDocument/2006/relationships/hyperlink" Target="https://doi.org/10.1111/j.1741-3737.2009.00643.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6.xml"/><Relationship Id="rId5" Type="http://schemas.openxmlformats.org/officeDocument/2006/relationships/image" Target="../media/image3.jp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8" Type="http://schemas.openxmlformats.org/officeDocument/2006/relationships/hyperlink" Target="https://doi.org/10.1016/j.childyouth.2018.06.034" TargetMode="External"/><Relationship Id="rId3" Type="http://schemas.openxmlformats.org/officeDocument/2006/relationships/hyperlink" Target="https://doi.org/10.1016/S0140-6736(02)11133-0" TargetMode="External"/><Relationship Id="rId7" Type="http://schemas.openxmlformats.org/officeDocument/2006/relationships/hyperlink" Target="https://10.0.4.56/15548732.2016.1209150" TargetMode="External"/><Relationship Id="rId12"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10.0.13.62/ijerph18157870" TargetMode="External"/><Relationship Id="rId11" Type="http://schemas.openxmlformats.org/officeDocument/2006/relationships/hyperlink" Target="https://nam11.safelinks.protection.outlook.com/?url=https%3A%2F%2Fdoi.apa.org%2Fdoi%2F10.1037%2Fmen0000285&amp;data=04%7C01%7Clammert%40ohio.edu%7Cc0e06da060f548d677b908d9bf45dbe4%7Cf3308007477c4a70888934611817c55a%7C0%7C0%7C637751129027513694%7CUnknown%7CTWFpbGZsb3d8eyJWIjoiMC4wLjAwMDAiLCJQIjoiV2luMzIiLCJBTiI6Ik1haWwiLCJXVCI6Mn0%3D%7C3000&amp;sdata=2D5NMT9wzEYH52nN7myDNHw%2FM%2BgBDneXuBNJi1igDVA%3D&amp;reserved=0" TargetMode="External"/><Relationship Id="rId5" Type="http://schemas.openxmlformats.org/officeDocument/2006/relationships/hyperlink" Target="https://doi.org/10.1007/s10896-007-9069-z" TargetMode="External"/><Relationship Id="rId10" Type="http://schemas.openxmlformats.org/officeDocument/2006/relationships/hyperlink" Target="https://doi.org/10.1177%2F0886260512454743" TargetMode="External"/><Relationship Id="rId4" Type="http://schemas.openxmlformats.org/officeDocument/2006/relationships/hyperlink" Target="https://10.0.3.248/j.chiabu.2008.02.004" TargetMode="External"/><Relationship Id="rId9" Type="http://schemas.openxmlformats.org/officeDocument/2006/relationships/hyperlink" Target="https://doi.org/10.1177/1524838011404251"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478972" y="1203960"/>
            <a:ext cx="11234056" cy="355092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Arial"/>
              <a:buNone/>
            </a:pPr>
            <a:r>
              <a:rPr lang="en-US" sz="4400" b="1" dirty="0">
                <a:latin typeface="Arial" panose="020B0604020202020204" pitchFamily="34" charset="0"/>
                <a:cs typeface="Arial" panose="020B0604020202020204" pitchFamily="34" charset="0"/>
              </a:rPr>
              <a:t>Maternal, Infant, Child Health and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Intimate Partner Violence</a:t>
            </a:r>
            <a:br>
              <a:rPr lang="en-US" sz="4400" b="1" dirty="0"/>
            </a:br>
            <a:br>
              <a:rPr lang="en-US" sz="3600" b="1" dirty="0">
                <a:latin typeface="Arial"/>
                <a:ea typeface="Arial"/>
                <a:cs typeface="Arial"/>
                <a:sym typeface="Arial"/>
              </a:rPr>
            </a:br>
            <a:endParaRPr lang="en-US" sz="3600" dirty="0">
              <a:latin typeface="Arial"/>
              <a:ea typeface="Arial"/>
              <a:cs typeface="Arial"/>
              <a:sym typeface="Arial"/>
            </a:endParaRPr>
          </a:p>
        </p:txBody>
      </p:sp>
      <p:pic>
        <p:nvPicPr>
          <p:cNvPr id="3" name="Picture 2" descr="Logo, company name&#10;&#10;Description automatically generated">
            <a:extLst>
              <a:ext uri="{FF2B5EF4-FFF2-40B4-BE49-F238E27FC236}">
                <a16:creationId xmlns:a16="http://schemas.microsoft.com/office/drawing/2014/main" id="{495A3B81-7AC0-4100-9A03-1ED1D1904C28}"/>
              </a:ext>
            </a:extLst>
          </p:cNvPr>
          <p:cNvPicPr>
            <a:picLocks noChangeAspect="1"/>
          </p:cNvPicPr>
          <p:nvPr/>
        </p:nvPicPr>
        <p:blipFill>
          <a:blip r:embed="rId3"/>
          <a:stretch>
            <a:fillRect/>
          </a:stretch>
        </p:blipFill>
        <p:spPr>
          <a:xfrm>
            <a:off x="5141688" y="5280163"/>
            <a:ext cx="2234024" cy="1374998"/>
          </a:xfrm>
          <a:prstGeom prst="rect">
            <a:avLst/>
          </a:prstGeom>
        </p:spPr>
      </p:pic>
      <p:pic>
        <p:nvPicPr>
          <p:cNvPr id="5" name="Picture 4" descr="A red and white logo&#10;&#10;Description automatically generated with low confidence">
            <a:extLst>
              <a:ext uri="{FF2B5EF4-FFF2-40B4-BE49-F238E27FC236}">
                <a16:creationId xmlns:a16="http://schemas.microsoft.com/office/drawing/2014/main" id="{E41515A9-2A63-4CDC-B613-08FE5535ECEF}"/>
              </a:ext>
            </a:extLst>
          </p:cNvPr>
          <p:cNvPicPr>
            <a:picLocks noChangeAspect="1"/>
          </p:cNvPicPr>
          <p:nvPr/>
        </p:nvPicPr>
        <p:blipFill>
          <a:blip r:embed="rId4"/>
          <a:stretch>
            <a:fillRect/>
          </a:stretch>
        </p:blipFill>
        <p:spPr>
          <a:xfrm>
            <a:off x="478971" y="357692"/>
            <a:ext cx="3271547" cy="1538343"/>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2675BCE8-F9CB-42C5-AB23-7CE193CB85D1}"/>
              </a:ext>
            </a:extLst>
          </p:cNvPr>
          <p:cNvPicPr>
            <a:picLocks noChangeAspect="1"/>
          </p:cNvPicPr>
          <p:nvPr/>
        </p:nvPicPr>
        <p:blipFill>
          <a:blip r:embed="rId5"/>
          <a:stretch>
            <a:fillRect/>
          </a:stretch>
        </p:blipFill>
        <p:spPr>
          <a:xfrm>
            <a:off x="7826188" y="5654040"/>
            <a:ext cx="4365812" cy="919117"/>
          </a:xfrm>
          <a:prstGeom prst="rect">
            <a:avLst/>
          </a:prstGeom>
        </p:spPr>
      </p:pic>
      <p:pic>
        <p:nvPicPr>
          <p:cNvPr id="9" name="Picture 8" descr="Logo&#10;&#10;Description automatically generated">
            <a:extLst>
              <a:ext uri="{FF2B5EF4-FFF2-40B4-BE49-F238E27FC236}">
                <a16:creationId xmlns:a16="http://schemas.microsoft.com/office/drawing/2014/main" id="{7405469B-2442-4405-891C-8BD88737A659}"/>
              </a:ext>
            </a:extLst>
          </p:cNvPr>
          <p:cNvPicPr>
            <a:picLocks noChangeAspect="1"/>
          </p:cNvPicPr>
          <p:nvPr/>
        </p:nvPicPr>
        <p:blipFill>
          <a:blip r:embed="rId6"/>
          <a:stretch>
            <a:fillRect/>
          </a:stretch>
        </p:blipFill>
        <p:spPr>
          <a:xfrm>
            <a:off x="222949" y="5496204"/>
            <a:ext cx="4672947" cy="1004104"/>
          </a:xfrm>
          <a:prstGeom prst="rect">
            <a:avLst/>
          </a:prstGeom>
        </p:spPr>
      </p:pic>
    </p:spTree>
    <p:extLst>
      <p:ext uri="{BB962C8B-B14F-4D97-AF65-F5344CB8AC3E}">
        <p14:creationId xmlns:p14="http://schemas.microsoft.com/office/powerpoint/2010/main" val="351065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658B2-CA6F-41E1-941A-36D4734BCBCB}"/>
              </a:ext>
            </a:extLst>
          </p:cNvPr>
          <p:cNvSpPr>
            <a:spLocks noGrp="1"/>
          </p:cNvSpPr>
          <p:nvPr>
            <p:ph type="title"/>
          </p:nvPr>
        </p:nvSpPr>
        <p:spPr>
          <a:xfrm>
            <a:off x="838200" y="249382"/>
            <a:ext cx="10515600" cy="1070270"/>
          </a:xfrm>
        </p:spPr>
        <p:txBody>
          <a:bodyPr/>
          <a:lstStyle/>
          <a:p>
            <a:pPr algn="ctr"/>
            <a:r>
              <a:rPr lang="en-US" b="1" dirty="0">
                <a:latin typeface="Arial" panose="020B0604020202020204" pitchFamily="34" charset="0"/>
                <a:cs typeface="Arial" panose="020B0604020202020204" pitchFamily="34" charset="0"/>
              </a:rPr>
              <a:t>IPV Has Severe Consequences</a:t>
            </a:r>
            <a:endParaRPr lang="en-US" b="1" dirty="0"/>
          </a:p>
        </p:txBody>
      </p:sp>
      <p:sp>
        <p:nvSpPr>
          <p:cNvPr id="3" name="Content Placeholder 2">
            <a:extLst>
              <a:ext uri="{FF2B5EF4-FFF2-40B4-BE49-F238E27FC236}">
                <a16:creationId xmlns:a16="http://schemas.microsoft.com/office/drawing/2014/main" id="{423FB127-CF4D-4762-87C5-867BA54E1573}"/>
              </a:ext>
            </a:extLst>
          </p:cNvPr>
          <p:cNvSpPr>
            <a:spLocks noGrp="1"/>
          </p:cNvSpPr>
          <p:nvPr>
            <p:ph idx="1"/>
          </p:nvPr>
        </p:nvSpPr>
        <p:spPr>
          <a:xfrm>
            <a:off x="606056" y="1362184"/>
            <a:ext cx="10747744" cy="4718159"/>
          </a:xfrm>
        </p:spPr>
        <p:txBody>
          <a:bodyPr>
            <a:normAutofit lnSpcReduction="10000"/>
          </a:bodyPr>
          <a:lstStyle/>
          <a:p>
            <a:pPr>
              <a:lnSpc>
                <a:spcPct val="100000"/>
              </a:lnSpc>
              <a:spcBef>
                <a:spcPts val="0"/>
              </a:spcBef>
            </a:pPr>
            <a:r>
              <a:rPr lang="en-US" sz="2400" dirty="0">
                <a:effectLst/>
                <a:latin typeface="Arial" panose="020B0604020202020204" pitchFamily="34" charset="0"/>
                <a:cs typeface="Arial" panose="020B0604020202020204" pitchFamily="34" charset="0"/>
              </a:rPr>
              <a:t>Physical and mental health costs</a:t>
            </a:r>
          </a:p>
          <a:p>
            <a:pPr>
              <a:lnSpc>
                <a:spcPct val="100000"/>
              </a:lnSpc>
              <a:spcBef>
                <a:spcPts val="0"/>
              </a:spcBef>
            </a:pPr>
            <a:endParaRPr lang="en-US" sz="1000" dirty="0">
              <a:effectLst/>
              <a:latin typeface="Arial" panose="020B0604020202020204" pitchFamily="34" charset="0"/>
              <a:cs typeface="Arial" panose="020B0604020202020204" pitchFamily="34" charset="0"/>
            </a:endParaRPr>
          </a:p>
          <a:p>
            <a:pPr lvl="1">
              <a:lnSpc>
                <a:spcPct val="100000"/>
              </a:lnSpc>
              <a:spcBef>
                <a:spcPts val="0"/>
              </a:spcBef>
            </a:pPr>
            <a:r>
              <a:rPr lang="en-US" sz="2000" dirty="0">
                <a:effectLst/>
                <a:latin typeface="Arial" panose="020B0604020202020204" pitchFamily="34" charset="0"/>
                <a:cs typeface="Arial" panose="020B0604020202020204" pitchFamily="34" charset="0"/>
              </a:rPr>
              <a:t>Musculoskeletal injuries, disability and pain </a:t>
            </a:r>
          </a:p>
          <a:p>
            <a:pPr lvl="1">
              <a:lnSpc>
                <a:spcPct val="100000"/>
              </a:lnSpc>
              <a:spcBef>
                <a:spcPts val="0"/>
              </a:spcBef>
            </a:pPr>
            <a:r>
              <a:rPr lang="en-US" sz="2000" dirty="0">
                <a:effectLst/>
                <a:latin typeface="Arial" panose="020B0604020202020204" pitchFamily="34" charset="0"/>
                <a:cs typeface="Arial" panose="020B0604020202020204" pitchFamily="34" charset="0"/>
              </a:rPr>
              <a:t>Increased risk of cardiovascular and gastrointestinal diseases</a:t>
            </a:r>
          </a:p>
          <a:p>
            <a:pPr lvl="1">
              <a:lnSpc>
                <a:spcPct val="100000"/>
              </a:lnSpc>
              <a:spcBef>
                <a:spcPts val="0"/>
              </a:spcBef>
            </a:pPr>
            <a:r>
              <a:rPr lang="en-US" sz="2000" dirty="0">
                <a:effectLst/>
                <a:latin typeface="Arial" panose="020B0604020202020204" pitchFamily="34" charset="0"/>
                <a:cs typeface="Arial" panose="020B0604020202020204" pitchFamily="34" charset="0"/>
              </a:rPr>
              <a:t>Post-traumatic stress syndrome</a:t>
            </a:r>
          </a:p>
          <a:p>
            <a:pPr lvl="1">
              <a:lnSpc>
                <a:spcPct val="100000"/>
              </a:lnSpc>
              <a:spcBef>
                <a:spcPts val="0"/>
              </a:spcBef>
            </a:pPr>
            <a:r>
              <a:rPr lang="en-US" sz="2000" dirty="0">
                <a:effectLst/>
                <a:latin typeface="Arial" panose="020B0604020202020204" pitchFamily="34" charset="0"/>
                <a:cs typeface="Arial" panose="020B0604020202020204" pitchFamily="34" charset="0"/>
              </a:rPr>
              <a:t>Anxiety spectrum </a:t>
            </a:r>
            <a:r>
              <a:rPr lang="en-US" sz="2000" dirty="0">
                <a:latin typeface="Arial" panose="020B0604020202020204" pitchFamily="34" charset="0"/>
                <a:cs typeface="Arial" panose="020B0604020202020204" pitchFamily="34" charset="0"/>
              </a:rPr>
              <a:t>d</a:t>
            </a:r>
            <a:r>
              <a:rPr lang="en-US" sz="2000" dirty="0">
                <a:effectLst/>
                <a:latin typeface="Arial" panose="020B0604020202020204" pitchFamily="34" charset="0"/>
                <a:cs typeface="Arial" panose="020B0604020202020204" pitchFamily="34" charset="0"/>
              </a:rPr>
              <a:t>isorders</a:t>
            </a:r>
          </a:p>
          <a:p>
            <a:pPr lvl="1">
              <a:lnSpc>
                <a:spcPct val="100000"/>
              </a:lnSpc>
              <a:spcBef>
                <a:spcPts val="0"/>
              </a:spcBef>
            </a:pPr>
            <a:r>
              <a:rPr lang="en-US" sz="2000" dirty="0">
                <a:effectLst/>
                <a:latin typeface="Arial" panose="020B0604020202020204" pitchFamily="34" charset="0"/>
                <a:cs typeface="Arial" panose="020B0604020202020204" pitchFamily="34" charset="0"/>
              </a:rPr>
              <a:t>Depression / Major Depressive Disorder</a:t>
            </a:r>
          </a:p>
          <a:p>
            <a:pPr>
              <a:lnSpc>
                <a:spcPct val="100000"/>
              </a:lnSpc>
              <a:spcBef>
                <a:spcPts val="0"/>
              </a:spcBef>
            </a:pPr>
            <a:endParaRPr lang="en-US" sz="2400" dirty="0">
              <a:latin typeface="Arial" panose="020B0604020202020204" pitchFamily="34" charset="0"/>
              <a:cs typeface="Arial" panose="020B0604020202020204" pitchFamily="34" charset="0"/>
            </a:endParaRPr>
          </a:p>
          <a:p>
            <a:pPr>
              <a:lnSpc>
                <a:spcPct val="100000"/>
              </a:lnSpc>
              <a:spcBef>
                <a:spcPts val="0"/>
              </a:spcBef>
            </a:pPr>
            <a:r>
              <a:rPr lang="en-US" sz="2400" dirty="0">
                <a:latin typeface="Arial" panose="020B0604020202020204" pitchFamily="34" charset="0"/>
                <a:cs typeface="Arial" panose="020B0604020202020204" pitchFamily="34" charset="0"/>
              </a:rPr>
              <a:t>Relationship costs</a:t>
            </a:r>
          </a:p>
          <a:p>
            <a:pPr>
              <a:lnSpc>
                <a:spcPct val="100000"/>
              </a:lnSpc>
              <a:spcBef>
                <a:spcPts val="0"/>
              </a:spcBef>
            </a:pPr>
            <a:endParaRPr lang="en-US" sz="1000" dirty="0">
              <a:latin typeface="Arial" panose="020B0604020202020204" pitchFamily="34" charset="0"/>
              <a:cs typeface="Arial" panose="020B0604020202020204" pitchFamily="34" charset="0"/>
            </a:endParaRPr>
          </a:p>
          <a:p>
            <a:pPr lvl="1">
              <a:lnSpc>
                <a:spcPct val="100000"/>
              </a:lnSpc>
              <a:spcBef>
                <a:spcPts val="0"/>
              </a:spcBef>
            </a:pPr>
            <a:r>
              <a:rPr lang="en-US" sz="2000" dirty="0">
                <a:effectLst/>
                <a:latin typeface="Arial" panose="020B0604020202020204" pitchFamily="34" charset="0"/>
                <a:cs typeface="Arial" panose="020B0604020202020204" pitchFamily="34" charset="0"/>
              </a:rPr>
              <a:t>Loss of connection with family, friends</a:t>
            </a:r>
          </a:p>
          <a:p>
            <a:pPr>
              <a:lnSpc>
                <a:spcPct val="100000"/>
              </a:lnSpc>
              <a:spcBef>
                <a:spcPts val="0"/>
              </a:spcBef>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E</a:t>
            </a:r>
            <a:r>
              <a:rPr lang="en-US" sz="2400" dirty="0">
                <a:effectLst/>
                <a:latin typeface="Arial" panose="020B0604020202020204" pitchFamily="34" charset="0"/>
                <a:ea typeface="Calibri" panose="020F0502020204030204" pitchFamily="34" charset="0"/>
                <a:cs typeface="Times New Roman" panose="02020603050405020304" pitchFamily="18" charset="0"/>
              </a:rPr>
              <a:t>conomic costs</a:t>
            </a:r>
          </a:p>
          <a:p>
            <a:pPr>
              <a:lnSpc>
                <a:spcPct val="100000"/>
              </a:lnSpc>
              <a:spcBef>
                <a:spcPts val="0"/>
              </a:spcBef>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Impact on </a:t>
            </a:r>
            <a:r>
              <a:rPr lang="en-US" sz="2000" dirty="0">
                <a:latin typeface="Arial" panose="020B0604020202020204" pitchFamily="34" charset="0"/>
                <a:ea typeface="Calibri" panose="020F0502020204030204" pitchFamily="34" charset="0"/>
                <a:cs typeface="Times New Roman" panose="02020603050405020304" pitchFamily="18" charset="0"/>
              </a:rPr>
              <a:t>work performance</a:t>
            </a:r>
          </a:p>
          <a:p>
            <a:pPr lvl="1">
              <a:lnSpc>
                <a:spcPct val="100000"/>
              </a:lnSpc>
              <a:spcBef>
                <a:spcPts val="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A woman who has experienced IPV is estimated to lose $103,767 over a lifetime</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lvl="1"/>
            <a:endParaRPr lang="en-US" sz="2000" dirty="0">
              <a:effectLst/>
              <a:latin typeface="Arial" panose="020B0604020202020204" pitchFamily="34" charset="0"/>
              <a:cs typeface="Arial" panose="020B0604020202020204" pitchFamily="34" charset="0"/>
            </a:endParaRPr>
          </a:p>
          <a:p>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80F50258-C0DD-4985-9DA4-0720F1205AF2}"/>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214690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8295-94F3-4445-A33A-7511C6729162}"/>
              </a:ext>
            </a:extLst>
          </p:cNvPr>
          <p:cNvSpPr>
            <a:spLocks noGrp="1"/>
          </p:cNvSpPr>
          <p:nvPr>
            <p:ph type="title"/>
          </p:nvPr>
        </p:nvSpPr>
        <p:spPr>
          <a:xfrm>
            <a:off x="838200" y="68407"/>
            <a:ext cx="10515600" cy="1079909"/>
          </a:xfrm>
        </p:spPr>
        <p:txBody>
          <a:bodyPr/>
          <a:lstStyle/>
          <a:p>
            <a:pPr algn="ctr"/>
            <a:r>
              <a:rPr lang="en-US" b="1" dirty="0">
                <a:latin typeface="Arial" panose="020B0604020202020204" pitchFamily="34" charset="0"/>
                <a:cs typeface="Arial" panose="020B0604020202020204" pitchFamily="34" charset="0"/>
              </a:rPr>
              <a:t>IPV Has Severe Consequences</a:t>
            </a:r>
          </a:p>
        </p:txBody>
      </p:sp>
      <p:sp>
        <p:nvSpPr>
          <p:cNvPr id="3" name="Content Placeholder 2">
            <a:extLst>
              <a:ext uri="{FF2B5EF4-FFF2-40B4-BE49-F238E27FC236}">
                <a16:creationId xmlns:a16="http://schemas.microsoft.com/office/drawing/2014/main" id="{9580D018-368C-485D-B733-2A310367F850}"/>
              </a:ext>
            </a:extLst>
          </p:cNvPr>
          <p:cNvSpPr>
            <a:spLocks noGrp="1"/>
          </p:cNvSpPr>
          <p:nvPr>
            <p:ph idx="1"/>
          </p:nvPr>
        </p:nvSpPr>
        <p:spPr>
          <a:xfrm>
            <a:off x="510363" y="1371600"/>
            <a:ext cx="10843437" cy="4805363"/>
          </a:xfrm>
        </p:spPr>
        <p:txBody>
          <a:bodyPr/>
          <a:lstStyle/>
          <a:p>
            <a:r>
              <a:rPr lang="en-US" sz="2400" dirty="0">
                <a:effectLst/>
                <a:latin typeface="Arial" panose="020B0604020202020204" pitchFamily="34" charset="0"/>
                <a:cs typeface="Arial" panose="020B0604020202020204" pitchFamily="34" charset="0"/>
              </a:rPr>
              <a:t>IPV can take many forms up to and including homicide.</a:t>
            </a:r>
          </a:p>
          <a:p>
            <a:endParaRPr lang="en-US" sz="1600" dirty="0">
              <a:effectLst/>
              <a:latin typeface="Arial" panose="020B0604020202020204" pitchFamily="34" charset="0"/>
              <a:cs typeface="Arial" panose="020B0604020202020204" pitchFamily="34" charset="0"/>
            </a:endParaRPr>
          </a:p>
          <a:p>
            <a:r>
              <a:rPr lang="en-US" sz="2400" dirty="0">
                <a:effectLst/>
                <a:latin typeface="Arial" panose="020B0604020202020204" pitchFamily="34" charset="0"/>
                <a:cs typeface="Arial" panose="020B0604020202020204" pitchFamily="34" charset="0"/>
              </a:rPr>
              <a:t>Pregnant and postpartum women are at increased risk of being assaulted and killed by a partner.</a:t>
            </a:r>
          </a:p>
          <a:p>
            <a:endParaRPr lang="en-US" sz="1600" dirty="0">
              <a:effectLst/>
              <a:latin typeface="Arial" panose="020B0604020202020204" pitchFamily="34" charset="0"/>
              <a:cs typeface="Arial" panose="020B0604020202020204" pitchFamily="34" charset="0"/>
            </a:endParaRPr>
          </a:p>
          <a:p>
            <a:r>
              <a:rPr lang="en-US" sz="2400" dirty="0">
                <a:effectLst/>
                <a:latin typeface="Arial" panose="020B0604020202020204" pitchFamily="34" charset="0"/>
                <a:cs typeface="Arial" panose="020B0604020202020204" pitchFamily="34" charset="0"/>
              </a:rPr>
              <a:t>Homicide is the leading cause of death for women during pregnancy and the postpartum period </a:t>
            </a:r>
            <a:r>
              <a:rPr lang="en-US" sz="2400" dirty="0">
                <a:latin typeface="Arial" panose="020B0604020202020204" pitchFamily="34" charset="0"/>
                <a:cs typeface="Arial" panose="020B0604020202020204" pitchFamily="34" charset="0"/>
              </a:rPr>
              <a:t>in the United States. </a:t>
            </a:r>
          </a:p>
          <a:p>
            <a:endParaRPr lang="en-US" sz="1600" dirty="0">
              <a:latin typeface="Arial" panose="020B0604020202020204" pitchFamily="34" charset="0"/>
              <a:cs typeface="Arial" panose="020B0604020202020204" pitchFamily="34" charset="0"/>
            </a:endParaRPr>
          </a:p>
          <a:p>
            <a:r>
              <a:rPr lang="en-US" sz="2400" dirty="0">
                <a:effectLst/>
                <a:latin typeface="Arial" panose="020B0604020202020204" pitchFamily="34" charset="0"/>
                <a:ea typeface="Calibri" panose="020F0502020204030204" pitchFamily="34" charset="0"/>
                <a:cs typeface="Times New Roman" panose="02020603050405020304" pitchFamily="18" charset="0"/>
              </a:rPr>
              <a:t>One half of female homicide victims in the U.S. are the result of physical abuse from a male partner.</a:t>
            </a:r>
          </a:p>
          <a:p>
            <a:pPr marL="0" indent="0">
              <a:buNone/>
            </a:pPr>
            <a:endParaRPr lang="en-US" sz="2400" dirty="0"/>
          </a:p>
        </p:txBody>
      </p:sp>
      <p:pic>
        <p:nvPicPr>
          <p:cNvPr id="4" name="Picture 3" descr="A red and white logo&#10;&#10;Description automatically generated with low confidence">
            <a:extLst>
              <a:ext uri="{FF2B5EF4-FFF2-40B4-BE49-F238E27FC236}">
                <a16:creationId xmlns:a16="http://schemas.microsoft.com/office/drawing/2014/main" id="{14A88A79-32B7-44BD-A101-CB9C5D1D94AF}"/>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3031466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1F47-747B-4421-878E-4006A58DE05D}"/>
              </a:ext>
            </a:extLst>
          </p:cNvPr>
          <p:cNvSpPr>
            <a:spLocks noGrp="1"/>
          </p:cNvSpPr>
          <p:nvPr>
            <p:ph type="title"/>
          </p:nvPr>
        </p:nvSpPr>
        <p:spPr>
          <a:xfrm>
            <a:off x="838200" y="68407"/>
            <a:ext cx="10515600" cy="1325563"/>
          </a:xfrm>
        </p:spPr>
        <p:txBody>
          <a:bodyPr/>
          <a:lstStyle/>
          <a:p>
            <a:pPr algn="ctr"/>
            <a:r>
              <a:rPr lang="en-US" b="1" dirty="0">
                <a:latin typeface="Arial" panose="020B0604020202020204" pitchFamily="34" charset="0"/>
                <a:cs typeface="Arial" panose="020B0604020202020204" pitchFamily="34" charset="0"/>
              </a:rPr>
              <a:t>Who Experiences IPV?</a:t>
            </a:r>
          </a:p>
        </p:txBody>
      </p:sp>
      <p:sp>
        <p:nvSpPr>
          <p:cNvPr id="3" name="Content Placeholder 2">
            <a:extLst>
              <a:ext uri="{FF2B5EF4-FFF2-40B4-BE49-F238E27FC236}">
                <a16:creationId xmlns:a16="http://schemas.microsoft.com/office/drawing/2014/main" id="{8AE501E4-1DF7-4271-9875-3678C4001B3A}"/>
              </a:ext>
            </a:extLst>
          </p:cNvPr>
          <p:cNvSpPr>
            <a:spLocks noGrp="1"/>
          </p:cNvSpPr>
          <p:nvPr>
            <p:ph idx="1"/>
          </p:nvPr>
        </p:nvSpPr>
        <p:spPr>
          <a:xfrm>
            <a:off x="595423" y="1307805"/>
            <a:ext cx="11295231" cy="4869158"/>
          </a:xfrm>
        </p:spPr>
        <p:txBody>
          <a:bodyPr>
            <a:normAutofit lnSpcReduction="10000"/>
          </a:bodyPr>
          <a:lstStyle/>
          <a:p>
            <a:r>
              <a:rPr lang="en-US" dirty="0">
                <a:latin typeface="Arial" panose="020B0604020202020204" pitchFamily="34" charset="0"/>
                <a:cs typeface="Arial" panose="020B0604020202020204" pitchFamily="34" charset="0"/>
              </a:rPr>
              <a:t>Epidemiologic data demonstrate that IPV can impact </a:t>
            </a:r>
            <a:r>
              <a:rPr lang="en-US" u="sng" dirty="0">
                <a:latin typeface="Arial" panose="020B0604020202020204" pitchFamily="34" charset="0"/>
                <a:cs typeface="Arial" panose="020B0604020202020204" pitchFamily="34" charset="0"/>
              </a:rPr>
              <a:t>anyone.</a:t>
            </a:r>
          </a:p>
          <a:p>
            <a:endParaRPr lang="en-US" sz="800" u="sng" dirty="0">
              <a:latin typeface="Arial" panose="020B060402020202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cs typeface="Arial" panose="020B0604020202020204" pitchFamily="34" charset="0"/>
              </a:rPr>
              <a:t>IPV occurs in any community regardless of:</a:t>
            </a:r>
          </a:p>
          <a:p>
            <a:endParaRPr lang="en-US" sz="800" dirty="0">
              <a:latin typeface="Arial" panose="020B0604020202020204" pitchFamily="34" charset="0"/>
              <a:ea typeface="Calibri" panose="020F050202020403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Gender</a:t>
            </a:r>
          </a:p>
          <a:p>
            <a:pPr lvl="1">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Socioeconomic status</a:t>
            </a:r>
          </a:p>
          <a:p>
            <a:pPr lvl="1">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Age</a:t>
            </a:r>
          </a:p>
          <a:p>
            <a:pPr lvl="1">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Race</a:t>
            </a:r>
          </a:p>
          <a:p>
            <a:pPr lvl="1">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Religion</a:t>
            </a:r>
          </a:p>
          <a:p>
            <a:pPr lvl="1">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Nationality</a:t>
            </a:r>
          </a:p>
          <a:p>
            <a:pPr lvl="1">
              <a:buFont typeface="Arial" panose="020B0604020202020204" pitchFamily="34" charset="0"/>
              <a:buChar char="–"/>
            </a:pPr>
            <a:endParaRPr lang="en-US" sz="800" dirty="0">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Times New Roman" panose="02020603050405020304" pitchFamily="18" charset="0"/>
              </a:rPr>
              <a:t>Sexual and gender minorities and </a:t>
            </a:r>
            <a:r>
              <a:rPr lang="en-US" dirty="0">
                <a:latin typeface="Arial" panose="020B0604020202020204" pitchFamily="34" charset="0"/>
                <a:ea typeface="Calibri" panose="020F0502020204030204" pitchFamily="34" charset="0"/>
                <a:cs typeface="Times New Roman" panose="02020603050405020304" pitchFamily="18" charset="0"/>
              </a:rPr>
              <a:t>individuals with disabilities are at increased risk of experiencing IPV.</a:t>
            </a:r>
          </a:p>
          <a:p>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a:p>
            <a:pPr lvl="1"/>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A117D283-0666-4ED8-8A59-F40B01045CD1}"/>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293887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AD0B-6D6D-4AE0-B69C-6A23B273FAF1}"/>
              </a:ext>
            </a:extLst>
          </p:cNvPr>
          <p:cNvSpPr>
            <a:spLocks noGrp="1"/>
          </p:cNvSpPr>
          <p:nvPr>
            <p:ph type="title"/>
          </p:nvPr>
        </p:nvSpPr>
        <p:spPr>
          <a:xfrm>
            <a:off x="838200" y="249382"/>
            <a:ext cx="10515600" cy="1325563"/>
          </a:xfrm>
        </p:spPr>
        <p:txBody>
          <a:bodyPr/>
          <a:lstStyle/>
          <a:p>
            <a:pPr algn="ctr"/>
            <a:r>
              <a:rPr lang="en-US" b="1" dirty="0">
                <a:latin typeface="Arial" panose="020B0604020202020204" pitchFamily="34" charset="0"/>
                <a:cs typeface="Arial" panose="020B0604020202020204" pitchFamily="34" charset="0"/>
              </a:rPr>
              <a:t>Prevalence of IPV  </a:t>
            </a:r>
          </a:p>
        </p:txBody>
      </p:sp>
      <p:sp>
        <p:nvSpPr>
          <p:cNvPr id="3" name="Content Placeholder 2">
            <a:extLst>
              <a:ext uri="{FF2B5EF4-FFF2-40B4-BE49-F238E27FC236}">
                <a16:creationId xmlns:a16="http://schemas.microsoft.com/office/drawing/2014/main" id="{BB389F8B-0C12-41E4-97AF-A845B37F9AD7}"/>
              </a:ext>
            </a:extLst>
          </p:cNvPr>
          <p:cNvSpPr>
            <a:spLocks noGrp="1"/>
          </p:cNvSpPr>
          <p:nvPr>
            <p:ph idx="1"/>
          </p:nvPr>
        </p:nvSpPr>
        <p:spPr>
          <a:xfrm>
            <a:off x="587829" y="1449977"/>
            <a:ext cx="11261271" cy="4676503"/>
          </a:xfrm>
        </p:spPr>
        <p:txBody>
          <a:bodyPr>
            <a:normAutofit/>
          </a:bodyPr>
          <a:lstStyle/>
          <a:p>
            <a:pPr marL="457200" lvl="1" indent="0">
              <a:spcBef>
                <a:spcPts val="0"/>
              </a:spcBef>
              <a:buNone/>
              <a:tabLst>
                <a:tab pos="457200" algn="l"/>
              </a:tabLs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marL="457200" lvl="1" indent="0">
              <a:spcBef>
                <a:spcPts val="0"/>
              </a:spcBef>
              <a:buNone/>
              <a:tabLst>
                <a:tab pos="457200" algn="l"/>
              </a:tabLst>
            </a:pPr>
            <a:r>
              <a:rPr lang="en-US" sz="2800" dirty="0">
                <a:latin typeface="Arial" panose="020B0604020202020204" pitchFamily="34" charset="0"/>
                <a:ea typeface="Calibri" panose="020F0502020204030204" pitchFamily="34" charset="0"/>
                <a:cs typeface="Arial" panose="020B0604020202020204" pitchFamily="34" charset="0"/>
              </a:rPr>
              <a:t>In Ohio alone, </a:t>
            </a:r>
            <a:r>
              <a:rPr lang="en-US" sz="2800" b="0" i="0" u="none" strike="noStrike" baseline="0" dirty="0">
                <a:solidFill>
                  <a:srgbClr val="000000"/>
                </a:solidFill>
                <a:latin typeface="Arial" panose="020B0604020202020204" pitchFamily="34" charset="0"/>
                <a:cs typeface="Arial" panose="020B0604020202020204" pitchFamily="34" charset="0"/>
              </a:rPr>
              <a:t>38% of women and 33% of men have experienced intimate partner physical violence, intimate partner rape, and/or intimate partner stalking.</a:t>
            </a:r>
            <a:endParaRPr lang="en-US" sz="2800" dirty="0">
              <a:solidFill>
                <a:srgbClr val="000000"/>
              </a:solidFill>
              <a:latin typeface="Arial" panose="020B0604020202020204" pitchFamily="34" charset="0"/>
              <a:cs typeface="Arial" panose="020B0604020202020204" pitchFamily="34" charset="0"/>
            </a:endParaRPr>
          </a:p>
          <a:p>
            <a:pPr marL="457200" lvl="1" indent="0">
              <a:spcBef>
                <a:spcPts val="0"/>
              </a:spcBef>
              <a:buNone/>
              <a:tabLst>
                <a:tab pos="457200" algn="l"/>
              </a:tabLst>
            </a:pPr>
            <a:endParaRPr lang="en-US" sz="2800" dirty="0">
              <a:solidFill>
                <a:srgbClr val="000000"/>
              </a:solidFill>
              <a:latin typeface="Arial" panose="020B0604020202020204" pitchFamily="34" charset="0"/>
              <a:cs typeface="Arial" panose="020B0604020202020204" pitchFamily="34" charset="0"/>
            </a:endParaRPr>
          </a:p>
          <a:p>
            <a:pPr marL="457200" lvl="1" indent="0">
              <a:spcBef>
                <a:spcPts val="0"/>
              </a:spcBef>
              <a:buNone/>
              <a:tabLst>
                <a:tab pos="457200" algn="l"/>
              </a:tabLst>
            </a:pPr>
            <a:r>
              <a:rPr lang="en-US" sz="2800" dirty="0">
                <a:latin typeface="Arial" panose="020B0604020202020204" pitchFamily="34" charset="0"/>
                <a:cs typeface="Arial" panose="020B0604020202020204" pitchFamily="34" charset="0"/>
              </a:rPr>
              <a:t>Across the U.S., domestic violence hotlines receive more than 20,000 phone calls each day.</a:t>
            </a:r>
          </a:p>
          <a:p>
            <a:pPr marL="457200" lvl="1" indent="0">
              <a:spcBef>
                <a:spcPts val="0"/>
              </a:spcBef>
              <a:buNone/>
              <a:tabLst>
                <a:tab pos="457200" algn="l"/>
              </a:tabLst>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457200" lvl="1" indent="0">
              <a:spcBef>
                <a:spcPts val="0"/>
              </a:spcBef>
              <a:buNone/>
              <a:tabLst>
                <a:tab pos="457200" algn="l"/>
              </a:tabLst>
            </a:pPr>
            <a:r>
              <a:rPr lang="en-US" sz="2800" dirty="0">
                <a:effectLst/>
                <a:latin typeface="Arial" panose="020B0604020202020204" pitchFamily="34" charset="0"/>
                <a:ea typeface="Calibri" panose="020F0502020204030204" pitchFamily="34" charset="0"/>
                <a:cs typeface="Arial" panose="020B0604020202020204" pitchFamily="34" charset="0"/>
              </a:rPr>
              <a:t>Only a third of those who are injured by intimate partners 	receive medical attention for those injuries.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C9AD1BE3-2593-47CD-9A4F-B193772B4478}"/>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235344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itting at a table&#10;&#10;Description automatically generated with medium confidence">
            <a:extLst>
              <a:ext uri="{FF2B5EF4-FFF2-40B4-BE49-F238E27FC236}">
                <a16:creationId xmlns:a16="http://schemas.microsoft.com/office/drawing/2014/main" id="{9A636A63-0D34-412A-9B5C-17E43AA4117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4826"/>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9A28D9-8891-46C3-B347-826E5D6EB650}"/>
              </a:ext>
            </a:extLst>
          </p:cNvPr>
          <p:cNvSpPr>
            <a:spLocks noGrp="1"/>
          </p:cNvSpPr>
          <p:nvPr>
            <p:ph type="title"/>
          </p:nvPr>
        </p:nvSpPr>
        <p:spPr>
          <a:xfrm>
            <a:off x="234831" y="200821"/>
            <a:ext cx="4572000" cy="880281"/>
          </a:xfrm>
        </p:spPr>
        <p:txBody>
          <a:bodyPr>
            <a:normAutofit/>
          </a:bodyPr>
          <a:lstStyle/>
          <a:p>
            <a:r>
              <a:rPr lang="en-US" sz="4000" b="1" i="1" dirty="0">
                <a:latin typeface="Arial" panose="020B0604020202020204" pitchFamily="34" charset="0"/>
                <a:cs typeface="Arial" panose="020B0604020202020204" pitchFamily="34" charset="0"/>
              </a:rPr>
              <a:t>Meet Ana Luisa</a:t>
            </a:r>
          </a:p>
        </p:txBody>
      </p:sp>
      <p:sp>
        <p:nvSpPr>
          <p:cNvPr id="3" name="Content Placeholder 2">
            <a:extLst>
              <a:ext uri="{FF2B5EF4-FFF2-40B4-BE49-F238E27FC236}">
                <a16:creationId xmlns:a16="http://schemas.microsoft.com/office/drawing/2014/main" id="{F2A83300-49EE-4383-9593-64FC73E753D2}"/>
              </a:ext>
            </a:extLst>
          </p:cNvPr>
          <p:cNvSpPr>
            <a:spLocks noGrp="1"/>
          </p:cNvSpPr>
          <p:nvPr>
            <p:ph idx="1"/>
          </p:nvPr>
        </p:nvSpPr>
        <p:spPr>
          <a:xfrm>
            <a:off x="363053" y="1143446"/>
            <a:ext cx="4676780" cy="4640665"/>
          </a:xfrm>
        </p:spPr>
        <p:txBody>
          <a:bodyPr>
            <a:noAutofit/>
          </a:bodyPr>
          <a:lstStyle/>
          <a:p>
            <a:pPr marL="0" indent="0">
              <a:lnSpc>
                <a:spcPct val="100000"/>
              </a:lnSpc>
              <a:spcBef>
                <a:spcPts val="0"/>
              </a:spcBef>
              <a:buNone/>
            </a:pPr>
            <a:r>
              <a:rPr lang="en-US" sz="2400" dirty="0">
                <a:latin typeface="Arial" panose="020B0604020202020204" pitchFamily="34" charset="0"/>
                <a:cs typeface="Arial" panose="020B0604020202020204" pitchFamily="34" charset="0"/>
              </a:rPr>
              <a:t>Ana Luisa is 29 years old. </a:t>
            </a:r>
          </a:p>
          <a:p>
            <a:pPr marL="0" indent="0">
              <a:lnSpc>
                <a:spcPct val="100000"/>
              </a:lnSpc>
              <a:spcBef>
                <a:spcPts val="0"/>
              </a:spcBef>
              <a:buNone/>
            </a:pPr>
            <a:endParaRPr lang="en-US" sz="14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400" dirty="0">
                <a:latin typeface="Arial" panose="020B0604020202020204" pitchFamily="34" charset="0"/>
                <a:cs typeface="Arial" panose="020B0604020202020204" pitchFamily="34" charset="0"/>
              </a:rPr>
              <a:t>She thought she had found the perfect partner. </a:t>
            </a:r>
          </a:p>
          <a:p>
            <a:pPr marL="0" indent="0">
              <a:lnSpc>
                <a:spcPct val="100000"/>
              </a:lnSpc>
              <a:spcBef>
                <a:spcPts val="0"/>
              </a:spcBef>
              <a:buNone/>
            </a:pPr>
            <a:endParaRPr lang="en-US" sz="14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400" dirty="0">
                <a:latin typeface="Arial" panose="020B0604020202020204" pitchFamily="34" charset="0"/>
                <a:cs typeface="Arial" panose="020B0604020202020204" pitchFamily="34" charset="0"/>
              </a:rPr>
              <a:t>However, with each incidence of abuse, she is starting to think about what options exist to seek safety for herself and her son.</a:t>
            </a:r>
          </a:p>
          <a:p>
            <a:pPr marL="0" indent="0">
              <a:lnSpc>
                <a:spcPct val="100000"/>
              </a:lnSpc>
              <a:spcBef>
                <a:spcPts val="0"/>
              </a:spcBef>
              <a:buNone/>
            </a:pPr>
            <a:r>
              <a:rPr lang="en-US" sz="1400" dirty="0">
                <a:latin typeface="Arial" panose="020B0604020202020204" pitchFamily="34" charset="0"/>
                <a:cs typeface="Arial" panose="020B0604020202020204" pitchFamily="34" charset="0"/>
              </a:rPr>
              <a:t> </a:t>
            </a:r>
          </a:p>
          <a:p>
            <a:pPr marL="0" indent="0">
              <a:lnSpc>
                <a:spcPct val="100000"/>
              </a:lnSpc>
              <a:spcBef>
                <a:spcPts val="0"/>
              </a:spcBef>
              <a:buNone/>
            </a:pPr>
            <a:r>
              <a:rPr lang="en-US" sz="2400" dirty="0">
                <a:latin typeface="Arial" panose="020B0604020202020204" pitchFamily="34" charset="0"/>
                <a:cs typeface="Arial" panose="020B0604020202020204" pitchFamily="34" charset="0"/>
              </a:rPr>
              <a:t>Health care professionals are uniquely positioned to empower and connect her to resources.</a:t>
            </a:r>
          </a:p>
        </p:txBody>
      </p:sp>
      <p:pic>
        <p:nvPicPr>
          <p:cNvPr id="4" name="Picture 3" descr="A red and white logo&#10;&#10;Description automatically generated with low confidence">
            <a:extLst>
              <a:ext uri="{FF2B5EF4-FFF2-40B4-BE49-F238E27FC236}">
                <a16:creationId xmlns:a16="http://schemas.microsoft.com/office/drawing/2014/main" id="{99B6B1E9-F375-4264-9345-6E8C775FA433}"/>
              </a:ext>
            </a:extLst>
          </p:cNvPr>
          <p:cNvPicPr>
            <a:picLocks noChangeAspect="1"/>
          </p:cNvPicPr>
          <p:nvPr/>
        </p:nvPicPr>
        <p:blipFill>
          <a:blip r:embed="rId3"/>
          <a:stretch>
            <a:fillRect/>
          </a:stretch>
        </p:blipFill>
        <p:spPr>
          <a:xfrm>
            <a:off x="283904" y="6086372"/>
            <a:ext cx="1213918" cy="570807"/>
          </a:xfrm>
          <a:prstGeom prst="rect">
            <a:avLst/>
          </a:prstGeom>
        </p:spPr>
      </p:pic>
    </p:spTree>
    <p:extLst>
      <p:ext uri="{BB962C8B-B14F-4D97-AF65-F5344CB8AC3E}">
        <p14:creationId xmlns:p14="http://schemas.microsoft.com/office/powerpoint/2010/main" val="245846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in a hospital room&#10;&#10;Description automatically generated with low confidence">
            <a:extLst>
              <a:ext uri="{FF2B5EF4-FFF2-40B4-BE49-F238E27FC236}">
                <a16:creationId xmlns:a16="http://schemas.microsoft.com/office/drawing/2014/main" id="{8C01C1DA-2B76-4753-AAC1-B549561159F7}"/>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3118" r="3118"/>
          <a:stretch/>
        </p:blipFill>
        <p:spPr>
          <a:xfrm>
            <a:off x="1" y="10"/>
            <a:ext cx="9669642" cy="6857990"/>
          </a:xfrm>
          <a:prstGeom prst="rect">
            <a:avLst/>
          </a:prstGeom>
        </p:spPr>
      </p:pic>
      <p:sp>
        <p:nvSpPr>
          <p:cNvPr id="17"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D2D314D-9B34-4168-B956-80E64EFEF709}"/>
              </a:ext>
            </a:extLst>
          </p:cNvPr>
          <p:cNvSpPr txBox="1"/>
          <p:nvPr/>
        </p:nvSpPr>
        <p:spPr>
          <a:xfrm>
            <a:off x="8068466" y="2339908"/>
            <a:ext cx="3822189" cy="1899912"/>
          </a:xfrm>
          <a:prstGeom prst="rect">
            <a:avLst/>
          </a:prstGeom>
        </p:spPr>
        <p:txBody>
          <a:bodyPr vert="horz" lIns="91440" tIns="45720" rIns="91440" bIns="45720" rtlCol="0" anchor="ctr">
            <a:normAutofit/>
          </a:bodyPr>
          <a:lstStyle/>
          <a:p>
            <a:pPr marL="0" marR="0" indent="0">
              <a:lnSpc>
                <a:spcPct val="90000"/>
              </a:lnSpc>
              <a:spcBef>
                <a:spcPct val="0"/>
              </a:spcBef>
              <a:spcAft>
                <a:spcPts val="600"/>
              </a:spcAft>
            </a:pPr>
            <a:r>
              <a:rPr lang="en-US" sz="4000" b="1" i="1" dirty="0">
                <a:effectLst/>
                <a:ea typeface="+mj-ea"/>
                <a:cs typeface="Arial" panose="020B0604020202020204" pitchFamily="34" charset="0"/>
              </a:rPr>
              <a:t>Episode 1</a:t>
            </a:r>
            <a:r>
              <a:rPr lang="en-US" sz="4000" i="1" dirty="0">
                <a:effectLst/>
                <a:ea typeface="+mj-ea"/>
                <a:cs typeface="Arial" panose="020B0604020202020204" pitchFamily="34" charset="0"/>
              </a:rPr>
              <a:t>: </a:t>
            </a:r>
            <a:r>
              <a:rPr lang="en-US" sz="4000" b="1" i="1" dirty="0">
                <a:effectLst/>
                <a:ea typeface="+mj-ea"/>
                <a:cs typeface="Arial" panose="020B0604020202020204" pitchFamily="34" charset="0"/>
              </a:rPr>
              <a:t>Ana Luisa’s Injury</a:t>
            </a:r>
          </a:p>
        </p:txBody>
      </p:sp>
      <p:pic>
        <p:nvPicPr>
          <p:cNvPr id="4" name="Picture 3" descr="A red and white logo&#10;&#10;Description automatically generated with low confidence">
            <a:extLst>
              <a:ext uri="{FF2B5EF4-FFF2-40B4-BE49-F238E27FC236}">
                <a16:creationId xmlns:a16="http://schemas.microsoft.com/office/drawing/2014/main" id="{1C2693D6-2B6C-49A7-A046-60ED9B333B10}"/>
              </a:ext>
            </a:extLst>
          </p:cNvPr>
          <p:cNvPicPr>
            <a:picLocks noChangeAspect="1"/>
          </p:cNvPicPr>
          <p:nvPr/>
        </p:nvPicPr>
        <p:blipFill>
          <a:blip r:embed="rId4"/>
          <a:stretch>
            <a:fillRect/>
          </a:stretch>
        </p:blipFill>
        <p:spPr>
          <a:xfrm>
            <a:off x="10676737" y="6037811"/>
            <a:ext cx="1213918" cy="570807"/>
          </a:xfrm>
          <a:prstGeom prst="rect">
            <a:avLst/>
          </a:prstGeom>
        </p:spPr>
      </p:pic>
      <p:sp>
        <p:nvSpPr>
          <p:cNvPr id="2" name="TextBox 1">
            <a:extLst>
              <a:ext uri="{FF2B5EF4-FFF2-40B4-BE49-F238E27FC236}">
                <a16:creationId xmlns:a16="http://schemas.microsoft.com/office/drawing/2014/main" id="{45612729-06E1-B02D-698F-EEEDC37FCBF6}"/>
              </a:ext>
            </a:extLst>
          </p:cNvPr>
          <p:cNvSpPr txBox="1"/>
          <p:nvPr/>
        </p:nvSpPr>
        <p:spPr>
          <a:xfrm>
            <a:off x="1928683" y="5158448"/>
            <a:ext cx="8050877" cy="707886"/>
          </a:xfrm>
          <a:prstGeom prst="rect">
            <a:avLst/>
          </a:prstGeom>
          <a:noFill/>
        </p:spPr>
        <p:txBody>
          <a:bodyPr wrap="square" rtlCol="0">
            <a:spAutoFit/>
          </a:bodyPr>
          <a:lstStyle/>
          <a:p>
            <a:pPr algn="ctr"/>
            <a:r>
              <a:rPr lang="en-US" sz="4000" dirty="0">
                <a:hlinkClick r:id="rId5"/>
              </a:rPr>
              <a:t>https://youtu.be/gux4kZwbCgY</a:t>
            </a:r>
            <a:r>
              <a:rPr lang="en-US" sz="4000" dirty="0"/>
              <a:t>  </a:t>
            </a:r>
          </a:p>
        </p:txBody>
      </p:sp>
    </p:spTree>
    <p:extLst>
      <p:ext uri="{BB962C8B-B14F-4D97-AF65-F5344CB8AC3E}">
        <p14:creationId xmlns:p14="http://schemas.microsoft.com/office/powerpoint/2010/main" val="414615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0739-7426-423C-8B53-4BF86ECFFC5B}"/>
              </a:ext>
            </a:extLst>
          </p:cNvPr>
          <p:cNvSpPr>
            <a:spLocks noGrp="1"/>
          </p:cNvSpPr>
          <p:nvPr>
            <p:ph type="title"/>
          </p:nvPr>
        </p:nvSpPr>
        <p:spPr>
          <a:xfrm>
            <a:off x="768096" y="68408"/>
            <a:ext cx="10515600" cy="941685"/>
          </a:xfrm>
        </p:spPr>
        <p:txBody>
          <a:bodyPr/>
          <a:lstStyle/>
          <a:p>
            <a:pPr algn="ctr"/>
            <a:r>
              <a:rPr lang="en-US" b="1" dirty="0">
                <a:latin typeface="Arial" panose="020B0604020202020204" pitchFamily="34" charset="0"/>
                <a:cs typeface="Arial" panose="020B0604020202020204" pitchFamily="34" charset="0"/>
              </a:rPr>
              <a:t>Recognize IPV</a:t>
            </a:r>
          </a:p>
        </p:txBody>
      </p:sp>
      <p:sp>
        <p:nvSpPr>
          <p:cNvPr id="3" name="Content Placeholder 2">
            <a:extLst>
              <a:ext uri="{FF2B5EF4-FFF2-40B4-BE49-F238E27FC236}">
                <a16:creationId xmlns:a16="http://schemas.microsoft.com/office/drawing/2014/main" id="{E4F2BD2A-A51F-4355-B30F-6D46F60EC4D8}"/>
              </a:ext>
            </a:extLst>
          </p:cNvPr>
          <p:cNvSpPr>
            <a:spLocks noGrp="1"/>
          </p:cNvSpPr>
          <p:nvPr>
            <p:ph idx="1"/>
          </p:nvPr>
        </p:nvSpPr>
        <p:spPr>
          <a:xfrm>
            <a:off x="393405" y="1127052"/>
            <a:ext cx="11706446" cy="5481565"/>
          </a:xfrm>
        </p:spPr>
        <p:txBody>
          <a:bodyPr>
            <a:normAutofit fontScale="92500" lnSpcReduction="20000"/>
          </a:bodyPr>
          <a:lstStyle/>
          <a:p>
            <a:r>
              <a:rPr lang="en-US" sz="3500" dirty="0">
                <a:latin typeface="Arial" panose="020B0604020202020204" pitchFamily="34" charset="0"/>
                <a:cs typeface="Arial" panose="020B0604020202020204" pitchFamily="34" charset="0"/>
              </a:rPr>
              <a:t>History Patterns</a:t>
            </a:r>
          </a:p>
          <a:p>
            <a:endParaRPr lang="en-US" sz="11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Frequent use of medical services, EDs, Urgent Care clinics</a:t>
            </a:r>
          </a:p>
          <a:p>
            <a:pPr lvl="1"/>
            <a:endParaRPr lang="en-US" sz="9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Frequent missed appointments with variable explanations</a:t>
            </a:r>
          </a:p>
          <a:p>
            <a:pPr lvl="1"/>
            <a:endParaRPr lang="en-US" sz="9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“Clumsy”, “Accident prone”, “Uncoordinated”</a:t>
            </a:r>
          </a:p>
          <a:p>
            <a:pPr lvl="1"/>
            <a:endParaRPr lang="en-US" sz="9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Multiple somatic concerns including frequent headaches / abdominal pain</a:t>
            </a:r>
          </a:p>
          <a:p>
            <a:pPr lvl="2"/>
            <a:r>
              <a:rPr lang="en-US" dirty="0">
                <a:latin typeface="Arial" panose="020B0604020202020204" pitchFamily="34" charset="0"/>
                <a:cs typeface="Arial" panose="020B0604020202020204" pitchFamily="34" charset="0"/>
              </a:rPr>
              <a:t>2x more likely to report frequent headaches</a:t>
            </a:r>
          </a:p>
          <a:p>
            <a:pPr lvl="2"/>
            <a:r>
              <a:rPr lang="en-US" dirty="0">
                <a:latin typeface="Arial" panose="020B0604020202020204" pitchFamily="34" charset="0"/>
                <a:cs typeface="Arial" panose="020B0604020202020204" pitchFamily="34" charset="0"/>
              </a:rPr>
              <a:t>3x more likely to report concurrent multisystem symptoms</a:t>
            </a:r>
          </a:p>
          <a:p>
            <a:pPr lvl="2"/>
            <a:endParaRPr lang="en-US" sz="9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Repeated reproductive system issues – STI’s, painful intercourse</a:t>
            </a:r>
          </a:p>
          <a:p>
            <a:pPr lvl="2"/>
            <a:r>
              <a:rPr lang="en-US" dirty="0">
                <a:latin typeface="Arial" panose="020B0604020202020204" pitchFamily="34" charset="0"/>
                <a:cs typeface="Arial" panose="020B0604020202020204" pitchFamily="34" charset="0"/>
              </a:rPr>
              <a:t>2x more likely to have STIs</a:t>
            </a:r>
          </a:p>
          <a:p>
            <a:pPr lvl="2"/>
            <a:r>
              <a:rPr lang="en-US" dirty="0">
                <a:latin typeface="Arial" panose="020B0604020202020204" pitchFamily="34" charset="0"/>
                <a:cs typeface="Arial" panose="020B0604020202020204" pitchFamily="34" charset="0"/>
              </a:rPr>
              <a:t>1.5x more likely to have unplanned pregnancies, abortions, or use emergency contraception</a:t>
            </a:r>
          </a:p>
          <a:p>
            <a:pPr lvl="2"/>
            <a:endParaRPr lang="en-US" sz="9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Increased incidence of psychiatric illness and substance abuse</a:t>
            </a:r>
          </a:p>
          <a:p>
            <a:pPr lvl="2"/>
            <a:r>
              <a:rPr lang="en-US" dirty="0">
                <a:latin typeface="Arial" panose="020B0604020202020204" pitchFamily="34" charset="0"/>
                <a:cs typeface="Arial" panose="020B0604020202020204" pitchFamily="34" charset="0"/>
              </a:rPr>
              <a:t>2x more likely to show signs of anxiety</a:t>
            </a:r>
          </a:p>
          <a:p>
            <a:pPr lvl="2"/>
            <a:r>
              <a:rPr lang="en-US" dirty="0">
                <a:latin typeface="Arial" panose="020B0604020202020204" pitchFamily="34" charset="0"/>
                <a:cs typeface="Arial" panose="020B0604020202020204" pitchFamily="34" charset="0"/>
              </a:rPr>
              <a:t>2x more likely to use drugs, especially related to sexual IPV</a:t>
            </a:r>
          </a:p>
          <a:p>
            <a:pPr lvl="2"/>
            <a:r>
              <a:rPr lang="en-US" dirty="0">
                <a:latin typeface="Arial" panose="020B0604020202020204" pitchFamily="34" charset="0"/>
                <a:cs typeface="Arial" panose="020B0604020202020204" pitchFamily="34" charset="0"/>
              </a:rPr>
              <a:t>3x more likely to shows signs of depression</a:t>
            </a:r>
          </a:p>
        </p:txBody>
      </p:sp>
      <p:pic>
        <p:nvPicPr>
          <p:cNvPr id="4" name="Picture 3" descr="A red and white logo&#10;&#10;Description automatically generated with low confidence">
            <a:extLst>
              <a:ext uri="{FF2B5EF4-FFF2-40B4-BE49-F238E27FC236}">
                <a16:creationId xmlns:a16="http://schemas.microsoft.com/office/drawing/2014/main" id="{442A6AE3-C7D1-4680-9E6B-B33CD0A2FA27}"/>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235241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F6D8-9A98-4C6F-AAC5-32919DD059CA}"/>
              </a:ext>
            </a:extLst>
          </p:cNvPr>
          <p:cNvSpPr>
            <a:spLocks noGrp="1"/>
          </p:cNvSpPr>
          <p:nvPr>
            <p:ph type="title"/>
          </p:nvPr>
        </p:nvSpPr>
        <p:spPr>
          <a:xfrm>
            <a:off x="768096" y="68407"/>
            <a:ext cx="10515600" cy="931053"/>
          </a:xfrm>
        </p:spPr>
        <p:txBody>
          <a:bodyPr/>
          <a:lstStyle/>
          <a:p>
            <a:pPr algn="ctr"/>
            <a:r>
              <a:rPr lang="en-US" b="1" dirty="0">
                <a:latin typeface="Arial" panose="020B0604020202020204" pitchFamily="34" charset="0"/>
                <a:cs typeface="Arial" panose="020B0604020202020204" pitchFamily="34" charset="0"/>
              </a:rPr>
              <a:t>Recognize IPV</a:t>
            </a:r>
          </a:p>
        </p:txBody>
      </p:sp>
      <p:sp>
        <p:nvSpPr>
          <p:cNvPr id="3" name="Content Placeholder 2">
            <a:extLst>
              <a:ext uri="{FF2B5EF4-FFF2-40B4-BE49-F238E27FC236}">
                <a16:creationId xmlns:a16="http://schemas.microsoft.com/office/drawing/2014/main" id="{0CAE641F-B0F5-4B91-AC95-495F8CF37E62}"/>
              </a:ext>
            </a:extLst>
          </p:cNvPr>
          <p:cNvSpPr>
            <a:spLocks noGrp="1"/>
          </p:cNvSpPr>
          <p:nvPr>
            <p:ph idx="1"/>
          </p:nvPr>
        </p:nvSpPr>
        <p:spPr>
          <a:xfrm>
            <a:off x="636182" y="1155774"/>
            <a:ext cx="10515600" cy="4351338"/>
          </a:xfrm>
        </p:spPr>
        <p:txBody>
          <a:bodyPr/>
          <a:lstStyle/>
          <a:p>
            <a:r>
              <a:rPr lang="en-US" sz="3200" dirty="0">
                <a:latin typeface="Arial" panose="020B0604020202020204" pitchFamily="34" charset="0"/>
                <a:cs typeface="Arial" panose="020B0604020202020204" pitchFamily="34" charset="0"/>
              </a:rPr>
              <a:t>Behavior Patterns</a:t>
            </a:r>
          </a:p>
          <a:p>
            <a:endParaRPr lang="en-US" sz="10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Withdrawn posture</a:t>
            </a:r>
          </a:p>
          <a:p>
            <a:pPr lvl="1"/>
            <a:endParaRPr lang="en-US" sz="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Poor eye contact</a:t>
            </a:r>
          </a:p>
          <a:p>
            <a:pPr lvl="1"/>
            <a:endParaRPr lang="en-US" sz="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Hesitation before answering questions / Defers to partner (abuser)</a:t>
            </a:r>
          </a:p>
          <a:p>
            <a:pPr lvl="1"/>
            <a:endParaRPr lang="en-US" sz="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No emotion &lt;-&gt; tearful</a:t>
            </a:r>
          </a:p>
          <a:p>
            <a:pPr lvl="1"/>
            <a:endParaRPr lang="en-US" sz="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Defensive disposition</a:t>
            </a:r>
          </a:p>
          <a:p>
            <a:pPr lvl="1"/>
            <a:endParaRPr lang="en-US" sz="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Untrusting demeanor</a:t>
            </a:r>
          </a:p>
        </p:txBody>
      </p:sp>
      <p:pic>
        <p:nvPicPr>
          <p:cNvPr id="4" name="Picture 3" descr="A red and white logo&#10;&#10;Description automatically generated with low confidence">
            <a:extLst>
              <a:ext uri="{FF2B5EF4-FFF2-40B4-BE49-F238E27FC236}">
                <a16:creationId xmlns:a16="http://schemas.microsoft.com/office/drawing/2014/main" id="{17545691-1EE6-49E8-87ED-2AB7611B5372}"/>
              </a:ext>
            </a:extLst>
          </p:cNvPr>
          <p:cNvPicPr>
            <a:picLocks noChangeAspect="1"/>
          </p:cNvPicPr>
          <p:nvPr/>
        </p:nvPicPr>
        <p:blipFill>
          <a:blip r:embed="rId2"/>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399726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A90D-5EDD-4D52-A8A6-B0CA3E8743FD}"/>
              </a:ext>
            </a:extLst>
          </p:cNvPr>
          <p:cNvSpPr>
            <a:spLocks noGrp="1"/>
          </p:cNvSpPr>
          <p:nvPr>
            <p:ph type="title"/>
          </p:nvPr>
        </p:nvSpPr>
        <p:spPr>
          <a:xfrm>
            <a:off x="731874" y="120576"/>
            <a:ext cx="10515600" cy="708763"/>
          </a:xfrm>
        </p:spPr>
        <p:txBody>
          <a:bodyPr/>
          <a:lstStyle/>
          <a:p>
            <a:pPr algn="ctr"/>
            <a:r>
              <a:rPr lang="en-US" b="1" dirty="0">
                <a:latin typeface="Arial" panose="020B0604020202020204" pitchFamily="34" charset="0"/>
                <a:cs typeface="Arial" panose="020B0604020202020204" pitchFamily="34" charset="0"/>
              </a:rPr>
              <a:t>Recognize IPV</a:t>
            </a:r>
          </a:p>
        </p:txBody>
      </p:sp>
      <p:sp>
        <p:nvSpPr>
          <p:cNvPr id="3" name="Content Placeholder 2">
            <a:extLst>
              <a:ext uri="{FF2B5EF4-FFF2-40B4-BE49-F238E27FC236}">
                <a16:creationId xmlns:a16="http://schemas.microsoft.com/office/drawing/2014/main" id="{CADD10B1-AAA5-4015-A5BF-35B0FB0C9F32}"/>
              </a:ext>
            </a:extLst>
          </p:cNvPr>
          <p:cNvSpPr>
            <a:spLocks noGrp="1"/>
          </p:cNvSpPr>
          <p:nvPr>
            <p:ph idx="1"/>
          </p:nvPr>
        </p:nvSpPr>
        <p:spPr>
          <a:xfrm>
            <a:off x="404037" y="988828"/>
            <a:ext cx="10949763" cy="5188135"/>
          </a:xfrm>
        </p:spPr>
        <p:txBody>
          <a:bodyPr/>
          <a:lstStyle/>
          <a:p>
            <a:r>
              <a:rPr lang="en-US" sz="3200" dirty="0">
                <a:latin typeface="Arial" panose="020B0604020202020204" pitchFamily="34" charset="0"/>
                <a:cs typeface="Arial" panose="020B0604020202020204" pitchFamily="34" charset="0"/>
              </a:rPr>
              <a:t>Physical Signs</a:t>
            </a:r>
          </a:p>
          <a:p>
            <a:endParaRPr lang="en-US" sz="10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Bruises or other injuries in various stages of healing</a:t>
            </a:r>
          </a:p>
          <a:p>
            <a:pPr lvl="1"/>
            <a:endParaRPr lang="en-US" sz="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Injuries that don’t match reported history</a:t>
            </a:r>
          </a:p>
          <a:p>
            <a:pPr lvl="1"/>
            <a:endParaRPr lang="en-US" sz="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Bruises / abrasions on neck (strangulation)</a:t>
            </a:r>
          </a:p>
          <a:p>
            <a:pPr lvl="1"/>
            <a:endParaRPr lang="en-US" sz="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Defensive injuries (arm bruises resulting from blocked strikes)</a:t>
            </a:r>
          </a:p>
          <a:p>
            <a:pPr lvl="1"/>
            <a:endParaRPr lang="en-US" sz="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Multiple / repeated injuries</a:t>
            </a:r>
          </a:p>
          <a:p>
            <a:pPr lvl="1"/>
            <a:endParaRPr lang="en-US" sz="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Patterned injuries (object strikes, finger / grab marks, fingernail marks)</a:t>
            </a:r>
          </a:p>
          <a:p>
            <a:pPr lvl="1"/>
            <a:endParaRPr lang="en-US" sz="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Injuries in hidden areas (thighs, upper arms, back, abdomen, ribs)</a:t>
            </a:r>
          </a:p>
          <a:p>
            <a:pPr lvl="1"/>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FB3489DD-5A6F-4AD6-B6E4-569DF1A4D459}"/>
              </a:ext>
            </a:extLst>
          </p:cNvPr>
          <p:cNvPicPr>
            <a:picLocks noChangeAspect="1"/>
          </p:cNvPicPr>
          <p:nvPr/>
        </p:nvPicPr>
        <p:blipFill>
          <a:blip r:embed="rId2"/>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492757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7CAD-F267-4EEE-90F3-FFF36798E357}"/>
              </a:ext>
            </a:extLst>
          </p:cNvPr>
          <p:cNvSpPr>
            <a:spLocks noGrp="1"/>
          </p:cNvSpPr>
          <p:nvPr>
            <p:ph type="title"/>
          </p:nvPr>
        </p:nvSpPr>
        <p:spPr>
          <a:xfrm>
            <a:off x="838200" y="68407"/>
            <a:ext cx="10515600" cy="1069277"/>
          </a:xfrm>
        </p:spPr>
        <p:txBody>
          <a:bodyPr/>
          <a:lstStyle/>
          <a:p>
            <a:pPr algn="ctr"/>
            <a:r>
              <a:rPr lang="en-US" b="1" dirty="0">
                <a:latin typeface="Arial" panose="020B0604020202020204" pitchFamily="34" charset="0"/>
                <a:cs typeface="Arial" panose="020B0604020202020204" pitchFamily="34" charset="0"/>
              </a:rPr>
              <a:t>Recognize IPV</a:t>
            </a:r>
          </a:p>
        </p:txBody>
      </p:sp>
      <p:sp>
        <p:nvSpPr>
          <p:cNvPr id="3" name="Content Placeholder 2">
            <a:extLst>
              <a:ext uri="{FF2B5EF4-FFF2-40B4-BE49-F238E27FC236}">
                <a16:creationId xmlns:a16="http://schemas.microsoft.com/office/drawing/2014/main" id="{4362CE2F-C141-46D2-9FAE-ABF501E61BFF}"/>
              </a:ext>
            </a:extLst>
          </p:cNvPr>
          <p:cNvSpPr>
            <a:spLocks noGrp="1"/>
          </p:cNvSpPr>
          <p:nvPr>
            <p:ph idx="1"/>
          </p:nvPr>
        </p:nvSpPr>
        <p:spPr>
          <a:xfrm>
            <a:off x="519223" y="1137684"/>
            <a:ext cx="10515600" cy="5470934"/>
          </a:xfrm>
        </p:spPr>
        <p:txBody>
          <a:bodyPr>
            <a:normAutofit/>
          </a:bodyPr>
          <a:lstStyle/>
          <a:p>
            <a:pPr>
              <a:lnSpc>
                <a:spcPct val="100000"/>
              </a:lnSpc>
              <a:spcBef>
                <a:spcPts val="0"/>
              </a:spcBef>
            </a:pPr>
            <a:r>
              <a:rPr lang="en-US" sz="3200" dirty="0">
                <a:latin typeface="Arial" panose="020B0604020202020204" pitchFamily="34" charset="0"/>
                <a:cs typeface="Arial" panose="020B0604020202020204" pitchFamily="34" charset="0"/>
              </a:rPr>
              <a:t>Partner’s / Abuser’s Behavior</a:t>
            </a:r>
          </a:p>
          <a:p>
            <a:pPr>
              <a:lnSpc>
                <a:spcPct val="100000"/>
              </a:lnSpc>
              <a:spcBef>
                <a:spcPts val="0"/>
              </a:spcBef>
            </a:pPr>
            <a:endParaRPr lang="en-US" sz="1000" dirty="0">
              <a:latin typeface="Arial" panose="020B0604020202020204" pitchFamily="34" charset="0"/>
              <a:cs typeface="Arial" panose="020B0604020202020204" pitchFamily="34" charset="0"/>
            </a:endParaRPr>
          </a:p>
          <a:p>
            <a:pPr lvl="1">
              <a:lnSpc>
                <a:spcPct val="100000"/>
              </a:lnSpc>
              <a:spcBef>
                <a:spcPts val="0"/>
              </a:spcBef>
            </a:pPr>
            <a:r>
              <a:rPr lang="en-US" dirty="0">
                <a:latin typeface="Arial" panose="020B0604020202020204" pitchFamily="34" charset="0"/>
                <a:cs typeface="Arial" panose="020B0604020202020204" pitchFamily="34" charset="0"/>
              </a:rPr>
              <a:t>Speaks for patient / interrupts</a:t>
            </a:r>
          </a:p>
          <a:p>
            <a:pPr lvl="1">
              <a:lnSpc>
                <a:spcPct val="100000"/>
              </a:lnSpc>
              <a:spcBef>
                <a:spcPts val="0"/>
              </a:spcBef>
            </a:pPr>
            <a:endParaRPr lang="en-US" sz="800" dirty="0">
              <a:latin typeface="Arial" panose="020B0604020202020204" pitchFamily="34" charset="0"/>
              <a:cs typeface="Arial" panose="020B0604020202020204" pitchFamily="34" charset="0"/>
            </a:endParaRPr>
          </a:p>
          <a:p>
            <a:pPr lvl="1">
              <a:lnSpc>
                <a:spcPct val="100000"/>
              </a:lnSpc>
              <a:spcBef>
                <a:spcPts val="0"/>
              </a:spcBef>
            </a:pPr>
            <a:r>
              <a:rPr lang="en-US" dirty="0">
                <a:latin typeface="Arial" panose="020B0604020202020204" pitchFamily="34" charset="0"/>
                <a:cs typeface="Arial" panose="020B0604020202020204" pitchFamily="34" charset="0"/>
              </a:rPr>
              <a:t>Insists on staying close to the patient</a:t>
            </a:r>
          </a:p>
          <a:p>
            <a:pPr lvl="1">
              <a:lnSpc>
                <a:spcPct val="100000"/>
              </a:lnSpc>
              <a:spcBef>
                <a:spcPts val="0"/>
              </a:spcBef>
            </a:pPr>
            <a:endParaRPr lang="en-US" sz="800" dirty="0">
              <a:latin typeface="Arial" panose="020B0604020202020204" pitchFamily="34" charset="0"/>
              <a:cs typeface="Arial" panose="020B0604020202020204" pitchFamily="34" charset="0"/>
            </a:endParaRPr>
          </a:p>
          <a:p>
            <a:pPr lvl="1">
              <a:lnSpc>
                <a:spcPct val="100000"/>
              </a:lnSpc>
              <a:spcBef>
                <a:spcPts val="0"/>
              </a:spcBef>
            </a:pPr>
            <a:r>
              <a:rPr lang="en-US" dirty="0">
                <a:latin typeface="Arial" panose="020B0604020202020204" pitchFamily="34" charset="0"/>
                <a:cs typeface="Arial" panose="020B0604020202020204" pitchFamily="34" charset="0"/>
              </a:rPr>
              <a:t>Attempts to control time spent with the physician / provider</a:t>
            </a:r>
          </a:p>
          <a:p>
            <a:pPr lvl="1">
              <a:lnSpc>
                <a:spcPct val="100000"/>
              </a:lnSpc>
              <a:spcBef>
                <a:spcPts val="0"/>
              </a:spcBef>
            </a:pPr>
            <a:endParaRPr lang="en-US" sz="800" dirty="0">
              <a:latin typeface="Arial" panose="020B0604020202020204" pitchFamily="34" charset="0"/>
              <a:cs typeface="Arial" panose="020B0604020202020204" pitchFamily="34" charset="0"/>
            </a:endParaRPr>
          </a:p>
          <a:p>
            <a:pPr lvl="1">
              <a:lnSpc>
                <a:spcPct val="100000"/>
              </a:lnSpc>
              <a:spcBef>
                <a:spcPts val="0"/>
              </a:spcBef>
            </a:pPr>
            <a:r>
              <a:rPr lang="en-US" dirty="0">
                <a:latin typeface="Arial" panose="020B0604020202020204" pitchFamily="34" charset="0"/>
                <a:cs typeface="Arial" panose="020B0604020202020204" pitchFamily="34" charset="0"/>
              </a:rPr>
              <a:t>Displays jealousy or possessiveness </a:t>
            </a:r>
          </a:p>
          <a:p>
            <a:pPr lvl="1">
              <a:lnSpc>
                <a:spcPct val="100000"/>
              </a:lnSpc>
              <a:spcBef>
                <a:spcPts val="0"/>
              </a:spcBef>
            </a:pPr>
            <a:endParaRPr lang="en-US" sz="900" dirty="0">
              <a:latin typeface="Arial" panose="020B0604020202020204" pitchFamily="34" charset="0"/>
              <a:cs typeface="Arial" panose="020B0604020202020204" pitchFamily="34" charset="0"/>
            </a:endParaRPr>
          </a:p>
          <a:p>
            <a:pPr lvl="1">
              <a:lnSpc>
                <a:spcPct val="100000"/>
              </a:lnSpc>
              <a:spcBef>
                <a:spcPts val="0"/>
              </a:spcBef>
            </a:pPr>
            <a:r>
              <a:rPr lang="en-US" dirty="0">
                <a:latin typeface="Arial" panose="020B0604020202020204" pitchFamily="34" charset="0"/>
                <a:cs typeface="Arial" panose="020B0604020202020204" pitchFamily="34" charset="0"/>
              </a:rPr>
              <a:t>Displays intimidating body language (can be subtle)</a:t>
            </a:r>
          </a:p>
          <a:p>
            <a:pPr lvl="1">
              <a:lnSpc>
                <a:spcPct val="100000"/>
              </a:lnSpc>
              <a:spcBef>
                <a:spcPts val="0"/>
              </a:spcBef>
            </a:pPr>
            <a:endParaRPr lang="en-US" sz="900" dirty="0">
              <a:latin typeface="Arial" panose="020B0604020202020204" pitchFamily="34" charset="0"/>
              <a:cs typeface="Arial" panose="020B0604020202020204" pitchFamily="34" charset="0"/>
            </a:endParaRPr>
          </a:p>
          <a:p>
            <a:pPr lvl="1">
              <a:lnSpc>
                <a:spcPct val="100000"/>
              </a:lnSpc>
              <a:spcBef>
                <a:spcPts val="0"/>
              </a:spcBef>
            </a:pPr>
            <a:r>
              <a:rPr lang="en-US" dirty="0">
                <a:latin typeface="Arial" panose="020B0604020202020204" pitchFamily="34" charset="0"/>
                <a:cs typeface="Arial" panose="020B0604020202020204" pitchFamily="34" charset="0"/>
              </a:rPr>
              <a:t>May use threatening or abusive language</a:t>
            </a:r>
            <a:endParaRPr lang="en-US" sz="800" dirty="0">
              <a:latin typeface="Arial" panose="020B0604020202020204" pitchFamily="34" charset="0"/>
              <a:cs typeface="Arial" panose="020B0604020202020204" pitchFamily="34" charset="0"/>
            </a:endParaRPr>
          </a:p>
          <a:p>
            <a:pPr lvl="1">
              <a:lnSpc>
                <a:spcPct val="100000"/>
              </a:lnSpc>
              <a:spcBef>
                <a:spcPts val="0"/>
              </a:spcBef>
            </a:pPr>
            <a:r>
              <a:rPr lang="en-US" sz="800" dirty="0">
                <a:latin typeface="Arial" panose="020B0604020202020204" pitchFamily="34" charset="0"/>
                <a:cs typeface="Arial" panose="020B0604020202020204" pitchFamily="34" charset="0"/>
              </a:rPr>
              <a:t>  </a:t>
            </a:r>
          </a:p>
          <a:p>
            <a:pPr lvl="1">
              <a:lnSpc>
                <a:spcPct val="100000"/>
              </a:lnSpc>
              <a:spcBef>
                <a:spcPts val="0"/>
              </a:spcBef>
            </a:pPr>
            <a:r>
              <a:rPr lang="en-US" dirty="0">
                <a:latin typeface="Arial" panose="020B0604020202020204" pitchFamily="34" charset="0"/>
                <a:cs typeface="Arial" panose="020B0604020202020204" pitchFamily="34" charset="0"/>
              </a:rPr>
              <a:t>Holds insurance cards, wallet, driver’s license, keys, and money</a:t>
            </a:r>
          </a:p>
          <a:p>
            <a:pPr lvl="1">
              <a:lnSpc>
                <a:spcPct val="100000"/>
              </a:lnSpc>
              <a:spcBef>
                <a:spcPts val="0"/>
              </a:spcBef>
            </a:pPr>
            <a:endParaRPr lang="en-US" sz="800" dirty="0">
              <a:latin typeface="Arial" panose="020B0604020202020204" pitchFamily="34" charset="0"/>
              <a:cs typeface="Arial" panose="020B0604020202020204" pitchFamily="34" charset="0"/>
            </a:endParaRPr>
          </a:p>
          <a:p>
            <a:pPr lvl="1">
              <a:lnSpc>
                <a:spcPct val="100000"/>
              </a:lnSpc>
              <a:spcBef>
                <a:spcPts val="0"/>
              </a:spcBef>
            </a:pPr>
            <a:r>
              <a:rPr lang="en-US" dirty="0">
                <a:latin typeface="Arial" panose="020B0604020202020204" pitchFamily="34" charset="0"/>
                <a:cs typeface="Arial" panose="020B0604020202020204" pitchFamily="34" charset="0"/>
              </a:rPr>
              <a:t>Insists on being only emergency contact</a:t>
            </a:r>
          </a:p>
        </p:txBody>
      </p:sp>
      <p:pic>
        <p:nvPicPr>
          <p:cNvPr id="4" name="Picture 3" descr="A red and white logo&#10;&#10;Description automatically generated with low confidence">
            <a:extLst>
              <a:ext uri="{FF2B5EF4-FFF2-40B4-BE49-F238E27FC236}">
                <a16:creationId xmlns:a16="http://schemas.microsoft.com/office/drawing/2014/main" id="{5F1E6FDE-8907-4AB3-8E66-2271748663C9}"/>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208222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495A3B81-7AC0-4100-9A03-1ED1D1904C28}"/>
              </a:ext>
            </a:extLst>
          </p:cNvPr>
          <p:cNvPicPr>
            <a:picLocks noChangeAspect="1"/>
          </p:cNvPicPr>
          <p:nvPr/>
        </p:nvPicPr>
        <p:blipFill>
          <a:blip r:embed="rId3"/>
          <a:stretch>
            <a:fillRect/>
          </a:stretch>
        </p:blipFill>
        <p:spPr>
          <a:xfrm>
            <a:off x="5141688" y="5280163"/>
            <a:ext cx="2234024" cy="1374998"/>
          </a:xfrm>
          <a:prstGeom prst="rect">
            <a:avLst/>
          </a:prstGeom>
        </p:spPr>
      </p:pic>
      <p:pic>
        <p:nvPicPr>
          <p:cNvPr id="5" name="Picture 4" descr="A red and white logo&#10;&#10;Description automatically generated with low confidence">
            <a:extLst>
              <a:ext uri="{FF2B5EF4-FFF2-40B4-BE49-F238E27FC236}">
                <a16:creationId xmlns:a16="http://schemas.microsoft.com/office/drawing/2014/main" id="{E41515A9-2A63-4CDC-B613-08FE5535ECEF}"/>
              </a:ext>
            </a:extLst>
          </p:cNvPr>
          <p:cNvPicPr>
            <a:picLocks noChangeAspect="1"/>
          </p:cNvPicPr>
          <p:nvPr/>
        </p:nvPicPr>
        <p:blipFill>
          <a:blip r:embed="rId4"/>
          <a:stretch>
            <a:fillRect/>
          </a:stretch>
        </p:blipFill>
        <p:spPr>
          <a:xfrm>
            <a:off x="478971" y="357692"/>
            <a:ext cx="3271547" cy="1538343"/>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2675BCE8-F9CB-42C5-AB23-7CE193CB85D1}"/>
              </a:ext>
            </a:extLst>
          </p:cNvPr>
          <p:cNvPicPr>
            <a:picLocks noChangeAspect="1"/>
          </p:cNvPicPr>
          <p:nvPr/>
        </p:nvPicPr>
        <p:blipFill>
          <a:blip r:embed="rId5"/>
          <a:stretch>
            <a:fillRect/>
          </a:stretch>
        </p:blipFill>
        <p:spPr>
          <a:xfrm>
            <a:off x="7826188" y="5654040"/>
            <a:ext cx="4365812" cy="919117"/>
          </a:xfrm>
          <a:prstGeom prst="rect">
            <a:avLst/>
          </a:prstGeom>
        </p:spPr>
      </p:pic>
      <p:pic>
        <p:nvPicPr>
          <p:cNvPr id="9" name="Picture 8" descr="Logo&#10;&#10;Description automatically generated">
            <a:extLst>
              <a:ext uri="{FF2B5EF4-FFF2-40B4-BE49-F238E27FC236}">
                <a16:creationId xmlns:a16="http://schemas.microsoft.com/office/drawing/2014/main" id="{7405469B-2442-4405-891C-8BD88737A659}"/>
              </a:ext>
            </a:extLst>
          </p:cNvPr>
          <p:cNvPicPr>
            <a:picLocks noChangeAspect="1"/>
          </p:cNvPicPr>
          <p:nvPr/>
        </p:nvPicPr>
        <p:blipFill>
          <a:blip r:embed="rId6"/>
          <a:stretch>
            <a:fillRect/>
          </a:stretch>
        </p:blipFill>
        <p:spPr>
          <a:xfrm>
            <a:off x="222949" y="5496204"/>
            <a:ext cx="4672947" cy="1004104"/>
          </a:xfrm>
          <a:prstGeom prst="rect">
            <a:avLst/>
          </a:prstGeom>
        </p:spPr>
      </p:pic>
      <p:sp>
        <p:nvSpPr>
          <p:cNvPr id="10" name="TextBox 9">
            <a:extLst>
              <a:ext uri="{FF2B5EF4-FFF2-40B4-BE49-F238E27FC236}">
                <a16:creationId xmlns:a16="http://schemas.microsoft.com/office/drawing/2014/main" id="{5314EEC0-6450-4024-B84A-FA299A20155F}"/>
              </a:ext>
            </a:extLst>
          </p:cNvPr>
          <p:cNvSpPr txBox="1"/>
          <p:nvPr/>
        </p:nvSpPr>
        <p:spPr>
          <a:xfrm>
            <a:off x="1471042" y="2424714"/>
            <a:ext cx="6096000" cy="1569660"/>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Please scan the QR code to complete a brief demographic questionnaire.</a:t>
            </a:r>
          </a:p>
        </p:txBody>
      </p:sp>
      <p:pic>
        <p:nvPicPr>
          <p:cNvPr id="11" name="Picture 10" descr="Qr code&#10;&#10;Description automatically generated">
            <a:extLst>
              <a:ext uri="{FF2B5EF4-FFF2-40B4-BE49-F238E27FC236}">
                <a16:creationId xmlns:a16="http://schemas.microsoft.com/office/drawing/2014/main" id="{FE8DB8A3-AC2D-4478-82E9-5B92DECCF6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3180" y="1896035"/>
            <a:ext cx="2381250" cy="2381250"/>
          </a:xfrm>
          <a:prstGeom prst="rect">
            <a:avLst/>
          </a:prstGeom>
        </p:spPr>
      </p:pic>
      <p:sp>
        <p:nvSpPr>
          <p:cNvPr id="2" name="TextBox 1">
            <a:extLst>
              <a:ext uri="{FF2B5EF4-FFF2-40B4-BE49-F238E27FC236}">
                <a16:creationId xmlns:a16="http://schemas.microsoft.com/office/drawing/2014/main" id="{D72B90DE-8711-40D6-869F-2F87F052BADC}"/>
              </a:ext>
            </a:extLst>
          </p:cNvPr>
          <p:cNvSpPr txBox="1"/>
          <p:nvPr/>
        </p:nvSpPr>
        <p:spPr>
          <a:xfrm>
            <a:off x="8135725" y="1372815"/>
            <a:ext cx="4777409" cy="523220"/>
          </a:xfrm>
          <a:prstGeom prst="rect">
            <a:avLst/>
          </a:prstGeom>
          <a:noFill/>
        </p:spPr>
        <p:txBody>
          <a:bodyPr wrap="square" rtlCol="0">
            <a:spAutoFit/>
          </a:bodyPr>
          <a:lstStyle/>
          <a:p>
            <a:r>
              <a:rPr lang="en-US" sz="2800" b="1" dirty="0">
                <a:solidFill>
                  <a:srgbClr val="FF0000"/>
                </a:solidFill>
              </a:rPr>
              <a:t>IPV PRE-SURVEY </a:t>
            </a:r>
          </a:p>
        </p:txBody>
      </p:sp>
    </p:spTree>
    <p:extLst>
      <p:ext uri="{BB962C8B-B14F-4D97-AF65-F5344CB8AC3E}">
        <p14:creationId xmlns:p14="http://schemas.microsoft.com/office/powerpoint/2010/main" val="91848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CA3D-3440-46A1-A1B4-8F0BB610B728}"/>
              </a:ext>
            </a:extLst>
          </p:cNvPr>
          <p:cNvSpPr>
            <a:spLocks noGrp="1"/>
          </p:cNvSpPr>
          <p:nvPr>
            <p:ph type="title"/>
          </p:nvPr>
        </p:nvSpPr>
        <p:spPr>
          <a:xfrm>
            <a:off x="228600" y="274288"/>
            <a:ext cx="10515600" cy="939688"/>
          </a:xfrm>
        </p:spPr>
        <p:txBody>
          <a:bodyPr>
            <a:normAutofit/>
          </a:bodyPr>
          <a:lstStyle/>
          <a:p>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CE79332E-4D8F-4CE1-9EC2-82A68D7D6FBE}"/>
              </a:ext>
            </a:extLst>
          </p:cNvPr>
          <p:cNvSpPr>
            <a:spLocks noGrp="1"/>
          </p:cNvSpPr>
          <p:nvPr>
            <p:ph idx="1"/>
          </p:nvPr>
        </p:nvSpPr>
        <p:spPr>
          <a:xfrm>
            <a:off x="890015" y="314961"/>
            <a:ext cx="10263538" cy="1798030"/>
          </a:xfrm>
        </p:spPr>
        <p:txBody>
          <a:bodyPr>
            <a:normAutofit/>
          </a:bodyPr>
          <a:lstStyle/>
          <a:p>
            <a:pPr marL="0" indent="0" algn="ctr">
              <a:buNone/>
            </a:pPr>
            <a:r>
              <a:rPr lang="en-US" sz="4400" b="1" dirty="0">
                <a:latin typeface="Arial" panose="020B0604020202020204" pitchFamily="34" charset="0"/>
                <a:cs typeface="Arial" panose="020B0604020202020204" pitchFamily="34" charset="0"/>
              </a:rPr>
              <a:t>What did you observe in the simulation that could indicate IPV?</a:t>
            </a:r>
          </a:p>
          <a:p>
            <a:pPr marL="0" indent="0">
              <a:buNone/>
            </a:pPr>
            <a:endParaRPr lang="en-US" sz="4400"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p:txBody>
      </p:sp>
      <p:pic>
        <p:nvPicPr>
          <p:cNvPr id="6" name="Picture 5" descr="A red and white logo&#10;&#10;Description automatically generated with low confidence">
            <a:extLst>
              <a:ext uri="{FF2B5EF4-FFF2-40B4-BE49-F238E27FC236}">
                <a16:creationId xmlns:a16="http://schemas.microsoft.com/office/drawing/2014/main" id="{A24A019F-42EA-4B3C-B98B-AABD11EC2E39}"/>
              </a:ext>
            </a:extLst>
          </p:cNvPr>
          <p:cNvPicPr>
            <a:picLocks noChangeAspect="1"/>
          </p:cNvPicPr>
          <p:nvPr/>
        </p:nvPicPr>
        <p:blipFill>
          <a:blip r:embed="rId3"/>
          <a:stretch>
            <a:fillRect/>
          </a:stretch>
        </p:blipFill>
        <p:spPr>
          <a:xfrm>
            <a:off x="10676737" y="6037811"/>
            <a:ext cx="1213918" cy="570807"/>
          </a:xfrm>
          <a:prstGeom prst="rect">
            <a:avLst/>
          </a:prstGeom>
        </p:spPr>
      </p:pic>
      <p:sp>
        <p:nvSpPr>
          <p:cNvPr id="7" name="TextBox 6">
            <a:extLst>
              <a:ext uri="{FF2B5EF4-FFF2-40B4-BE49-F238E27FC236}">
                <a16:creationId xmlns:a16="http://schemas.microsoft.com/office/drawing/2014/main" id="{8D5E5BFD-5009-4406-8CD4-942FF4C5ED9A}"/>
              </a:ext>
            </a:extLst>
          </p:cNvPr>
          <p:cNvSpPr txBox="1"/>
          <p:nvPr/>
        </p:nvSpPr>
        <p:spPr>
          <a:xfrm>
            <a:off x="624202" y="2291048"/>
            <a:ext cx="10263538" cy="2246769"/>
          </a:xfrm>
          <a:prstGeom prst="rect">
            <a:avLst/>
          </a:prstGeom>
          <a:noFill/>
        </p:spPr>
        <p:txBody>
          <a:bodyPr wrap="square">
            <a:spAutoFit/>
          </a:bodyPr>
          <a:lstStyle/>
          <a:p>
            <a:pPr marL="0" indent="0">
              <a:buNone/>
            </a:pPr>
            <a:r>
              <a:rPr lang="en-US" sz="2800" dirty="0">
                <a:latin typeface="Arial" panose="020B0604020202020204" pitchFamily="34" charset="0"/>
                <a:cs typeface="Arial" panose="020B0604020202020204" pitchFamily="34" charset="0"/>
              </a:rPr>
              <a:t>A. Ana Luisa’s unplanned pregnancy</a:t>
            </a:r>
          </a:p>
          <a:p>
            <a:pPr marL="0" indent="0">
              <a:buNone/>
            </a:pPr>
            <a:r>
              <a:rPr lang="en-US" sz="2800" dirty="0">
                <a:latin typeface="Arial" panose="020B0604020202020204" pitchFamily="34" charset="0"/>
                <a:cs typeface="Arial" panose="020B0604020202020204" pitchFamily="34" charset="0"/>
              </a:rPr>
              <a:t>B. Bruises of various colors on Ana Luisa’s arms</a:t>
            </a:r>
          </a:p>
          <a:p>
            <a:pPr marL="0" indent="0">
              <a:buNone/>
            </a:pPr>
            <a:r>
              <a:rPr lang="en-US" sz="2800" dirty="0">
                <a:latin typeface="Arial" panose="020B0604020202020204" pitchFamily="34" charset="0"/>
                <a:cs typeface="Arial" panose="020B0604020202020204" pitchFamily="34" charset="0"/>
              </a:rPr>
              <a:t>C. Ana Luisa’s lack of eye contact</a:t>
            </a:r>
          </a:p>
          <a:p>
            <a:pPr marL="0" indent="0">
              <a:buNone/>
            </a:pPr>
            <a:r>
              <a:rPr lang="en-US" sz="2800" dirty="0">
                <a:latin typeface="Arial" panose="020B0604020202020204" pitchFamily="34" charset="0"/>
                <a:cs typeface="Arial" panose="020B0604020202020204" pitchFamily="34" charset="0"/>
              </a:rPr>
              <a:t>D. Ana Luisa’s injury does not match the cause given</a:t>
            </a:r>
          </a:p>
          <a:p>
            <a:pPr marL="0" indent="0">
              <a:buNone/>
            </a:pPr>
            <a:r>
              <a:rPr lang="en-US" sz="2800" dirty="0">
                <a:latin typeface="Arial" panose="020B0604020202020204" pitchFamily="34" charset="0"/>
                <a:cs typeface="Arial" panose="020B0604020202020204" pitchFamily="34" charset="0"/>
              </a:rPr>
              <a:t>E. All of the above</a:t>
            </a:r>
            <a:endParaRPr lang="en-US" sz="2800" b="0" i="0" u="none" strike="noStrike" dirty="0">
              <a:cs typeface="Arial" panose="020B0604020202020204" pitchFamily="34" charset="0"/>
              <a:sym typeface="Calibri"/>
            </a:endParaRPr>
          </a:p>
        </p:txBody>
      </p:sp>
    </p:spTree>
    <p:extLst>
      <p:ext uri="{BB962C8B-B14F-4D97-AF65-F5344CB8AC3E}">
        <p14:creationId xmlns:p14="http://schemas.microsoft.com/office/powerpoint/2010/main" val="1348992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CA3D-3440-46A1-A1B4-8F0BB610B728}"/>
              </a:ext>
            </a:extLst>
          </p:cNvPr>
          <p:cNvSpPr>
            <a:spLocks noGrp="1"/>
          </p:cNvSpPr>
          <p:nvPr>
            <p:ph type="title"/>
          </p:nvPr>
        </p:nvSpPr>
        <p:spPr>
          <a:xfrm>
            <a:off x="228600" y="274288"/>
            <a:ext cx="10515600" cy="939688"/>
          </a:xfrm>
        </p:spPr>
        <p:txBody>
          <a:bodyPr>
            <a:normAutofit/>
          </a:bodyPr>
          <a:lstStyle/>
          <a:p>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CE79332E-4D8F-4CE1-9EC2-82A68D7D6FBE}"/>
              </a:ext>
            </a:extLst>
          </p:cNvPr>
          <p:cNvSpPr>
            <a:spLocks noGrp="1"/>
          </p:cNvSpPr>
          <p:nvPr>
            <p:ph idx="1"/>
          </p:nvPr>
        </p:nvSpPr>
        <p:spPr>
          <a:xfrm>
            <a:off x="890015" y="314961"/>
            <a:ext cx="10263538" cy="1798030"/>
          </a:xfrm>
        </p:spPr>
        <p:txBody>
          <a:bodyPr>
            <a:normAutofit/>
          </a:bodyPr>
          <a:lstStyle/>
          <a:p>
            <a:pPr marL="0" indent="0" algn="ctr">
              <a:buNone/>
            </a:pPr>
            <a:r>
              <a:rPr lang="en-US" sz="4400" b="1" dirty="0">
                <a:latin typeface="Arial" panose="020B0604020202020204" pitchFamily="34" charset="0"/>
                <a:cs typeface="Arial" panose="020B0604020202020204" pitchFamily="34" charset="0"/>
              </a:rPr>
              <a:t>What did you observe in the simulation that could indicate IPV?</a:t>
            </a:r>
          </a:p>
          <a:p>
            <a:pPr marL="0" indent="0">
              <a:buNone/>
            </a:pPr>
            <a:endParaRPr lang="en-US" sz="4400"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p:txBody>
      </p:sp>
      <p:pic>
        <p:nvPicPr>
          <p:cNvPr id="6" name="Picture 5" descr="A red and white logo&#10;&#10;Description automatically generated with low confidence">
            <a:extLst>
              <a:ext uri="{FF2B5EF4-FFF2-40B4-BE49-F238E27FC236}">
                <a16:creationId xmlns:a16="http://schemas.microsoft.com/office/drawing/2014/main" id="{A24A019F-42EA-4B3C-B98B-AABD11EC2E39}"/>
              </a:ext>
            </a:extLst>
          </p:cNvPr>
          <p:cNvPicPr>
            <a:picLocks noChangeAspect="1"/>
          </p:cNvPicPr>
          <p:nvPr/>
        </p:nvPicPr>
        <p:blipFill>
          <a:blip r:embed="rId3"/>
          <a:stretch>
            <a:fillRect/>
          </a:stretch>
        </p:blipFill>
        <p:spPr>
          <a:xfrm>
            <a:off x="10676737" y="6037811"/>
            <a:ext cx="1213918" cy="570807"/>
          </a:xfrm>
          <a:prstGeom prst="rect">
            <a:avLst/>
          </a:prstGeom>
        </p:spPr>
      </p:pic>
      <p:sp>
        <p:nvSpPr>
          <p:cNvPr id="7" name="TextBox 6">
            <a:extLst>
              <a:ext uri="{FF2B5EF4-FFF2-40B4-BE49-F238E27FC236}">
                <a16:creationId xmlns:a16="http://schemas.microsoft.com/office/drawing/2014/main" id="{8D5E5BFD-5009-4406-8CD4-942FF4C5ED9A}"/>
              </a:ext>
            </a:extLst>
          </p:cNvPr>
          <p:cNvSpPr txBox="1"/>
          <p:nvPr/>
        </p:nvSpPr>
        <p:spPr>
          <a:xfrm>
            <a:off x="624202" y="2291048"/>
            <a:ext cx="10263538" cy="2246769"/>
          </a:xfrm>
          <a:prstGeom prst="rect">
            <a:avLst/>
          </a:prstGeom>
          <a:noFill/>
        </p:spPr>
        <p:txBody>
          <a:bodyPr wrap="square">
            <a:spAutoFit/>
          </a:bodyPr>
          <a:lstStyle/>
          <a:p>
            <a:pPr marL="0" indent="0">
              <a:buNone/>
            </a:pPr>
            <a:r>
              <a:rPr lang="en-US" sz="2800" dirty="0">
                <a:latin typeface="Arial" panose="020B0604020202020204" pitchFamily="34" charset="0"/>
                <a:cs typeface="Arial" panose="020B0604020202020204" pitchFamily="34" charset="0"/>
              </a:rPr>
              <a:t>A. Ana Luisa’s unplanned pregnancy</a:t>
            </a:r>
          </a:p>
          <a:p>
            <a:pPr marL="0" indent="0">
              <a:buNone/>
            </a:pPr>
            <a:r>
              <a:rPr lang="en-US" sz="2800" dirty="0">
                <a:latin typeface="Arial" panose="020B0604020202020204" pitchFamily="34" charset="0"/>
                <a:cs typeface="Arial" panose="020B0604020202020204" pitchFamily="34" charset="0"/>
              </a:rPr>
              <a:t>B. Bruises of various colors on Ana Luisa’s arms</a:t>
            </a:r>
          </a:p>
          <a:p>
            <a:pPr marL="0" indent="0">
              <a:buNone/>
            </a:pPr>
            <a:r>
              <a:rPr lang="en-US" sz="2800" dirty="0">
                <a:latin typeface="Arial" panose="020B0604020202020204" pitchFamily="34" charset="0"/>
                <a:cs typeface="Arial" panose="020B0604020202020204" pitchFamily="34" charset="0"/>
              </a:rPr>
              <a:t>C. Ana Luisa’s lack of eye contact</a:t>
            </a:r>
          </a:p>
          <a:p>
            <a:pPr marL="0" indent="0">
              <a:buNone/>
            </a:pPr>
            <a:r>
              <a:rPr lang="en-US" sz="2800" dirty="0">
                <a:latin typeface="Arial" panose="020B0604020202020204" pitchFamily="34" charset="0"/>
                <a:cs typeface="Arial" panose="020B0604020202020204" pitchFamily="34" charset="0"/>
              </a:rPr>
              <a:t>D. Ana Luisa’s injury does not match the cause given</a:t>
            </a:r>
          </a:p>
          <a:p>
            <a:pPr marL="0" indent="0">
              <a:buNone/>
            </a:pPr>
            <a:r>
              <a:rPr lang="en-US" sz="2800" dirty="0">
                <a:latin typeface="Arial" panose="020B0604020202020204" pitchFamily="34" charset="0"/>
                <a:cs typeface="Arial" panose="020B0604020202020204" pitchFamily="34" charset="0"/>
              </a:rPr>
              <a:t>E. All of the above </a:t>
            </a:r>
            <a:r>
              <a:rPr lang="en-US" sz="2800" b="1" dirty="0">
                <a:ea typeface="Arial"/>
                <a:cs typeface="Arial"/>
                <a:sym typeface="Arial"/>
              </a:rPr>
              <a:t>✔</a:t>
            </a:r>
            <a:endParaRPr lang="en-US" sz="2800" b="0" i="0" u="none" strike="noStrike" dirty="0">
              <a:cs typeface="Arial" panose="020B0604020202020204" pitchFamily="34" charset="0"/>
              <a:sym typeface="Calibri"/>
            </a:endParaRPr>
          </a:p>
        </p:txBody>
      </p:sp>
    </p:spTree>
    <p:extLst>
      <p:ext uri="{BB962C8B-B14F-4D97-AF65-F5344CB8AC3E}">
        <p14:creationId xmlns:p14="http://schemas.microsoft.com/office/powerpoint/2010/main" val="1653236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94F2-6F91-4AF2-83F8-101B67CB5566}"/>
              </a:ext>
            </a:extLst>
          </p:cNvPr>
          <p:cNvSpPr>
            <a:spLocks noGrp="1"/>
          </p:cNvSpPr>
          <p:nvPr>
            <p:ph type="title"/>
          </p:nvPr>
        </p:nvSpPr>
        <p:spPr/>
        <p:txBody>
          <a:bodyPr>
            <a:normAutofit fontScale="90000"/>
          </a:bodyPr>
          <a:lstStyle/>
          <a:p>
            <a:pPr algn="ctr"/>
            <a:r>
              <a:rPr lang="en-US" b="1" dirty="0">
                <a:latin typeface="Arial" panose="020B0604020202020204" pitchFamily="34" charset="0"/>
                <a:cs typeface="Arial" panose="020B0604020202020204" pitchFamily="34" charset="0"/>
              </a:rPr>
              <a:t>Which flags for potential interpersonal violence do you note in Jax’s behavior?</a:t>
            </a:r>
            <a:br>
              <a:rPr lang="en-US"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B31253C-DB34-4D3C-804C-391B1B7BF16F}"/>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A. Jax stays close to Ana Luisa and never leaves her side.</a:t>
            </a:r>
          </a:p>
          <a:p>
            <a:pPr marL="0" indent="0">
              <a:buNone/>
            </a:pPr>
            <a:r>
              <a:rPr lang="en-US" dirty="0">
                <a:latin typeface="Arial" panose="020B0604020202020204" pitchFamily="34" charset="0"/>
                <a:cs typeface="Arial" panose="020B0604020202020204" pitchFamily="34" charset="0"/>
              </a:rPr>
              <a:t>B. Jax communicates with nurse on behalf of Ana Luisa.</a:t>
            </a:r>
          </a:p>
          <a:p>
            <a:pPr marL="0" indent="0">
              <a:buNone/>
            </a:pPr>
            <a:r>
              <a:rPr lang="en-US" dirty="0">
                <a:latin typeface="Arial" panose="020B0604020202020204" pitchFamily="34" charset="0"/>
                <a:cs typeface="Arial" panose="020B0604020202020204" pitchFamily="34" charset="0"/>
              </a:rPr>
              <a:t>C. Jax does not let Ana Luisa speak to her son or sister-in-law on the phone.</a:t>
            </a:r>
          </a:p>
          <a:p>
            <a:pPr marL="0" indent="0">
              <a:buNone/>
            </a:pPr>
            <a:r>
              <a:rPr lang="en-US" dirty="0">
                <a:latin typeface="Arial" panose="020B0604020202020204" pitchFamily="34" charset="0"/>
                <a:cs typeface="Arial" panose="020B0604020202020204" pitchFamily="34" charset="0"/>
              </a:rPr>
              <a:t>D. Jax controls the time the nurse spends with Ana Luisa.</a:t>
            </a:r>
          </a:p>
          <a:p>
            <a:pPr marL="0" indent="0">
              <a:buNone/>
            </a:pPr>
            <a:r>
              <a:rPr lang="en-US" dirty="0">
                <a:latin typeface="Arial" panose="020B0604020202020204" pitchFamily="34" charset="0"/>
                <a:cs typeface="Arial" panose="020B0604020202020204" pitchFamily="34" charset="0"/>
              </a:rPr>
              <a:t>E. All of the above</a:t>
            </a:r>
            <a:r>
              <a:rPr lang="en-US" sz="2800" b="1" dirty="0">
                <a:ea typeface="Arial"/>
                <a:cs typeface="Arial"/>
                <a:sym typeface="Arial"/>
              </a:rPr>
              <a:t> </a:t>
            </a:r>
            <a:endParaRPr lang="en-US" sz="2800" b="0" i="0" u="none" strike="noStrike" dirty="0">
              <a:cs typeface="Arial" panose="020B0604020202020204" pitchFamily="34" charset="0"/>
              <a:sym typeface="Calibri"/>
            </a:endParaRPr>
          </a:p>
          <a:p>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6ED63920-4FFF-43E4-B2AE-B7D663881FD0}"/>
              </a:ext>
            </a:extLst>
          </p:cNvPr>
          <p:cNvPicPr>
            <a:picLocks noChangeAspect="1"/>
          </p:cNvPicPr>
          <p:nvPr/>
        </p:nvPicPr>
        <p:blipFill>
          <a:blip r:embed="rId2"/>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58850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94F2-6F91-4AF2-83F8-101B67CB5566}"/>
              </a:ext>
            </a:extLst>
          </p:cNvPr>
          <p:cNvSpPr>
            <a:spLocks noGrp="1"/>
          </p:cNvSpPr>
          <p:nvPr>
            <p:ph type="title"/>
          </p:nvPr>
        </p:nvSpPr>
        <p:spPr/>
        <p:txBody>
          <a:bodyPr>
            <a:normAutofit fontScale="90000"/>
          </a:bodyPr>
          <a:lstStyle/>
          <a:p>
            <a:pPr algn="ctr"/>
            <a:r>
              <a:rPr lang="en-US" b="1" dirty="0">
                <a:latin typeface="Arial" panose="020B0604020202020204" pitchFamily="34" charset="0"/>
                <a:cs typeface="Arial" panose="020B0604020202020204" pitchFamily="34" charset="0"/>
              </a:rPr>
              <a:t>Which flags for potential interpersonal violence do you note in Jax’s behavior?</a:t>
            </a:r>
            <a:br>
              <a:rPr lang="en-US"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B31253C-DB34-4D3C-804C-391B1B7BF16F}"/>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A. Jax stays close to Ana Luisa and never leaves her side.</a:t>
            </a:r>
          </a:p>
          <a:p>
            <a:pPr marL="0" indent="0">
              <a:buNone/>
            </a:pPr>
            <a:r>
              <a:rPr lang="en-US" dirty="0">
                <a:latin typeface="Arial" panose="020B0604020202020204" pitchFamily="34" charset="0"/>
                <a:cs typeface="Arial" panose="020B0604020202020204" pitchFamily="34" charset="0"/>
              </a:rPr>
              <a:t>B. Jax communicates with nurse on behalf of Ana Luisa.</a:t>
            </a:r>
          </a:p>
          <a:p>
            <a:pPr marL="0" indent="0">
              <a:buNone/>
            </a:pPr>
            <a:r>
              <a:rPr lang="en-US" dirty="0">
                <a:latin typeface="Arial" panose="020B0604020202020204" pitchFamily="34" charset="0"/>
                <a:cs typeface="Arial" panose="020B0604020202020204" pitchFamily="34" charset="0"/>
              </a:rPr>
              <a:t>C. Jax does not let Ana Luisa speak to her son or sister-in-law on the phone.</a:t>
            </a:r>
          </a:p>
          <a:p>
            <a:pPr marL="0" indent="0">
              <a:buNone/>
            </a:pPr>
            <a:r>
              <a:rPr lang="en-US" dirty="0">
                <a:latin typeface="Arial" panose="020B0604020202020204" pitchFamily="34" charset="0"/>
                <a:cs typeface="Arial" panose="020B0604020202020204" pitchFamily="34" charset="0"/>
              </a:rPr>
              <a:t>D. Jax controls the time the nurse spends with Ana Luisa.</a:t>
            </a:r>
          </a:p>
          <a:p>
            <a:pPr marL="0" indent="0">
              <a:buNone/>
            </a:pPr>
            <a:r>
              <a:rPr lang="en-US" dirty="0">
                <a:latin typeface="Arial" panose="020B0604020202020204" pitchFamily="34" charset="0"/>
                <a:cs typeface="Arial" panose="020B0604020202020204" pitchFamily="34" charset="0"/>
              </a:rPr>
              <a:t>E. All of the above </a:t>
            </a:r>
            <a:r>
              <a:rPr lang="en-US" sz="2800" b="1" dirty="0">
                <a:ea typeface="Arial"/>
                <a:cs typeface="Arial"/>
                <a:sym typeface="Arial"/>
              </a:rPr>
              <a:t>✔</a:t>
            </a:r>
            <a:endParaRPr lang="en-US" sz="2800" b="0" i="0" u="none" strike="noStrike" dirty="0">
              <a:cs typeface="Arial" panose="020B0604020202020204" pitchFamily="34" charset="0"/>
              <a:sym typeface="Calibri"/>
            </a:endParaRPr>
          </a:p>
          <a:p>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EC01B050-FA8D-4413-9002-6FF46474F7B5}"/>
              </a:ext>
            </a:extLst>
          </p:cNvPr>
          <p:cNvPicPr>
            <a:picLocks noChangeAspect="1"/>
          </p:cNvPicPr>
          <p:nvPr/>
        </p:nvPicPr>
        <p:blipFill>
          <a:blip r:embed="rId2"/>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3012212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and a child holding a teddy bear&#10;&#10;Description automatically generated with low confidence">
            <a:extLst>
              <a:ext uri="{FF2B5EF4-FFF2-40B4-BE49-F238E27FC236}">
                <a16:creationId xmlns:a16="http://schemas.microsoft.com/office/drawing/2014/main" id="{DB320098-BA06-4E18-AC20-9F1FEA26C084}"/>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r="6237"/>
          <a:stretch/>
        </p:blipFill>
        <p:spPr>
          <a:xfrm>
            <a:off x="253188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40F9056-8A12-44B0-B9FC-140B42E1CDA8}"/>
              </a:ext>
            </a:extLst>
          </p:cNvPr>
          <p:cNvSpPr txBox="1"/>
          <p:nvPr/>
        </p:nvSpPr>
        <p:spPr>
          <a:xfrm>
            <a:off x="283904" y="2335179"/>
            <a:ext cx="3822189" cy="1899912"/>
          </a:xfrm>
          <a:prstGeom prst="rect">
            <a:avLst/>
          </a:prstGeom>
        </p:spPr>
        <p:txBody>
          <a:bodyPr vert="horz" lIns="91440" tIns="45720" rIns="91440" bIns="45720" rtlCol="0" anchor="ctr">
            <a:normAutofit/>
          </a:bodyPr>
          <a:lstStyle/>
          <a:p>
            <a:pPr marL="0" marR="0" indent="0">
              <a:lnSpc>
                <a:spcPct val="90000"/>
              </a:lnSpc>
              <a:spcBef>
                <a:spcPct val="0"/>
              </a:spcBef>
              <a:spcAft>
                <a:spcPts val="600"/>
              </a:spcAft>
            </a:pPr>
            <a:r>
              <a:rPr lang="en-US" sz="4000" b="1" i="1" dirty="0">
                <a:effectLst/>
                <a:ea typeface="+mj-ea"/>
                <a:cs typeface="Arial" panose="020B0604020202020204" pitchFamily="34" charset="0"/>
              </a:rPr>
              <a:t>Episode 2: </a:t>
            </a:r>
          </a:p>
          <a:p>
            <a:pPr marL="0" marR="0" indent="0">
              <a:lnSpc>
                <a:spcPct val="90000"/>
              </a:lnSpc>
              <a:spcBef>
                <a:spcPct val="0"/>
              </a:spcBef>
              <a:spcAft>
                <a:spcPts val="600"/>
              </a:spcAft>
            </a:pPr>
            <a:r>
              <a:rPr lang="en-US" sz="4000" b="1" i="1" dirty="0">
                <a:effectLst/>
                <a:ea typeface="+mj-ea"/>
                <a:cs typeface="Arial" panose="020B0604020202020204" pitchFamily="34" charset="0"/>
              </a:rPr>
              <a:t>The Impact of IPV on Children</a:t>
            </a:r>
          </a:p>
        </p:txBody>
      </p:sp>
      <p:pic>
        <p:nvPicPr>
          <p:cNvPr id="4" name="Picture 3" descr="A red and white logo&#10;&#10;Description automatically generated with low confidence">
            <a:extLst>
              <a:ext uri="{FF2B5EF4-FFF2-40B4-BE49-F238E27FC236}">
                <a16:creationId xmlns:a16="http://schemas.microsoft.com/office/drawing/2014/main" id="{091749D2-34C7-4DE2-B0FD-3D2149A2F81B}"/>
              </a:ext>
            </a:extLst>
          </p:cNvPr>
          <p:cNvPicPr>
            <a:picLocks noChangeAspect="1"/>
          </p:cNvPicPr>
          <p:nvPr/>
        </p:nvPicPr>
        <p:blipFill>
          <a:blip r:embed="rId4"/>
          <a:stretch>
            <a:fillRect/>
          </a:stretch>
        </p:blipFill>
        <p:spPr>
          <a:xfrm>
            <a:off x="283904" y="6060723"/>
            <a:ext cx="1213918" cy="570807"/>
          </a:xfrm>
          <a:prstGeom prst="rect">
            <a:avLst/>
          </a:prstGeom>
        </p:spPr>
      </p:pic>
      <p:sp>
        <p:nvSpPr>
          <p:cNvPr id="8" name="TextBox 7">
            <a:extLst>
              <a:ext uri="{FF2B5EF4-FFF2-40B4-BE49-F238E27FC236}">
                <a16:creationId xmlns:a16="http://schemas.microsoft.com/office/drawing/2014/main" id="{B4D19ED8-BD75-4172-8F67-FF01D1817755}"/>
              </a:ext>
            </a:extLst>
          </p:cNvPr>
          <p:cNvSpPr txBox="1"/>
          <p:nvPr/>
        </p:nvSpPr>
        <p:spPr>
          <a:xfrm>
            <a:off x="1928683" y="5158448"/>
            <a:ext cx="8050877" cy="707886"/>
          </a:xfrm>
          <a:prstGeom prst="rect">
            <a:avLst/>
          </a:prstGeom>
          <a:noFill/>
        </p:spPr>
        <p:txBody>
          <a:bodyPr wrap="square" rtlCol="0">
            <a:spAutoFit/>
          </a:bodyPr>
          <a:lstStyle/>
          <a:p>
            <a:pPr algn="ctr"/>
            <a:r>
              <a:rPr lang="en-US" sz="4000" dirty="0">
                <a:hlinkClick r:id="rId5"/>
              </a:rPr>
              <a:t>https://youtu.be/Y7op_VOa5OY</a:t>
            </a:r>
            <a:r>
              <a:rPr lang="en-US" sz="4000" dirty="0"/>
              <a:t>  </a:t>
            </a:r>
          </a:p>
        </p:txBody>
      </p:sp>
    </p:spTree>
    <p:extLst>
      <p:ext uri="{BB962C8B-B14F-4D97-AF65-F5344CB8AC3E}">
        <p14:creationId xmlns:p14="http://schemas.microsoft.com/office/powerpoint/2010/main" val="3406669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39DD-8B37-488C-AD7F-74F7EB319987}"/>
              </a:ext>
            </a:extLst>
          </p:cNvPr>
          <p:cNvSpPr>
            <a:spLocks noGrp="1"/>
          </p:cNvSpPr>
          <p:nvPr>
            <p:ph type="title"/>
          </p:nvPr>
        </p:nvSpPr>
        <p:spPr>
          <a:xfrm>
            <a:off x="838200" y="435971"/>
            <a:ext cx="10515600" cy="823595"/>
          </a:xfrm>
        </p:spPr>
        <p:txBody>
          <a:bodyPr>
            <a:normAutofit fontScale="90000"/>
          </a:bodyPr>
          <a:lstStyle/>
          <a:p>
            <a:pPr algn="ct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900" b="1" dirty="0">
                <a:effectLst/>
                <a:latin typeface="Arial" panose="020B0604020202020204" pitchFamily="34" charset="0"/>
                <a:ea typeface="Calibri" panose="020F0502020204030204" pitchFamily="34" charset="0"/>
                <a:cs typeface="Times New Roman" panose="02020603050405020304" pitchFamily="18" charset="0"/>
              </a:rPr>
              <a:t>Adverse Childhood Experiences</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 </a:t>
            </a:r>
            <a:br>
              <a:rPr lang="en-US" sz="1800" dirty="0">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A65A3A2-B811-4F12-88CA-F339F24EE538}"/>
              </a:ext>
            </a:extLst>
          </p:cNvPr>
          <p:cNvSpPr>
            <a:spLocks noGrp="1"/>
          </p:cNvSpPr>
          <p:nvPr>
            <p:ph idx="1"/>
          </p:nvPr>
        </p:nvSpPr>
        <p:spPr>
          <a:xfrm>
            <a:off x="594360" y="1259565"/>
            <a:ext cx="10515600" cy="5013643"/>
          </a:xfrm>
        </p:spPr>
        <p:txBody>
          <a:bodyPr>
            <a:normAutofit/>
          </a:bodyPr>
          <a:lstStyle/>
          <a:p>
            <a:pPr marL="0" indent="0">
              <a:spcBef>
                <a:spcPts val="0"/>
              </a:spcBef>
              <a:buNone/>
              <a:tabLst>
                <a:tab pos="457200" algn="l"/>
              </a:tabLst>
            </a:pPr>
            <a:r>
              <a:rPr lang="en-US" sz="3200" i="1" u="sng" dirty="0">
                <a:effectLst/>
                <a:latin typeface="Arial" panose="020B0604020202020204" pitchFamily="34" charset="0"/>
                <a:ea typeface="Calibri" panose="020F0502020204030204" pitchFamily="34" charset="0"/>
                <a:cs typeface="Arial" panose="020B0604020202020204" pitchFamily="34" charset="0"/>
              </a:rPr>
              <a:t>Six percent </a:t>
            </a:r>
            <a:r>
              <a:rPr lang="en-US" sz="3200" i="1" dirty="0">
                <a:effectLst/>
                <a:latin typeface="Arial" panose="020B0604020202020204" pitchFamily="34" charset="0"/>
                <a:ea typeface="Calibri" panose="020F0502020204030204" pitchFamily="34" charset="0"/>
                <a:cs typeface="Arial" panose="020B0604020202020204" pitchFamily="34" charset="0"/>
              </a:rPr>
              <a:t>of children are exposed to IPV annually.</a:t>
            </a:r>
          </a:p>
          <a:p>
            <a:pPr marL="0" marR="0" lvl="0" indent="0">
              <a:spcBef>
                <a:spcPts val="0"/>
              </a:spcBef>
              <a:spcAft>
                <a:spcPts val="0"/>
              </a:spcAft>
              <a:buNone/>
              <a:tabLst>
                <a:tab pos="457200" algn="l"/>
              </a:tabLst>
            </a:pPr>
            <a:endParaRPr lang="en-US" sz="3200" dirty="0">
              <a:latin typeface="Arial" panose="020B060402020202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457200" algn="l"/>
              </a:tabLst>
            </a:pPr>
            <a:r>
              <a:rPr lang="en-US" dirty="0">
                <a:effectLst/>
                <a:latin typeface="Arial" panose="020B0604020202020204" pitchFamily="34" charset="0"/>
                <a:ea typeface="Calibri" panose="020F0502020204030204" pitchFamily="34" charset="0"/>
                <a:cs typeface="Times New Roman" panose="02020603050405020304" pitchFamily="18" charset="0"/>
              </a:rPr>
              <a:t>Exposure to IPV and other adverse childhood experiences ar</a:t>
            </a:r>
            <a:r>
              <a:rPr lang="en-US" dirty="0">
                <a:latin typeface="Arial" panose="020B0604020202020204" pitchFamily="34" charset="0"/>
                <a:ea typeface="Calibri" panose="020F0502020204030204" pitchFamily="34" charset="0"/>
                <a:cs typeface="Times New Roman" panose="02020603050405020304" pitchFamily="18" charset="0"/>
              </a:rPr>
              <a:t>e linked to:</a:t>
            </a:r>
            <a:endParaRPr lang="en-US" b="1"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Times New Roman" panose="02020603050405020304" pitchFamily="18" charset="0"/>
              </a:rPr>
              <a:t>Poor academic achievement and school attendance problems</a:t>
            </a:r>
          </a:p>
          <a:p>
            <a:pPr marL="342900" marR="0" lvl="0" indent="-342900">
              <a:spcBef>
                <a:spcPts val="0"/>
              </a:spcBef>
              <a:spcAft>
                <a:spcPts val="0"/>
              </a:spcAft>
              <a:buFont typeface="Arial" panose="020B0604020202020204" pitchFamily="34" charset="0"/>
              <a:buChar char="•"/>
              <a:tabLst>
                <a:tab pos="457200" algn="l"/>
              </a:tabLs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Times New Roman" panose="02020603050405020304" pitchFamily="18" charset="0"/>
              </a:rPr>
              <a:t>Depression and anxiety  </a:t>
            </a:r>
          </a:p>
          <a:p>
            <a:pPr marL="342900" marR="0" lvl="0" indent="-342900">
              <a:spcBef>
                <a:spcPts val="0"/>
              </a:spcBef>
              <a:spcAft>
                <a:spcPts val="0"/>
              </a:spcAft>
              <a:buFont typeface="Arial" panose="020B0604020202020204" pitchFamily="34" charset="0"/>
              <a:buChar char="•"/>
              <a:tabLst>
                <a:tab pos="457200" algn="l"/>
              </a:tabLs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Times New Roman" panose="02020603050405020304" pitchFamily="18" charset="0"/>
              </a:rPr>
              <a:t>Behavioral problems  </a:t>
            </a:r>
          </a:p>
          <a:p>
            <a:pPr marL="342900" marR="0" lvl="0" indent="-342900">
              <a:spcBef>
                <a:spcPts val="0"/>
              </a:spcBef>
              <a:spcAft>
                <a:spcPts val="0"/>
              </a:spcAft>
              <a:buFont typeface="Arial" panose="020B0604020202020204" pitchFamily="34" charset="0"/>
              <a:buChar char="•"/>
              <a:tabLst>
                <a:tab pos="457200" algn="l"/>
              </a:tabLs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Times New Roman" panose="02020603050405020304" pitchFamily="18" charset="0"/>
              </a:rPr>
              <a:t>Aggression  </a:t>
            </a:r>
          </a:p>
          <a:p>
            <a:pPr marL="342900" marR="0" lvl="0" indent="-342900">
              <a:spcBef>
                <a:spcPts val="0"/>
              </a:spcBef>
              <a:spcAft>
                <a:spcPts val="0"/>
              </a:spcAft>
              <a:buFont typeface="Arial" panose="020B0604020202020204" pitchFamily="34" charset="0"/>
              <a:buChar char="•"/>
              <a:tabLst>
                <a:tab pos="457200" algn="l"/>
              </a:tabLs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Times New Roman" panose="02020603050405020304" pitchFamily="18" charset="0"/>
              </a:rPr>
              <a:t>Experiencing peer bullying </a:t>
            </a:r>
          </a:p>
          <a:p>
            <a:pPr marL="342900" marR="0" lvl="0" indent="-342900">
              <a:spcBef>
                <a:spcPts val="0"/>
              </a:spcBef>
              <a:spcAft>
                <a:spcPts val="0"/>
              </a:spcAft>
              <a:buFont typeface="Arial" panose="020B0604020202020204" pitchFamily="34" charset="0"/>
              <a:buChar char="•"/>
              <a:tabLst>
                <a:tab pos="457200" algn="l"/>
              </a:tabLs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Times New Roman" panose="02020603050405020304" pitchFamily="18" charset="0"/>
              </a:rPr>
              <a:t>Increased substance use in later life, and</a:t>
            </a:r>
          </a:p>
          <a:p>
            <a:pPr marL="342900" marR="0" lvl="0" indent="-342900">
              <a:spcBef>
                <a:spcPts val="0"/>
              </a:spcBef>
              <a:spcAft>
                <a:spcPts val="0"/>
              </a:spcAft>
              <a:buFont typeface="Arial" panose="020B0604020202020204" pitchFamily="34" charset="0"/>
              <a:buChar char="•"/>
              <a:tabLst>
                <a:tab pos="457200" algn="l"/>
              </a:tabLs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Arial" panose="020B0604020202020204" pitchFamily="34" charset="0"/>
                <a:ea typeface="Calibri" panose="020F0502020204030204" pitchFamily="34" charset="0"/>
                <a:cs typeface="Times New Roman" panose="02020603050405020304" pitchFamily="18" charset="0"/>
              </a:rPr>
              <a:t>A higher chance of suffering physical, emotional, and sexual abuse.</a:t>
            </a:r>
          </a:p>
          <a:p>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66BA3BFD-570D-436E-9B0A-555F8F67AB14}"/>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3813029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26E62-D248-42DE-9D10-E1B67312F643}"/>
              </a:ext>
            </a:extLst>
          </p:cNvPr>
          <p:cNvSpPr>
            <a:spLocks noGrp="1"/>
          </p:cNvSpPr>
          <p:nvPr>
            <p:ph type="title"/>
          </p:nvPr>
        </p:nvSpPr>
        <p:spPr>
          <a:xfrm>
            <a:off x="170121" y="365125"/>
            <a:ext cx="11855301" cy="1325563"/>
          </a:xfrm>
        </p:spPr>
        <p:txBody>
          <a:bodyPr>
            <a:noAutofit/>
          </a:bodyPr>
          <a:lstStyle/>
          <a:p>
            <a:pPr algn="ctr"/>
            <a:r>
              <a:rPr lang="en-US" sz="4000" b="1" dirty="0">
                <a:latin typeface="Arial" panose="020B0604020202020204" pitchFamily="34" charset="0"/>
                <a:cs typeface="Arial" panose="020B0604020202020204" pitchFamily="34" charset="0"/>
              </a:rPr>
              <a:t>What might be true for Elias later in life due to his exposure to Intimate Partner Violence?</a:t>
            </a:r>
            <a:br>
              <a:rPr lang="en-US" sz="4000" dirty="0">
                <a:latin typeface="Arial" panose="020B0604020202020204" pitchFamily="34" charset="0"/>
                <a:cs typeface="Arial" panose="020B0604020202020204" pitchFamily="34" charset="0"/>
              </a:rPr>
            </a:br>
            <a:endParaRPr lang="en-US" sz="4000" dirty="0"/>
          </a:p>
        </p:txBody>
      </p:sp>
      <p:sp>
        <p:nvSpPr>
          <p:cNvPr id="3" name="Content Placeholder 2">
            <a:extLst>
              <a:ext uri="{FF2B5EF4-FFF2-40B4-BE49-F238E27FC236}">
                <a16:creationId xmlns:a16="http://schemas.microsoft.com/office/drawing/2014/main" id="{8F1CF94D-8D08-44B9-9765-B83FF20008D9}"/>
              </a:ext>
            </a:extLst>
          </p:cNvPr>
          <p:cNvSpPr>
            <a:spLocks noGrp="1"/>
          </p:cNvSpPr>
          <p:nvPr>
            <p:ph idx="1"/>
          </p:nvPr>
        </p:nvSpPr>
        <p:spPr>
          <a:xfrm>
            <a:off x="170121" y="2141537"/>
            <a:ext cx="10515600" cy="4351338"/>
          </a:xfrm>
        </p:spPr>
        <p:txBody>
          <a:bodyPr/>
          <a:lstStyle/>
          <a:p>
            <a:pPr marL="457200" lvl="1" indent="0">
              <a:buNone/>
            </a:pPr>
            <a:r>
              <a:rPr lang="en-US" dirty="0">
                <a:latin typeface="Arial" panose="020B0604020202020204" pitchFamily="34" charset="0"/>
                <a:cs typeface="Arial" panose="020B0604020202020204" pitchFamily="34" charset="0"/>
              </a:rPr>
              <a:t>A. He may experience depression and anxiety.</a:t>
            </a:r>
          </a:p>
          <a:p>
            <a:pPr marL="457200" lvl="1" indent="0">
              <a:buNone/>
            </a:pPr>
            <a:r>
              <a:rPr lang="en-US" dirty="0">
                <a:latin typeface="Arial" panose="020B0604020202020204" pitchFamily="34" charset="0"/>
                <a:cs typeface="Arial" panose="020B0604020202020204" pitchFamily="34" charset="0"/>
              </a:rPr>
              <a:t>B. He will be more likely to use drugs and alcohol.</a:t>
            </a:r>
          </a:p>
          <a:p>
            <a:pPr marL="457200" lvl="1" indent="0">
              <a:buNone/>
            </a:pPr>
            <a:r>
              <a:rPr lang="en-US" dirty="0">
                <a:latin typeface="Arial" panose="020B0604020202020204" pitchFamily="34" charset="0"/>
                <a:cs typeface="Arial" panose="020B0604020202020204" pitchFamily="34" charset="0"/>
              </a:rPr>
              <a:t>C. He is more likely to become an abuser.</a:t>
            </a:r>
          </a:p>
          <a:p>
            <a:pPr marL="457200" lvl="1" indent="0">
              <a:buNone/>
            </a:pPr>
            <a:r>
              <a:rPr lang="en-US" dirty="0">
                <a:latin typeface="Arial" panose="020B0604020202020204" pitchFamily="34" charset="0"/>
                <a:cs typeface="Arial" panose="020B0604020202020204" pitchFamily="34" charset="0"/>
              </a:rPr>
              <a:t>D. He could experience abuse in a relationship.</a:t>
            </a:r>
          </a:p>
          <a:p>
            <a:pPr marL="457200" lvl="1" indent="0">
              <a:buNone/>
            </a:pPr>
            <a:r>
              <a:rPr lang="en-US" dirty="0">
                <a:latin typeface="Arial" panose="020B0604020202020204" pitchFamily="34" charset="0"/>
                <a:cs typeface="Arial" panose="020B0604020202020204" pitchFamily="34" charset="0"/>
              </a:rPr>
              <a:t>E. All of the above </a:t>
            </a:r>
            <a:endParaRPr lang="en-US" sz="3600" b="0" i="0" u="none" strike="noStrike" dirty="0">
              <a:latin typeface="Arial" panose="020B0604020202020204" pitchFamily="34" charset="0"/>
              <a:cs typeface="Arial" panose="020B0604020202020204" pitchFamily="34" charset="0"/>
              <a:sym typeface="Calibri"/>
            </a:endParaRPr>
          </a:p>
          <a:p>
            <a:endParaRPr lang="en-US" dirty="0"/>
          </a:p>
        </p:txBody>
      </p:sp>
    </p:spTree>
    <p:extLst>
      <p:ext uri="{BB962C8B-B14F-4D97-AF65-F5344CB8AC3E}">
        <p14:creationId xmlns:p14="http://schemas.microsoft.com/office/powerpoint/2010/main" val="106732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26E62-D248-42DE-9D10-E1B67312F643}"/>
              </a:ext>
            </a:extLst>
          </p:cNvPr>
          <p:cNvSpPr>
            <a:spLocks noGrp="1"/>
          </p:cNvSpPr>
          <p:nvPr>
            <p:ph type="title"/>
          </p:nvPr>
        </p:nvSpPr>
        <p:spPr>
          <a:xfrm>
            <a:off x="170121" y="365125"/>
            <a:ext cx="11855301" cy="1325563"/>
          </a:xfrm>
        </p:spPr>
        <p:txBody>
          <a:bodyPr>
            <a:noAutofit/>
          </a:bodyPr>
          <a:lstStyle/>
          <a:p>
            <a:pPr algn="ctr"/>
            <a:r>
              <a:rPr lang="en-US" sz="4000" b="1" dirty="0">
                <a:latin typeface="Arial" panose="020B0604020202020204" pitchFamily="34" charset="0"/>
                <a:cs typeface="Arial" panose="020B0604020202020204" pitchFamily="34" charset="0"/>
              </a:rPr>
              <a:t>What might be true for Elias later in life due to his exposure to Intimate Partner Violence?</a:t>
            </a:r>
            <a:br>
              <a:rPr lang="en-US" sz="4000" dirty="0">
                <a:latin typeface="Arial" panose="020B0604020202020204" pitchFamily="34" charset="0"/>
                <a:cs typeface="Arial" panose="020B0604020202020204" pitchFamily="34" charset="0"/>
              </a:rPr>
            </a:br>
            <a:endParaRPr lang="en-US" sz="4000" dirty="0"/>
          </a:p>
        </p:txBody>
      </p:sp>
      <p:sp>
        <p:nvSpPr>
          <p:cNvPr id="3" name="Content Placeholder 2">
            <a:extLst>
              <a:ext uri="{FF2B5EF4-FFF2-40B4-BE49-F238E27FC236}">
                <a16:creationId xmlns:a16="http://schemas.microsoft.com/office/drawing/2014/main" id="{8F1CF94D-8D08-44B9-9765-B83FF20008D9}"/>
              </a:ext>
            </a:extLst>
          </p:cNvPr>
          <p:cNvSpPr>
            <a:spLocks noGrp="1"/>
          </p:cNvSpPr>
          <p:nvPr>
            <p:ph idx="1"/>
          </p:nvPr>
        </p:nvSpPr>
        <p:spPr>
          <a:xfrm>
            <a:off x="170121" y="2141537"/>
            <a:ext cx="10515600" cy="4351338"/>
          </a:xfrm>
        </p:spPr>
        <p:txBody>
          <a:bodyPr/>
          <a:lstStyle/>
          <a:p>
            <a:pPr marL="457200" lvl="1" indent="0">
              <a:buNone/>
            </a:pPr>
            <a:r>
              <a:rPr lang="en-US" dirty="0">
                <a:latin typeface="Arial" panose="020B0604020202020204" pitchFamily="34" charset="0"/>
                <a:cs typeface="Arial" panose="020B0604020202020204" pitchFamily="34" charset="0"/>
              </a:rPr>
              <a:t>A. He may experience depression and anxiety.</a:t>
            </a:r>
          </a:p>
          <a:p>
            <a:pPr marL="457200" lvl="1" indent="0">
              <a:buNone/>
            </a:pPr>
            <a:r>
              <a:rPr lang="en-US" dirty="0">
                <a:latin typeface="Arial" panose="020B0604020202020204" pitchFamily="34" charset="0"/>
                <a:cs typeface="Arial" panose="020B0604020202020204" pitchFamily="34" charset="0"/>
              </a:rPr>
              <a:t>B. He will be more likely to use drugs and alcohol.</a:t>
            </a:r>
          </a:p>
          <a:p>
            <a:pPr marL="457200" lvl="1" indent="0">
              <a:buNone/>
            </a:pPr>
            <a:r>
              <a:rPr lang="en-US" dirty="0">
                <a:latin typeface="Arial" panose="020B0604020202020204" pitchFamily="34" charset="0"/>
                <a:cs typeface="Arial" panose="020B0604020202020204" pitchFamily="34" charset="0"/>
              </a:rPr>
              <a:t>C. He is more likely to become an abuser.</a:t>
            </a:r>
          </a:p>
          <a:p>
            <a:pPr marL="457200" lvl="1" indent="0">
              <a:buNone/>
            </a:pPr>
            <a:r>
              <a:rPr lang="en-US" dirty="0">
                <a:latin typeface="Arial" panose="020B0604020202020204" pitchFamily="34" charset="0"/>
                <a:cs typeface="Arial" panose="020B0604020202020204" pitchFamily="34" charset="0"/>
              </a:rPr>
              <a:t>D. He could experience abuse in a relationship.</a:t>
            </a:r>
          </a:p>
          <a:p>
            <a:pPr marL="457200" lvl="1" indent="0">
              <a:buNone/>
            </a:pPr>
            <a:r>
              <a:rPr lang="en-US" dirty="0">
                <a:latin typeface="Arial" panose="020B0604020202020204" pitchFamily="34" charset="0"/>
                <a:cs typeface="Arial" panose="020B0604020202020204" pitchFamily="34" charset="0"/>
              </a:rPr>
              <a:t>E. All of the above  </a:t>
            </a:r>
            <a:r>
              <a:rPr lang="en-US" sz="3600" b="1" dirty="0">
                <a:latin typeface="Arial" panose="020B0604020202020204" pitchFamily="34" charset="0"/>
                <a:ea typeface="Arial"/>
                <a:cs typeface="Arial" panose="020B0604020202020204" pitchFamily="34" charset="0"/>
                <a:sym typeface="Arial"/>
              </a:rPr>
              <a:t>✔</a:t>
            </a:r>
            <a:endParaRPr lang="en-US" sz="3600" b="0" i="0" u="none" strike="noStrike" dirty="0">
              <a:latin typeface="Arial" panose="020B0604020202020204" pitchFamily="34" charset="0"/>
              <a:cs typeface="Arial" panose="020B0604020202020204" pitchFamily="34" charset="0"/>
              <a:sym typeface="Calibri"/>
            </a:endParaRPr>
          </a:p>
          <a:p>
            <a:pPr marL="457200" lvl="1" indent="0">
              <a:buNone/>
            </a:pPr>
            <a:endParaRPr lang="en-US" sz="3600" b="0" i="0" u="none" strike="noStrike" dirty="0">
              <a:latin typeface="Arial" panose="020B0604020202020204" pitchFamily="34" charset="0"/>
              <a:cs typeface="Arial" panose="020B0604020202020204" pitchFamily="34" charset="0"/>
              <a:sym typeface="Calibri"/>
            </a:endParaRPr>
          </a:p>
          <a:p>
            <a:endParaRPr lang="en-US" dirty="0"/>
          </a:p>
        </p:txBody>
      </p:sp>
    </p:spTree>
    <p:extLst>
      <p:ext uri="{BB962C8B-B14F-4D97-AF65-F5344CB8AC3E}">
        <p14:creationId xmlns:p14="http://schemas.microsoft.com/office/powerpoint/2010/main" val="3517828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all with pictures on it&#10;&#10;Description automatically generated with low confidence">
            <a:extLst>
              <a:ext uri="{FF2B5EF4-FFF2-40B4-BE49-F238E27FC236}">
                <a16:creationId xmlns:a16="http://schemas.microsoft.com/office/drawing/2014/main" id="{D8718E1D-6CE6-4C9F-B9A8-CD279B343D1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6237"/>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9CCEC2B-44D6-419E-993D-FDB43337F72D}"/>
              </a:ext>
            </a:extLst>
          </p:cNvPr>
          <p:cNvSpPr>
            <a:spLocks noGrp="1"/>
          </p:cNvSpPr>
          <p:nvPr>
            <p:ph idx="1"/>
          </p:nvPr>
        </p:nvSpPr>
        <p:spPr>
          <a:xfrm>
            <a:off x="7772400" y="2473448"/>
            <a:ext cx="4273785" cy="1882652"/>
          </a:xfrm>
        </p:spPr>
        <p:txBody>
          <a:bodyPr>
            <a:normAutofit/>
          </a:bodyPr>
          <a:lstStyle/>
          <a:p>
            <a:pPr marL="0" marR="0" indent="0">
              <a:spcBef>
                <a:spcPts val="0"/>
              </a:spcBef>
              <a:spcAft>
                <a:spcPts val="0"/>
              </a:spcAft>
              <a:buNone/>
            </a:pPr>
            <a:r>
              <a:rPr lang="en-US" sz="3200" b="1" i="1" dirty="0">
                <a:effectLst/>
                <a:latin typeface="Arial" panose="020B0604020202020204" pitchFamily="34" charset="0"/>
                <a:ea typeface="Calibri" panose="020F0502020204030204" pitchFamily="34" charset="0"/>
                <a:cs typeface="Arial" panose="020B0604020202020204" pitchFamily="34" charset="0"/>
              </a:rPr>
              <a:t>Episode 3: Social-Ecological Model of Violence </a:t>
            </a:r>
          </a:p>
          <a:p>
            <a:pPr marL="0" marR="0" indent="0">
              <a:spcBef>
                <a:spcPts val="0"/>
              </a:spcBef>
              <a:spcAft>
                <a:spcPts val="0"/>
              </a:spcAft>
              <a:buNone/>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2000" dirty="0"/>
          </a:p>
        </p:txBody>
      </p:sp>
      <p:pic>
        <p:nvPicPr>
          <p:cNvPr id="4" name="Picture 3" descr="A red and white logo&#10;&#10;Description automatically generated with low confidence">
            <a:extLst>
              <a:ext uri="{FF2B5EF4-FFF2-40B4-BE49-F238E27FC236}">
                <a16:creationId xmlns:a16="http://schemas.microsoft.com/office/drawing/2014/main" id="{06F19693-7958-428E-B1D7-EEF3D5FD157B}"/>
              </a:ext>
            </a:extLst>
          </p:cNvPr>
          <p:cNvPicPr>
            <a:picLocks noChangeAspect="1"/>
          </p:cNvPicPr>
          <p:nvPr/>
        </p:nvPicPr>
        <p:blipFill>
          <a:blip r:embed="rId3"/>
          <a:stretch>
            <a:fillRect/>
          </a:stretch>
        </p:blipFill>
        <p:spPr>
          <a:xfrm>
            <a:off x="10676737" y="6037811"/>
            <a:ext cx="1213918" cy="570807"/>
          </a:xfrm>
          <a:prstGeom prst="rect">
            <a:avLst/>
          </a:prstGeom>
        </p:spPr>
      </p:pic>
      <p:sp>
        <p:nvSpPr>
          <p:cNvPr id="6" name="TextBox 5">
            <a:extLst>
              <a:ext uri="{FF2B5EF4-FFF2-40B4-BE49-F238E27FC236}">
                <a16:creationId xmlns:a16="http://schemas.microsoft.com/office/drawing/2014/main" id="{65CC7A47-0BF2-09E3-DF72-E63D0BE00FBE}"/>
              </a:ext>
            </a:extLst>
          </p:cNvPr>
          <p:cNvSpPr txBox="1"/>
          <p:nvPr/>
        </p:nvSpPr>
        <p:spPr>
          <a:xfrm>
            <a:off x="2197290" y="5422384"/>
            <a:ext cx="7151426" cy="707886"/>
          </a:xfrm>
          <a:prstGeom prst="rect">
            <a:avLst/>
          </a:prstGeom>
          <a:noFill/>
        </p:spPr>
        <p:txBody>
          <a:bodyPr wrap="square">
            <a:spAutoFit/>
          </a:bodyPr>
          <a:lstStyle/>
          <a:p>
            <a:r>
              <a:rPr lang="en-US" sz="4000" u="sng" dirty="0">
                <a:solidFill>
                  <a:srgbClr val="0563C1"/>
                </a:solidFill>
                <a:effectLst/>
                <a:latin typeface="Calibri" panose="020F0502020204030204" pitchFamily="34" charset="0"/>
                <a:ea typeface="Calibri" panose="020F0502020204030204" pitchFamily="34" charset="0"/>
                <a:hlinkClick r:id="rId4"/>
              </a:rPr>
              <a:t>https://youtu.be/8zuQ1L0wA7k</a:t>
            </a:r>
            <a:r>
              <a:rPr lang="en-US" sz="4000" dirty="0">
                <a:effectLst/>
                <a:latin typeface="Calibri" panose="020F0502020204030204" pitchFamily="34" charset="0"/>
                <a:ea typeface="Calibri" panose="020F0502020204030204" pitchFamily="34" charset="0"/>
              </a:rPr>
              <a:t> </a:t>
            </a:r>
            <a:endParaRPr lang="en-US" sz="4000" dirty="0"/>
          </a:p>
        </p:txBody>
      </p:sp>
    </p:spTree>
    <p:extLst>
      <p:ext uri="{BB962C8B-B14F-4D97-AF65-F5344CB8AC3E}">
        <p14:creationId xmlns:p14="http://schemas.microsoft.com/office/powerpoint/2010/main" val="101653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D99E4-6068-4AF4-A03F-9FFC78B481C9}"/>
              </a:ext>
            </a:extLst>
          </p:cNvPr>
          <p:cNvSpPr>
            <a:spLocks noGrp="1"/>
          </p:cNvSpPr>
          <p:nvPr>
            <p:ph type="title"/>
          </p:nvPr>
        </p:nvSpPr>
        <p:spPr>
          <a:xfrm>
            <a:off x="256032" y="629266"/>
            <a:ext cx="4383023" cy="1622321"/>
          </a:xfrm>
        </p:spPr>
        <p:txBody>
          <a:bodyPr vert="horz" lIns="91440" tIns="45720" rIns="91440" bIns="45720" rtlCol="0" anchor="ctr">
            <a:normAutofit/>
          </a:bodyPr>
          <a:lstStyle/>
          <a:p>
            <a:r>
              <a:rPr lang="en-US" sz="3200" b="1" kern="1200" dirty="0">
                <a:solidFill>
                  <a:schemeClr val="tx1"/>
                </a:solidFill>
                <a:latin typeface="Arial" panose="020B0604020202020204" pitchFamily="34" charset="0"/>
                <a:cs typeface="Arial" panose="020B0604020202020204" pitchFamily="34" charset="0"/>
              </a:rPr>
              <a:t>The S</a:t>
            </a:r>
            <a:r>
              <a:rPr lang="en-US" sz="3200" b="1" kern="1200" dirty="0">
                <a:solidFill>
                  <a:schemeClr val="tx1"/>
                </a:solidFill>
                <a:effectLst/>
                <a:latin typeface="Arial" panose="020B0604020202020204" pitchFamily="34" charset="0"/>
                <a:cs typeface="Arial" panose="020B0604020202020204" pitchFamily="34" charset="0"/>
              </a:rPr>
              <a:t>ocial-Ecological Model of Violence</a:t>
            </a:r>
            <a:endParaRPr lang="en-US" sz="3200" b="1" kern="1200" dirty="0">
              <a:solidFill>
                <a:schemeClr val="tx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FEFAAB90-3B85-453C-8858-F1B7D6CEEDBD}"/>
              </a:ext>
            </a:extLst>
          </p:cNvPr>
          <p:cNvSpPr txBox="1">
            <a:spLocks/>
          </p:cNvSpPr>
          <p:nvPr/>
        </p:nvSpPr>
        <p:spPr>
          <a:xfrm>
            <a:off x="548316" y="2251587"/>
            <a:ext cx="3505494"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tabLst>
                <a:tab pos="457200" algn="l"/>
              </a:tabLst>
            </a:pPr>
            <a:r>
              <a:rPr lang="en-US" dirty="0">
                <a:latin typeface="Arial" panose="020B0604020202020204" pitchFamily="34" charset="0"/>
                <a:cs typeface="Arial" panose="020B0604020202020204" pitchFamily="34" charset="0"/>
              </a:rPr>
              <a:t>IPV is the result of interactions amongst individuals and as products of communities and societies. </a:t>
            </a:r>
          </a:p>
          <a:p>
            <a:pPr marL="0" indent="0">
              <a:spcBef>
                <a:spcPts val="0"/>
              </a:spcBef>
              <a:buNone/>
              <a:tabLst>
                <a:tab pos="457200" algn="l"/>
              </a:tabLst>
            </a:pPr>
            <a:endParaRPr lang="en-US" sz="2000" dirty="0"/>
          </a:p>
          <a:p>
            <a:pPr marL="0">
              <a:spcBef>
                <a:spcPts val="0"/>
              </a:spcBef>
              <a:tabLst>
                <a:tab pos="457200" algn="l"/>
              </a:tabLst>
            </a:pPr>
            <a:endParaRPr lang="en-US" sz="2000" dirty="0"/>
          </a:p>
          <a:p>
            <a:pPr marL="0">
              <a:spcBef>
                <a:spcPts val="0"/>
              </a:spcBef>
              <a:tabLst>
                <a:tab pos="457200" algn="l"/>
              </a:tabLst>
            </a:pPr>
            <a:endParaRPr lang="en-US" sz="2000" dirty="0"/>
          </a:p>
          <a:p>
            <a:pPr marL="0"/>
            <a:endParaRPr lang="en-US" sz="2000" dirty="0"/>
          </a:p>
        </p:txBody>
      </p:sp>
      <p:sp>
        <p:nvSpPr>
          <p:cNvPr id="72" name="Rectangle 4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he social ecological model of violence is pictures as four overlapping ovals representing the individual, relationship, community, and society.">
            <a:extLst>
              <a:ext uri="{FF2B5EF4-FFF2-40B4-BE49-F238E27FC236}">
                <a16:creationId xmlns:a16="http://schemas.microsoft.com/office/drawing/2014/main" id="{8FC13E4C-14F0-4186-80FB-CC7E459F6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862" y="1614052"/>
            <a:ext cx="6019331" cy="3626650"/>
          </a:xfrm>
          <a:prstGeom prst="rect">
            <a:avLst/>
          </a:prstGeom>
          <a:effectLst/>
        </p:spPr>
      </p:pic>
      <p:pic>
        <p:nvPicPr>
          <p:cNvPr id="7" name="Picture 6" descr="A red and white logo&#10;&#10;Description automatically generated with low confidence">
            <a:extLst>
              <a:ext uri="{FF2B5EF4-FFF2-40B4-BE49-F238E27FC236}">
                <a16:creationId xmlns:a16="http://schemas.microsoft.com/office/drawing/2014/main" id="{D9D981CF-E845-44E8-B4C2-F6BE0E171C66}"/>
              </a:ext>
            </a:extLst>
          </p:cNvPr>
          <p:cNvPicPr>
            <a:picLocks noChangeAspect="1"/>
          </p:cNvPicPr>
          <p:nvPr/>
        </p:nvPicPr>
        <p:blipFill>
          <a:blip r:embed="rId4"/>
          <a:stretch>
            <a:fillRect/>
          </a:stretch>
        </p:blipFill>
        <p:spPr>
          <a:xfrm>
            <a:off x="256032" y="6011567"/>
            <a:ext cx="1213918" cy="570807"/>
          </a:xfrm>
          <a:prstGeom prst="rect">
            <a:avLst/>
          </a:prstGeom>
        </p:spPr>
      </p:pic>
      <p:grpSp>
        <p:nvGrpSpPr>
          <p:cNvPr id="6" name="Group 5">
            <a:extLst>
              <a:ext uri="{FF2B5EF4-FFF2-40B4-BE49-F238E27FC236}">
                <a16:creationId xmlns:a16="http://schemas.microsoft.com/office/drawing/2014/main" id="{9D71CAAE-33A3-42F7-BBA0-7BD009BB71C2}"/>
              </a:ext>
            </a:extLst>
          </p:cNvPr>
          <p:cNvGrpSpPr/>
          <p:nvPr/>
        </p:nvGrpSpPr>
        <p:grpSpPr>
          <a:xfrm>
            <a:off x="5219701" y="1509101"/>
            <a:ext cx="6340863" cy="3644900"/>
            <a:chOff x="5241338" y="1509101"/>
            <a:chExt cx="6318753" cy="3644900"/>
          </a:xfrm>
        </p:grpSpPr>
        <p:sp>
          <p:nvSpPr>
            <p:cNvPr id="3" name="Oval 2">
              <a:extLst>
                <a:ext uri="{FF2B5EF4-FFF2-40B4-BE49-F238E27FC236}">
                  <a16:creationId xmlns:a16="http://schemas.microsoft.com/office/drawing/2014/main" id="{89FDBDBA-3E37-A111-750F-EB5E3FE8F35C}"/>
                </a:ext>
              </a:extLst>
            </p:cNvPr>
            <p:cNvSpPr/>
            <p:nvPr/>
          </p:nvSpPr>
          <p:spPr>
            <a:xfrm>
              <a:off x="5241338" y="1509101"/>
              <a:ext cx="6301319" cy="364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029AED2-196A-762D-8F21-8FA9A9CD09C1}"/>
                </a:ext>
              </a:extLst>
            </p:cNvPr>
            <p:cNvSpPr/>
            <p:nvPr/>
          </p:nvSpPr>
          <p:spPr>
            <a:xfrm>
              <a:off x="6424792" y="1803399"/>
              <a:ext cx="5117865" cy="3073401"/>
            </a:xfrm>
            <a:prstGeom prst="ellipse">
              <a:avLst/>
            </a:prstGeom>
            <a:solidFill>
              <a:srgbClr val="7F9E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E1A9E01-674E-56B8-F6C8-BF113AC84B73}"/>
                </a:ext>
              </a:extLst>
            </p:cNvPr>
            <p:cNvSpPr/>
            <p:nvPr/>
          </p:nvSpPr>
          <p:spPr>
            <a:xfrm>
              <a:off x="8105704" y="2120899"/>
              <a:ext cx="3436952" cy="2489201"/>
            </a:xfrm>
            <a:prstGeom prst="ellipse">
              <a:avLst/>
            </a:prstGeom>
            <a:solidFill>
              <a:srgbClr val="ADC1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5F2128-6A29-4687-0F70-0A5D2AB7F646}"/>
                </a:ext>
              </a:extLst>
            </p:cNvPr>
            <p:cNvSpPr/>
            <p:nvPr/>
          </p:nvSpPr>
          <p:spPr>
            <a:xfrm>
              <a:off x="9798767" y="2667000"/>
              <a:ext cx="1761324" cy="1308100"/>
            </a:xfrm>
            <a:prstGeom prst="ellipse">
              <a:avLst/>
            </a:prstGeom>
            <a:solidFill>
              <a:srgbClr val="D5E2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A0DB6303-5008-5F5B-9DAA-FCD73BF67D1E}"/>
              </a:ext>
            </a:extLst>
          </p:cNvPr>
          <p:cNvSpPr txBox="1"/>
          <p:nvPr/>
        </p:nvSpPr>
        <p:spPr>
          <a:xfrm>
            <a:off x="5328482" y="3171751"/>
            <a:ext cx="1452937"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Society</a:t>
            </a:r>
          </a:p>
        </p:txBody>
      </p:sp>
      <p:sp>
        <p:nvSpPr>
          <p:cNvPr id="13" name="TextBox 12">
            <a:extLst>
              <a:ext uri="{FF2B5EF4-FFF2-40B4-BE49-F238E27FC236}">
                <a16:creationId xmlns:a16="http://schemas.microsoft.com/office/drawing/2014/main" id="{37057ADC-27EE-2273-1CAC-705FD97446AA}"/>
              </a:ext>
            </a:extLst>
          </p:cNvPr>
          <p:cNvSpPr txBox="1"/>
          <p:nvPr/>
        </p:nvSpPr>
        <p:spPr>
          <a:xfrm>
            <a:off x="6450192" y="3171752"/>
            <a:ext cx="205561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Community</a:t>
            </a:r>
          </a:p>
        </p:txBody>
      </p:sp>
      <p:sp>
        <p:nvSpPr>
          <p:cNvPr id="14" name="TextBox 13">
            <a:extLst>
              <a:ext uri="{FF2B5EF4-FFF2-40B4-BE49-F238E27FC236}">
                <a16:creationId xmlns:a16="http://schemas.microsoft.com/office/drawing/2014/main" id="{97C43009-B10F-C23E-51EC-5FAAFB711CC7}"/>
              </a:ext>
            </a:extLst>
          </p:cNvPr>
          <p:cNvSpPr txBox="1"/>
          <p:nvPr/>
        </p:nvSpPr>
        <p:spPr>
          <a:xfrm>
            <a:off x="8179997" y="3171751"/>
            <a:ext cx="201311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Relationship</a:t>
            </a:r>
          </a:p>
        </p:txBody>
      </p:sp>
      <p:sp>
        <p:nvSpPr>
          <p:cNvPr id="15" name="TextBox 14">
            <a:extLst>
              <a:ext uri="{FF2B5EF4-FFF2-40B4-BE49-F238E27FC236}">
                <a16:creationId xmlns:a16="http://schemas.microsoft.com/office/drawing/2014/main" id="{2E8158AA-80B8-AABE-E104-28037ECF55C6}"/>
              </a:ext>
            </a:extLst>
          </p:cNvPr>
          <p:cNvSpPr txBox="1"/>
          <p:nvPr/>
        </p:nvSpPr>
        <p:spPr>
          <a:xfrm>
            <a:off x="9793077" y="3171753"/>
            <a:ext cx="1632114"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Individual</a:t>
            </a:r>
          </a:p>
        </p:txBody>
      </p:sp>
    </p:spTree>
    <p:extLst>
      <p:ext uri="{BB962C8B-B14F-4D97-AF65-F5344CB8AC3E}">
        <p14:creationId xmlns:p14="http://schemas.microsoft.com/office/powerpoint/2010/main" val="130440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01D8-7CF7-4018-A98F-9F9E65993E7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Acknowledgements</a:t>
            </a:r>
          </a:p>
        </p:txBody>
      </p:sp>
      <p:sp>
        <p:nvSpPr>
          <p:cNvPr id="3" name="Text Placeholder 2">
            <a:extLst>
              <a:ext uri="{FF2B5EF4-FFF2-40B4-BE49-F238E27FC236}">
                <a16:creationId xmlns:a16="http://schemas.microsoft.com/office/drawing/2014/main" id="{B3212467-1996-49A6-B019-24D11BA695AB}"/>
              </a:ext>
            </a:extLst>
          </p:cNvPr>
          <p:cNvSpPr>
            <a:spLocks noGrp="1"/>
          </p:cNvSpPr>
          <p:nvPr>
            <p:ph type="body" idx="1"/>
          </p:nvPr>
        </p:nvSpPr>
        <p:spPr>
          <a:xfrm>
            <a:off x="838200" y="2144793"/>
            <a:ext cx="10515600" cy="3843196"/>
          </a:xfrm>
        </p:spPr>
        <p:txBody>
          <a:bodyPr/>
          <a:lstStyle/>
          <a:p>
            <a:pPr marL="114300" indent="0">
              <a:buNone/>
            </a:pPr>
            <a:r>
              <a:rPr lang="en-US" sz="2400" dirty="0">
                <a:latin typeface="Arial" panose="020B0604020202020204" pitchFamily="34" charset="0"/>
                <a:cs typeface="Arial" panose="020B0604020202020204" pitchFamily="34" charset="0"/>
              </a:rPr>
              <a:t>The Medicaid Care Experience Simulation (</a:t>
            </a:r>
            <a:r>
              <a:rPr lang="en-US" sz="2400" dirty="0" err="1">
                <a:latin typeface="Arial" panose="020B0604020202020204" pitchFamily="34" charset="0"/>
                <a:cs typeface="Arial" panose="020B0604020202020204" pitchFamily="34" charset="0"/>
              </a:rPr>
              <a:t>MCarES</a:t>
            </a:r>
            <a:r>
              <a:rPr lang="en-US" sz="2400" dirty="0">
                <a:latin typeface="Arial" panose="020B0604020202020204" pitchFamily="34" charset="0"/>
                <a:cs typeface="Arial" panose="020B0604020202020204" pitchFamily="34" charset="0"/>
              </a:rPr>
              <a:t>) is funded by the Ohio Department of Medicaid and administered by the Ohio Colleges of Medicine Government Resource Center. </a:t>
            </a:r>
          </a:p>
          <a:p>
            <a:pPr marL="114300" indent="0">
              <a:buNone/>
            </a:pPr>
            <a:endParaRPr lang="en-US" sz="2400" dirty="0">
              <a:latin typeface="Arial" panose="020B0604020202020204" pitchFamily="34" charset="0"/>
              <a:cs typeface="Arial" panose="020B0604020202020204" pitchFamily="34" charset="0"/>
            </a:endParaRPr>
          </a:p>
          <a:p>
            <a:pPr marL="114300" indent="0">
              <a:buNone/>
            </a:pPr>
            <a:r>
              <a:rPr lang="en-US" sz="2400" dirty="0">
                <a:latin typeface="Arial" panose="020B0604020202020204" pitchFamily="34" charset="0"/>
                <a:cs typeface="Arial" panose="020B0604020202020204" pitchFamily="34" charset="0"/>
              </a:rPr>
              <a:t>The views expressed in this virtual reality simulation are solely those of the creators and do not represent the views of the state of Ohio or federal Medicaid programs. </a:t>
            </a:r>
          </a:p>
          <a:p>
            <a:pPr marL="114300" indent="0">
              <a:buNone/>
            </a:pPr>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461B495A-382A-40AF-BD86-4D7701DE6C96}"/>
              </a:ext>
            </a:extLst>
          </p:cNvPr>
          <p:cNvPicPr>
            <a:picLocks noChangeAspect="1"/>
          </p:cNvPicPr>
          <p:nvPr/>
        </p:nvPicPr>
        <p:blipFill>
          <a:blip r:embed="rId3"/>
          <a:stretch>
            <a:fillRect/>
          </a:stretch>
        </p:blipFill>
        <p:spPr>
          <a:xfrm>
            <a:off x="8503854" y="287282"/>
            <a:ext cx="3271547" cy="1538343"/>
          </a:xfrm>
          <a:prstGeom prst="rect">
            <a:avLst/>
          </a:prstGeom>
        </p:spPr>
      </p:pic>
      <p:pic>
        <p:nvPicPr>
          <p:cNvPr id="5" name="Picture 4" descr="Logo, company name&#10;&#10;Description automatically generated">
            <a:extLst>
              <a:ext uri="{FF2B5EF4-FFF2-40B4-BE49-F238E27FC236}">
                <a16:creationId xmlns:a16="http://schemas.microsoft.com/office/drawing/2014/main" id="{83AE6DC4-9B7E-4794-96BC-4671664B4C7B}"/>
              </a:ext>
            </a:extLst>
          </p:cNvPr>
          <p:cNvPicPr>
            <a:picLocks noChangeAspect="1"/>
          </p:cNvPicPr>
          <p:nvPr/>
        </p:nvPicPr>
        <p:blipFill>
          <a:blip r:embed="rId4"/>
          <a:stretch>
            <a:fillRect/>
          </a:stretch>
        </p:blipFill>
        <p:spPr>
          <a:xfrm>
            <a:off x="5141688" y="5280163"/>
            <a:ext cx="2234024" cy="1374998"/>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CEA10438-EB26-4118-9005-BA127B8E1830}"/>
              </a:ext>
            </a:extLst>
          </p:cNvPr>
          <p:cNvPicPr>
            <a:picLocks noChangeAspect="1"/>
          </p:cNvPicPr>
          <p:nvPr/>
        </p:nvPicPr>
        <p:blipFill>
          <a:blip r:embed="rId5"/>
          <a:stretch>
            <a:fillRect/>
          </a:stretch>
        </p:blipFill>
        <p:spPr>
          <a:xfrm>
            <a:off x="7826188" y="5654040"/>
            <a:ext cx="4365812" cy="919117"/>
          </a:xfrm>
          <a:prstGeom prst="rect">
            <a:avLst/>
          </a:prstGeom>
        </p:spPr>
      </p:pic>
      <p:pic>
        <p:nvPicPr>
          <p:cNvPr id="7" name="Picture 6" descr="Logo&#10;&#10;Description automatically generated">
            <a:extLst>
              <a:ext uri="{FF2B5EF4-FFF2-40B4-BE49-F238E27FC236}">
                <a16:creationId xmlns:a16="http://schemas.microsoft.com/office/drawing/2014/main" id="{15EBEB7D-EF12-4EC4-8E54-6E53176A2960}"/>
              </a:ext>
            </a:extLst>
          </p:cNvPr>
          <p:cNvPicPr>
            <a:picLocks noChangeAspect="1"/>
          </p:cNvPicPr>
          <p:nvPr/>
        </p:nvPicPr>
        <p:blipFill>
          <a:blip r:embed="rId6"/>
          <a:stretch>
            <a:fillRect/>
          </a:stretch>
        </p:blipFill>
        <p:spPr>
          <a:xfrm>
            <a:off x="222949" y="5496204"/>
            <a:ext cx="4672947" cy="1004104"/>
          </a:xfrm>
          <a:prstGeom prst="rect">
            <a:avLst/>
          </a:prstGeom>
        </p:spPr>
      </p:pic>
    </p:spTree>
    <p:extLst>
      <p:ext uri="{BB962C8B-B14F-4D97-AF65-F5344CB8AC3E}">
        <p14:creationId xmlns:p14="http://schemas.microsoft.com/office/powerpoint/2010/main" val="3564278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B724-CA0F-42F6-8113-8208BB5EDFE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E02A4761-7884-4A72-89FF-B018AF2290AC}"/>
              </a:ext>
            </a:extLst>
          </p:cNvPr>
          <p:cNvSpPr>
            <a:spLocks noGrp="1"/>
          </p:cNvSpPr>
          <p:nvPr>
            <p:ph idx="1"/>
          </p:nvPr>
        </p:nvSpPr>
        <p:spPr>
          <a:xfrm>
            <a:off x="838200" y="1686473"/>
            <a:ext cx="10515600" cy="4351338"/>
          </a:xfrm>
        </p:spPr>
        <p:txBody>
          <a:bodyPr/>
          <a:lstStyle/>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sz="4400" b="1" dirty="0">
                <a:latin typeface="Arial" panose="020B0604020202020204" pitchFamily="34" charset="0"/>
                <a:cs typeface="Arial" panose="020B0604020202020204" pitchFamily="34" charset="0"/>
              </a:rPr>
              <a:t>What individual, relationship, community, and societal factors are at play in this simulation?</a:t>
            </a:r>
          </a:p>
        </p:txBody>
      </p:sp>
      <p:pic>
        <p:nvPicPr>
          <p:cNvPr id="6" name="Picture 5" descr="A red and white logo&#10;&#10;Description automatically generated with low confidence">
            <a:extLst>
              <a:ext uri="{FF2B5EF4-FFF2-40B4-BE49-F238E27FC236}">
                <a16:creationId xmlns:a16="http://schemas.microsoft.com/office/drawing/2014/main" id="{3EAFEDDA-C7D0-4D73-A6BC-7AF4F2BD89E9}"/>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360982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12467-1996-49A6-B019-24D11BA695AB}"/>
              </a:ext>
            </a:extLst>
          </p:cNvPr>
          <p:cNvSpPr>
            <a:spLocks noGrp="1"/>
          </p:cNvSpPr>
          <p:nvPr>
            <p:ph idx="1"/>
          </p:nvPr>
        </p:nvSpPr>
        <p:spPr>
          <a:xfrm>
            <a:off x="287079" y="1216562"/>
            <a:ext cx="11546958" cy="4767065"/>
          </a:xfrm>
        </p:spPr>
        <p:txBody>
          <a:bodyPr anchor="ctr">
            <a:normAutofit/>
          </a:bodyPr>
          <a:lstStyle/>
          <a:p>
            <a:pPr marL="114300" indent="0" algn="ctr">
              <a:lnSpc>
                <a:spcPct val="100000"/>
              </a:lnSpc>
              <a:spcBef>
                <a:spcPts val="0"/>
              </a:spcBef>
              <a:buNone/>
            </a:pPr>
            <a:r>
              <a:rPr lang="en-US" sz="3000" dirty="0">
                <a:latin typeface="Arial" panose="020B0604020202020204" pitchFamily="34" charset="0"/>
                <a:cs typeface="Arial" panose="020B0604020202020204" pitchFamily="34" charset="0"/>
              </a:rPr>
              <a:t>The following virtual reality episode contains a scene depicting IPV. If you wish to skip it starts at minute 4:30 when Jax closes the door and lasts through the end of the episode. </a:t>
            </a:r>
          </a:p>
        </p:txBody>
      </p:sp>
      <p:pic>
        <p:nvPicPr>
          <p:cNvPr id="7" name="Picture 6" descr="A red and white logo&#10;&#10;Description automatically generated with low confidence">
            <a:extLst>
              <a:ext uri="{FF2B5EF4-FFF2-40B4-BE49-F238E27FC236}">
                <a16:creationId xmlns:a16="http://schemas.microsoft.com/office/drawing/2014/main" id="{AA1EDC55-8033-4C2E-BAE4-BA62B03048C4}"/>
              </a:ext>
            </a:extLst>
          </p:cNvPr>
          <p:cNvPicPr>
            <a:picLocks noChangeAspect="1"/>
          </p:cNvPicPr>
          <p:nvPr/>
        </p:nvPicPr>
        <p:blipFill>
          <a:blip r:embed="rId2"/>
          <a:stretch>
            <a:fillRect/>
          </a:stretch>
        </p:blipFill>
        <p:spPr>
          <a:xfrm>
            <a:off x="478972" y="357692"/>
            <a:ext cx="3271547" cy="1538343"/>
          </a:xfrm>
          <a:prstGeom prst="rect">
            <a:avLst/>
          </a:prstGeom>
        </p:spPr>
      </p:pic>
      <p:grpSp>
        <p:nvGrpSpPr>
          <p:cNvPr id="5" name="Group 4">
            <a:extLst>
              <a:ext uri="{FF2B5EF4-FFF2-40B4-BE49-F238E27FC236}">
                <a16:creationId xmlns:a16="http://schemas.microsoft.com/office/drawing/2014/main" id="{DE1A876F-F8E8-4309-AE7B-9DC87F664881}"/>
              </a:ext>
            </a:extLst>
          </p:cNvPr>
          <p:cNvGrpSpPr/>
          <p:nvPr/>
        </p:nvGrpSpPr>
        <p:grpSpPr>
          <a:xfrm>
            <a:off x="1282299" y="5983627"/>
            <a:ext cx="9971534" cy="758119"/>
            <a:chOff x="478972" y="5983627"/>
            <a:chExt cx="9971534" cy="758119"/>
          </a:xfrm>
        </p:grpSpPr>
        <p:pic>
          <p:nvPicPr>
            <p:cNvPr id="8" name="Picture 7" descr="Logo&#10;&#10;Description automatically generated">
              <a:extLst>
                <a:ext uri="{FF2B5EF4-FFF2-40B4-BE49-F238E27FC236}">
                  <a16:creationId xmlns:a16="http://schemas.microsoft.com/office/drawing/2014/main" id="{EC4BFD78-8333-4436-8459-28CE9168E774}"/>
                </a:ext>
              </a:extLst>
            </p:cNvPr>
            <p:cNvPicPr>
              <a:picLocks noChangeAspect="1"/>
            </p:cNvPicPr>
            <p:nvPr/>
          </p:nvPicPr>
          <p:blipFill>
            <a:blip r:embed="rId3"/>
            <a:stretch>
              <a:fillRect/>
            </a:stretch>
          </p:blipFill>
          <p:spPr>
            <a:xfrm>
              <a:off x="478972" y="5983627"/>
              <a:ext cx="2618914" cy="562742"/>
            </a:xfrm>
            <a:prstGeom prst="rect">
              <a:avLst/>
            </a:prstGeom>
          </p:spPr>
        </p:pic>
        <p:pic>
          <p:nvPicPr>
            <p:cNvPr id="9" name="Picture 8" descr="Logo, company name&#10;&#10;Description automatically generated">
              <a:extLst>
                <a:ext uri="{FF2B5EF4-FFF2-40B4-BE49-F238E27FC236}">
                  <a16:creationId xmlns:a16="http://schemas.microsoft.com/office/drawing/2014/main" id="{D367C274-798A-4598-87BD-C6DC894C1394}"/>
                </a:ext>
              </a:extLst>
            </p:cNvPr>
            <p:cNvPicPr>
              <a:picLocks noChangeAspect="1"/>
            </p:cNvPicPr>
            <p:nvPr/>
          </p:nvPicPr>
          <p:blipFill>
            <a:blip r:embed="rId4"/>
            <a:stretch>
              <a:fillRect/>
            </a:stretch>
          </p:blipFill>
          <p:spPr>
            <a:xfrm>
              <a:off x="4676222" y="5983627"/>
              <a:ext cx="1231752" cy="758119"/>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B55F8579-67A2-4B8F-9655-687A18D3D244}"/>
                </a:ext>
              </a:extLst>
            </p:cNvPr>
            <p:cNvPicPr>
              <a:picLocks noChangeAspect="1"/>
            </p:cNvPicPr>
            <p:nvPr/>
          </p:nvPicPr>
          <p:blipFill>
            <a:blip r:embed="rId5"/>
            <a:stretch>
              <a:fillRect/>
            </a:stretch>
          </p:blipFill>
          <p:spPr>
            <a:xfrm>
              <a:off x="7849419" y="6109855"/>
              <a:ext cx="2601087" cy="547596"/>
            </a:xfrm>
            <a:prstGeom prst="rect">
              <a:avLst/>
            </a:prstGeom>
          </p:spPr>
        </p:pic>
      </p:grpSp>
    </p:spTree>
    <p:extLst>
      <p:ext uri="{BB962C8B-B14F-4D97-AF65-F5344CB8AC3E}">
        <p14:creationId xmlns:p14="http://schemas.microsoft.com/office/powerpoint/2010/main" val="186937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wall, person, person, indoor&#10;&#10;Description automatically generated">
            <a:extLst>
              <a:ext uri="{FF2B5EF4-FFF2-40B4-BE49-F238E27FC236}">
                <a16:creationId xmlns:a16="http://schemas.microsoft.com/office/drawing/2014/main" id="{38E28EAB-3996-4439-8D77-53A08C041A90}"/>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r="6237"/>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2EB548F-8876-415C-8CCC-8FF7026AEC74}"/>
              </a:ext>
            </a:extLst>
          </p:cNvPr>
          <p:cNvSpPr>
            <a:spLocks noGrp="1"/>
          </p:cNvSpPr>
          <p:nvPr>
            <p:ph idx="1"/>
          </p:nvPr>
        </p:nvSpPr>
        <p:spPr>
          <a:xfrm>
            <a:off x="8739963" y="1760819"/>
            <a:ext cx="3150692" cy="1871381"/>
          </a:xfrm>
        </p:spPr>
        <p:txBody>
          <a:bodyPr>
            <a:normAutofit/>
          </a:bodyPr>
          <a:lstStyle/>
          <a:p>
            <a:pPr marL="0" marR="0" indent="0">
              <a:spcBef>
                <a:spcPts val="0"/>
              </a:spcBef>
              <a:spcAft>
                <a:spcPts val="0"/>
              </a:spcAft>
              <a:buNone/>
            </a:pPr>
            <a:r>
              <a:rPr lang="en-US" sz="3600" b="1" i="1" dirty="0">
                <a:effectLst/>
                <a:latin typeface="Arial" panose="020B0604020202020204" pitchFamily="34" charset="0"/>
                <a:ea typeface="Calibri" panose="020F0502020204030204" pitchFamily="34" charset="0"/>
                <a:cs typeface="Arial" panose="020B0604020202020204" pitchFamily="34" charset="0"/>
              </a:rPr>
              <a:t>Episode 4: </a:t>
            </a:r>
          </a:p>
          <a:p>
            <a:pPr marL="0" marR="0" indent="0">
              <a:spcBef>
                <a:spcPts val="0"/>
              </a:spcBef>
              <a:spcAft>
                <a:spcPts val="0"/>
              </a:spcAft>
              <a:buNone/>
            </a:pPr>
            <a:r>
              <a:rPr lang="en-US" sz="3600" b="1" i="1" dirty="0">
                <a:effectLst/>
                <a:latin typeface="Arial" panose="020B0604020202020204" pitchFamily="34" charset="0"/>
                <a:ea typeface="Calibri" panose="020F0502020204030204" pitchFamily="34" charset="0"/>
                <a:cs typeface="Arial" panose="020B0604020202020204" pitchFamily="34" charset="0"/>
              </a:rPr>
              <a:t>The Tools of Abuse</a:t>
            </a:r>
          </a:p>
          <a:p>
            <a:pPr marL="0" marR="0" indent="0">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0" indent="0">
              <a:buNone/>
            </a:pPr>
            <a:endParaRPr lang="en-US" sz="2000" dirty="0"/>
          </a:p>
        </p:txBody>
      </p:sp>
      <p:pic>
        <p:nvPicPr>
          <p:cNvPr id="4" name="Picture 3" descr="A red and white logo&#10;&#10;Description automatically generated with low confidence">
            <a:extLst>
              <a:ext uri="{FF2B5EF4-FFF2-40B4-BE49-F238E27FC236}">
                <a16:creationId xmlns:a16="http://schemas.microsoft.com/office/drawing/2014/main" id="{EC71137F-DCA2-454D-9BF5-D2BF8AEF9C10}"/>
              </a:ext>
            </a:extLst>
          </p:cNvPr>
          <p:cNvPicPr>
            <a:picLocks noChangeAspect="1"/>
          </p:cNvPicPr>
          <p:nvPr/>
        </p:nvPicPr>
        <p:blipFill>
          <a:blip r:embed="rId4"/>
          <a:stretch>
            <a:fillRect/>
          </a:stretch>
        </p:blipFill>
        <p:spPr>
          <a:xfrm>
            <a:off x="10676737" y="6037811"/>
            <a:ext cx="1213918" cy="570807"/>
          </a:xfrm>
          <a:prstGeom prst="rect">
            <a:avLst/>
          </a:prstGeom>
        </p:spPr>
      </p:pic>
      <p:sp>
        <p:nvSpPr>
          <p:cNvPr id="2" name="TextBox 1">
            <a:extLst>
              <a:ext uri="{FF2B5EF4-FFF2-40B4-BE49-F238E27FC236}">
                <a16:creationId xmlns:a16="http://schemas.microsoft.com/office/drawing/2014/main" id="{9A300F54-0A03-1FA2-7C61-BFC09BDBC604}"/>
              </a:ext>
            </a:extLst>
          </p:cNvPr>
          <p:cNvSpPr txBox="1"/>
          <p:nvPr/>
        </p:nvSpPr>
        <p:spPr>
          <a:xfrm>
            <a:off x="2197290" y="5422384"/>
            <a:ext cx="7151426" cy="707886"/>
          </a:xfrm>
          <a:prstGeom prst="rect">
            <a:avLst/>
          </a:prstGeom>
          <a:noFill/>
        </p:spPr>
        <p:txBody>
          <a:bodyPr wrap="square">
            <a:spAutoFit/>
          </a:bodyPr>
          <a:lstStyle/>
          <a:p>
            <a:pPr algn="ctr"/>
            <a:r>
              <a:rPr lang="en-US" sz="4000" u="sng" dirty="0">
                <a:solidFill>
                  <a:srgbClr val="0563C1"/>
                </a:solidFill>
                <a:effectLst/>
                <a:latin typeface="Calibri" panose="020F0502020204030204" pitchFamily="34" charset="0"/>
                <a:ea typeface="Calibri" panose="020F0502020204030204" pitchFamily="34" charset="0"/>
              </a:rPr>
              <a:t>https://youtu.be/7xtYUlIVs-Y </a:t>
            </a:r>
            <a:endParaRPr lang="en-US" sz="4000" dirty="0"/>
          </a:p>
        </p:txBody>
      </p:sp>
    </p:spTree>
    <p:extLst>
      <p:ext uri="{BB962C8B-B14F-4D97-AF65-F5344CB8AC3E}">
        <p14:creationId xmlns:p14="http://schemas.microsoft.com/office/powerpoint/2010/main" val="3089486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A39A43-50F7-4467-AC75-797279A9F59A}"/>
              </a:ext>
            </a:extLst>
          </p:cNvPr>
          <p:cNvSpPr txBox="1"/>
          <p:nvPr/>
        </p:nvSpPr>
        <p:spPr>
          <a:xfrm>
            <a:off x="667192" y="249382"/>
            <a:ext cx="11122133" cy="707886"/>
          </a:xfrm>
          <a:prstGeom prst="rect">
            <a:avLst/>
          </a:prstGeom>
          <a:noFill/>
        </p:spPr>
        <p:txBody>
          <a:bodyPr wrap="square">
            <a:spAutoFit/>
          </a:bodyPr>
          <a:lstStyle/>
          <a:p>
            <a:pPr algn="ctr"/>
            <a:r>
              <a:rPr lang="en-US" sz="4000" b="1" dirty="0">
                <a:latin typeface="Arial" panose="020B0604020202020204" pitchFamily="34" charset="0"/>
                <a:cs typeface="Arial" panose="020B0604020202020204" pitchFamily="34" charset="0"/>
              </a:rPr>
              <a:t>Coercive Control in a Relationship</a:t>
            </a:r>
          </a:p>
        </p:txBody>
      </p:sp>
      <p:sp>
        <p:nvSpPr>
          <p:cNvPr id="7" name="Content Placeholder 2">
            <a:extLst>
              <a:ext uri="{FF2B5EF4-FFF2-40B4-BE49-F238E27FC236}">
                <a16:creationId xmlns:a16="http://schemas.microsoft.com/office/drawing/2014/main" id="{9BBC48F6-1B51-439C-A223-AF2E854B8845}"/>
              </a:ext>
            </a:extLst>
          </p:cNvPr>
          <p:cNvSpPr>
            <a:spLocks noGrp="1"/>
          </p:cNvSpPr>
          <p:nvPr>
            <p:ph idx="1"/>
          </p:nvPr>
        </p:nvSpPr>
        <p:spPr>
          <a:xfrm>
            <a:off x="875226" y="1304744"/>
            <a:ext cx="8229600" cy="1884183"/>
          </a:xfrm>
        </p:spPr>
        <p:txBody>
          <a:bodyPr>
            <a:normAutofit/>
          </a:bodyPr>
          <a:lstStyle/>
          <a:p>
            <a:pPr>
              <a:buNone/>
            </a:pPr>
            <a:endParaRPr lang="en-US" sz="1300" b="1" dirty="0"/>
          </a:p>
          <a:p>
            <a:pPr>
              <a:buNone/>
            </a:pPr>
            <a:endParaRPr lang="en-US" sz="1100" dirty="0"/>
          </a:p>
          <a:p>
            <a:pPr>
              <a:buNone/>
            </a:pPr>
            <a:endParaRPr lang="en-US" sz="1100" dirty="0"/>
          </a:p>
        </p:txBody>
      </p:sp>
      <p:sp>
        <p:nvSpPr>
          <p:cNvPr id="2" name="TextBox 1">
            <a:extLst>
              <a:ext uri="{FF2B5EF4-FFF2-40B4-BE49-F238E27FC236}">
                <a16:creationId xmlns:a16="http://schemas.microsoft.com/office/drawing/2014/main" id="{AD0D66D5-63A3-4385-9C8F-26EA9A474420}"/>
              </a:ext>
            </a:extLst>
          </p:cNvPr>
          <p:cNvSpPr txBox="1"/>
          <p:nvPr/>
        </p:nvSpPr>
        <p:spPr>
          <a:xfrm>
            <a:off x="531629" y="1568053"/>
            <a:ext cx="11493794" cy="421653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IPV often takes place in the context of coercive control - </a:t>
            </a:r>
            <a:r>
              <a:rPr lang="en-US" sz="2800" dirty="0">
                <a:effectLst/>
                <a:latin typeface="Arial" panose="020B0604020202020204" pitchFamily="34" charset="0"/>
                <a:ea typeface="Calibri" panose="020F0502020204030204" pitchFamily="34" charset="0"/>
                <a:cs typeface="Times New Roman" panose="02020603050405020304" pitchFamily="18" charset="0"/>
              </a:rPr>
              <a:t>a systematic pattern of power and control of one partner over the other.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Three things that help us understand when coercive control is present:</a:t>
            </a:r>
          </a:p>
          <a:p>
            <a:r>
              <a:rPr lang="en-US" sz="1000" dirty="0">
                <a:latin typeface="Arial" panose="020B0604020202020204" pitchFamily="34" charset="0"/>
                <a:cs typeface="Arial" panose="020B0604020202020204" pitchFamily="34" charset="0"/>
              </a:rPr>
              <a:t> </a:t>
            </a:r>
          </a:p>
          <a:p>
            <a:pPr marL="966788" indent="-392113">
              <a:buFont typeface="+mj-lt"/>
              <a:buAutoNum type="arabicPeriod"/>
            </a:pPr>
            <a:r>
              <a:rPr lang="en-US" sz="2800" dirty="0">
                <a:latin typeface="Arial" panose="020B0604020202020204" pitchFamily="34" charset="0"/>
                <a:cs typeface="Arial" panose="020B0604020202020204" pitchFamily="34" charset="0"/>
              </a:rPr>
              <a:t>The intent and motivation to control, </a:t>
            </a:r>
          </a:p>
          <a:p>
            <a:pPr marL="966788" indent="-392113">
              <a:buFont typeface="+mj-lt"/>
              <a:buAutoNum type="arabicPeriod"/>
            </a:pPr>
            <a:endParaRPr lang="en-US" sz="800" dirty="0">
              <a:latin typeface="Arial" panose="020B0604020202020204" pitchFamily="34" charset="0"/>
              <a:cs typeface="Arial" panose="020B0604020202020204" pitchFamily="34" charset="0"/>
            </a:endParaRPr>
          </a:p>
          <a:p>
            <a:pPr marL="966788" indent="-392113">
              <a:buFont typeface="+mj-lt"/>
              <a:buAutoNum type="arabicPeriod"/>
            </a:pPr>
            <a:r>
              <a:rPr lang="en-US" sz="2800" dirty="0">
                <a:latin typeface="Arial" panose="020B0604020202020204" pitchFamily="34" charset="0"/>
                <a:cs typeface="Arial" panose="020B0604020202020204" pitchFamily="34" charset="0"/>
              </a:rPr>
              <a:t>The individual on the receiving end perceives the behavior as negative, and</a:t>
            </a:r>
          </a:p>
          <a:p>
            <a:pPr marL="966788" indent="-392113">
              <a:buFont typeface="+mj-lt"/>
              <a:buAutoNum type="arabicPeriod"/>
            </a:pPr>
            <a:endParaRPr lang="en-US" sz="800" dirty="0">
              <a:latin typeface="Arial" panose="020B0604020202020204" pitchFamily="34" charset="0"/>
              <a:cs typeface="Arial" panose="020B0604020202020204" pitchFamily="34" charset="0"/>
            </a:endParaRPr>
          </a:p>
          <a:p>
            <a:pPr marL="966788" indent="-392113">
              <a:buFont typeface="+mj-lt"/>
              <a:buAutoNum type="arabicPeriod"/>
            </a:pPr>
            <a:r>
              <a:rPr lang="en-US" sz="2800" dirty="0">
                <a:latin typeface="Arial" panose="020B0604020202020204" pitchFamily="34" charset="0"/>
                <a:cs typeface="Arial" panose="020B0604020202020204" pitchFamily="34" charset="0"/>
              </a:rPr>
              <a:t>The perpetrator is able to make a credible threat.</a:t>
            </a:r>
          </a:p>
          <a:p>
            <a:endParaRPr lang="en-US" dirty="0">
              <a:latin typeface="Arial" panose="020B0604020202020204" pitchFamily="34" charset="0"/>
              <a:cs typeface="Arial" panose="020B0604020202020204" pitchFamily="34" charset="0"/>
            </a:endParaRPr>
          </a:p>
        </p:txBody>
      </p:sp>
      <p:pic>
        <p:nvPicPr>
          <p:cNvPr id="5" name="Picture 4" descr="A red and white logo&#10;&#10;Description automatically generated with low confidence">
            <a:extLst>
              <a:ext uri="{FF2B5EF4-FFF2-40B4-BE49-F238E27FC236}">
                <a16:creationId xmlns:a16="http://schemas.microsoft.com/office/drawing/2014/main" id="{6ACFC2F7-077F-40A7-BA27-09FFA5440487}"/>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3511978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248F-14A9-4602-9E3A-053796E9C963}"/>
              </a:ext>
            </a:extLst>
          </p:cNvPr>
          <p:cNvSpPr>
            <a:spLocks noGrp="1"/>
          </p:cNvSpPr>
          <p:nvPr>
            <p:ph type="title"/>
          </p:nvPr>
        </p:nvSpPr>
        <p:spPr>
          <a:xfrm>
            <a:off x="838200" y="70571"/>
            <a:ext cx="10515600" cy="1012660"/>
          </a:xfrm>
        </p:spPr>
        <p:txBody>
          <a:bodyPr/>
          <a:lstStyle/>
          <a:p>
            <a:pPr algn="ctr"/>
            <a:r>
              <a:rPr lang="en-US" b="1" dirty="0">
                <a:latin typeface="Arial" panose="020B0604020202020204" pitchFamily="34" charset="0"/>
                <a:cs typeface="Arial" panose="020B0604020202020204" pitchFamily="34" charset="0"/>
              </a:rPr>
              <a:t>Recognize the Tools of Abuse</a:t>
            </a:r>
          </a:p>
        </p:txBody>
      </p:sp>
      <p:sp>
        <p:nvSpPr>
          <p:cNvPr id="3" name="Content Placeholder 2">
            <a:extLst>
              <a:ext uri="{FF2B5EF4-FFF2-40B4-BE49-F238E27FC236}">
                <a16:creationId xmlns:a16="http://schemas.microsoft.com/office/drawing/2014/main" id="{A6B4AD2A-B23E-41DA-BBC4-D987A6847123}"/>
              </a:ext>
            </a:extLst>
          </p:cNvPr>
          <p:cNvSpPr>
            <a:spLocks noGrp="1"/>
          </p:cNvSpPr>
          <p:nvPr>
            <p:ph idx="1"/>
          </p:nvPr>
        </p:nvSpPr>
        <p:spPr>
          <a:xfrm>
            <a:off x="838200" y="2426313"/>
            <a:ext cx="10515600" cy="3896901"/>
          </a:xfrm>
        </p:spPr>
        <p:txBody>
          <a:bodyPr numCol="2">
            <a:normAutofit/>
          </a:bodyPr>
          <a:lstStyle/>
          <a:p>
            <a:r>
              <a:rPr lang="en-US" dirty="0">
                <a:latin typeface="Arial" panose="020B0604020202020204" pitchFamily="34" charset="0"/>
                <a:cs typeface="Arial" panose="020B0604020202020204" pitchFamily="34" charset="0"/>
              </a:rPr>
              <a:t>Isolation</a:t>
            </a:r>
          </a:p>
          <a:p>
            <a:r>
              <a:rPr lang="en-US" dirty="0">
                <a:latin typeface="Arial" panose="020B0604020202020204" pitchFamily="34" charset="0"/>
                <a:cs typeface="Arial" panose="020B0604020202020204" pitchFamily="34" charset="0"/>
              </a:rPr>
              <a:t>Intimidation</a:t>
            </a:r>
          </a:p>
          <a:p>
            <a:r>
              <a:rPr lang="en-US" dirty="0">
                <a:latin typeface="Arial" panose="020B0604020202020204" pitchFamily="34" charset="0"/>
                <a:cs typeface="Arial" panose="020B0604020202020204" pitchFamily="34" charset="0"/>
              </a:rPr>
              <a:t>Emotional / psychological manipulation</a:t>
            </a:r>
          </a:p>
          <a:p>
            <a:r>
              <a:rPr lang="en-US" dirty="0">
                <a:latin typeface="Arial" panose="020B0604020202020204" pitchFamily="34" charset="0"/>
                <a:cs typeface="Arial" panose="020B0604020202020204" pitchFamily="34" charset="0"/>
              </a:rPr>
              <a:t>Threats against partner, self, friends, family</a:t>
            </a:r>
          </a:p>
          <a:p>
            <a:r>
              <a:rPr lang="en-US" dirty="0">
                <a:latin typeface="Arial" panose="020B0604020202020204" pitchFamily="34" charset="0"/>
                <a:cs typeface="Arial" panose="020B0604020202020204" pitchFamily="34" charset="0"/>
              </a:rPr>
              <a:t>Stalking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Tracking by cell phone or another device</a:t>
            </a:r>
          </a:p>
          <a:p>
            <a:r>
              <a:rPr lang="en-US" dirty="0">
                <a:latin typeface="Arial" panose="020B0604020202020204" pitchFamily="34" charset="0"/>
                <a:cs typeface="Arial" panose="020B0604020202020204" pitchFamily="34" charset="0"/>
              </a:rPr>
              <a:t>Deprivation of needs</a:t>
            </a:r>
          </a:p>
          <a:p>
            <a:r>
              <a:rPr lang="en-US" dirty="0">
                <a:latin typeface="Arial" panose="020B0604020202020204" pitchFamily="34" charset="0"/>
                <a:cs typeface="Arial" panose="020B0604020202020204" pitchFamily="34" charset="0"/>
              </a:rPr>
              <a:t>Financial control</a:t>
            </a:r>
          </a:p>
          <a:p>
            <a:r>
              <a:rPr lang="en-US" dirty="0">
                <a:latin typeface="Arial" panose="020B0604020202020204" pitchFamily="34" charset="0"/>
                <a:cs typeface="Arial" panose="020B0604020202020204" pitchFamily="34" charset="0"/>
              </a:rPr>
              <a:t>Sexual abuse</a:t>
            </a:r>
          </a:p>
          <a:p>
            <a:r>
              <a:rPr lang="en-US" dirty="0">
                <a:latin typeface="Arial" panose="020B0604020202020204" pitchFamily="34" charset="0"/>
                <a:cs typeface="Arial" panose="020B0604020202020204" pitchFamily="34" charset="0"/>
              </a:rPr>
              <a:t>Physical assault</a:t>
            </a:r>
          </a:p>
        </p:txBody>
      </p:sp>
      <p:sp>
        <p:nvSpPr>
          <p:cNvPr id="4" name="Content Placeholder 2">
            <a:extLst>
              <a:ext uri="{FF2B5EF4-FFF2-40B4-BE49-F238E27FC236}">
                <a16:creationId xmlns:a16="http://schemas.microsoft.com/office/drawing/2014/main" id="{43E379FD-ABDE-47C6-AE47-0779B43806F3}"/>
              </a:ext>
            </a:extLst>
          </p:cNvPr>
          <p:cNvSpPr txBox="1">
            <a:spLocks/>
          </p:cNvSpPr>
          <p:nvPr/>
        </p:nvSpPr>
        <p:spPr>
          <a:xfrm>
            <a:off x="838200" y="1180718"/>
            <a:ext cx="10515600" cy="88392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The abuser may use several methods to exert coercive control and instill fear and compliance in an intimate partner.</a:t>
            </a:r>
          </a:p>
        </p:txBody>
      </p:sp>
      <p:pic>
        <p:nvPicPr>
          <p:cNvPr id="5" name="Picture 4" descr="A red and white logo&#10;&#10;Description automatically generated with low confidence">
            <a:extLst>
              <a:ext uri="{FF2B5EF4-FFF2-40B4-BE49-F238E27FC236}">
                <a16:creationId xmlns:a16="http://schemas.microsoft.com/office/drawing/2014/main" id="{9CFE8F21-8B25-4AFA-9374-851B660C7B4B}"/>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1606228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white robe&#10;&#10;Description automatically generated with low confidence">
            <a:extLst>
              <a:ext uri="{FF2B5EF4-FFF2-40B4-BE49-F238E27FC236}">
                <a16:creationId xmlns:a16="http://schemas.microsoft.com/office/drawing/2014/main" id="{F0C76D17-549B-46A1-953D-2D3810430B55}"/>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t="4545" b="48292"/>
          <a:stretch/>
        </p:blipFill>
        <p:spPr>
          <a:xfrm>
            <a:off x="2522358"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66D561-9589-4885-BA9D-B2DA293744A0}"/>
              </a:ext>
            </a:extLst>
          </p:cNvPr>
          <p:cNvSpPr txBox="1"/>
          <p:nvPr/>
        </p:nvSpPr>
        <p:spPr>
          <a:xfrm>
            <a:off x="527972" y="1371580"/>
            <a:ext cx="5426149" cy="2415289"/>
          </a:xfrm>
          <a:prstGeom prst="rect">
            <a:avLst/>
          </a:prstGeom>
          <a:noFill/>
        </p:spPr>
        <p:txBody>
          <a:bodyPr vert="horz" lIns="91440" tIns="45720" rIns="91440" bIns="45720" rtlCol="0" anchor="b">
            <a:normAutofit/>
          </a:bodyPr>
          <a:lstStyle/>
          <a:p>
            <a:pPr marL="228600" marR="0" indent="-228600">
              <a:lnSpc>
                <a:spcPct val="90000"/>
              </a:lnSpc>
              <a:spcBef>
                <a:spcPct val="0"/>
              </a:spcBef>
              <a:spcAft>
                <a:spcPts val="600"/>
              </a:spcAft>
            </a:pPr>
            <a:r>
              <a:rPr lang="en-US" sz="3200" b="1" i="1" dirty="0">
                <a:latin typeface="Arial" panose="020B0604020202020204" pitchFamily="34" charset="0"/>
                <a:ea typeface="+mj-ea"/>
                <a:cs typeface="Arial" panose="020B0604020202020204" pitchFamily="34" charset="0"/>
              </a:rPr>
              <a:t>Episode</a:t>
            </a:r>
            <a:r>
              <a:rPr lang="en-US" sz="3200" b="1" i="1" dirty="0">
                <a:effectLst/>
                <a:latin typeface="Arial" panose="020B0604020202020204" pitchFamily="34" charset="0"/>
                <a:ea typeface="+mj-ea"/>
                <a:cs typeface="Arial" panose="020B0604020202020204" pitchFamily="34" charset="0"/>
              </a:rPr>
              <a:t> 5: Motivational</a:t>
            </a:r>
          </a:p>
          <a:p>
            <a:pPr marL="228600" marR="0" indent="-228600">
              <a:lnSpc>
                <a:spcPct val="90000"/>
              </a:lnSpc>
              <a:spcBef>
                <a:spcPct val="0"/>
              </a:spcBef>
              <a:spcAft>
                <a:spcPts val="600"/>
              </a:spcAft>
            </a:pPr>
            <a:r>
              <a:rPr lang="en-US" sz="3200" b="1" i="1" dirty="0">
                <a:effectLst/>
                <a:latin typeface="Arial" panose="020B0604020202020204" pitchFamily="34" charset="0"/>
                <a:ea typeface="+mj-ea"/>
                <a:cs typeface="Arial" panose="020B0604020202020204" pitchFamily="34" charset="0"/>
              </a:rPr>
              <a:t>Interviewing</a:t>
            </a:r>
          </a:p>
          <a:p>
            <a:pPr marL="228600" marR="0" indent="-228600">
              <a:lnSpc>
                <a:spcPct val="90000"/>
              </a:lnSpc>
              <a:spcBef>
                <a:spcPct val="0"/>
              </a:spcBef>
              <a:spcAft>
                <a:spcPts val="600"/>
              </a:spcAft>
            </a:pPr>
            <a:endParaRPr lang="en-US" sz="3200" dirty="0">
              <a:latin typeface="Arial" panose="020B0604020202020204" pitchFamily="34" charset="0"/>
              <a:ea typeface="+mj-ea"/>
              <a:cs typeface="Arial" panose="020B0604020202020204" pitchFamily="34" charset="0"/>
            </a:endParaRPr>
          </a:p>
          <a:p>
            <a:pPr marL="228600" marR="0" indent="-228600">
              <a:lnSpc>
                <a:spcPct val="90000"/>
              </a:lnSpc>
              <a:spcBef>
                <a:spcPct val="0"/>
              </a:spcBef>
              <a:spcAft>
                <a:spcPts val="600"/>
              </a:spcAft>
            </a:pPr>
            <a:r>
              <a:rPr lang="en-US" sz="2900" b="1" dirty="0">
                <a:effectLst/>
                <a:latin typeface="+mj-lt"/>
                <a:ea typeface="+mj-ea"/>
                <a:cs typeface="+mj-cs"/>
              </a:rPr>
              <a:t> </a:t>
            </a:r>
            <a:endParaRPr lang="en-US" sz="2900" dirty="0">
              <a:effectLst/>
              <a:latin typeface="+mj-lt"/>
              <a:ea typeface="+mj-ea"/>
              <a:cs typeface="+mj-cs"/>
            </a:endParaRPr>
          </a:p>
        </p:txBody>
      </p:sp>
      <p:pic>
        <p:nvPicPr>
          <p:cNvPr id="3" name="Picture 2" descr="A red and white logo&#10;&#10;Description automatically generated with low confidence">
            <a:extLst>
              <a:ext uri="{FF2B5EF4-FFF2-40B4-BE49-F238E27FC236}">
                <a16:creationId xmlns:a16="http://schemas.microsoft.com/office/drawing/2014/main" id="{077B9888-6771-488F-8830-A0F6EB75400F}"/>
              </a:ext>
            </a:extLst>
          </p:cNvPr>
          <p:cNvPicPr>
            <a:picLocks noChangeAspect="1"/>
          </p:cNvPicPr>
          <p:nvPr/>
        </p:nvPicPr>
        <p:blipFill>
          <a:blip r:embed="rId3"/>
          <a:stretch>
            <a:fillRect/>
          </a:stretch>
        </p:blipFill>
        <p:spPr>
          <a:xfrm>
            <a:off x="10676737" y="6037811"/>
            <a:ext cx="1213918" cy="570807"/>
          </a:xfrm>
          <a:prstGeom prst="rect">
            <a:avLst/>
          </a:prstGeom>
        </p:spPr>
      </p:pic>
      <p:sp>
        <p:nvSpPr>
          <p:cNvPr id="2" name="TextBox 1">
            <a:extLst>
              <a:ext uri="{FF2B5EF4-FFF2-40B4-BE49-F238E27FC236}">
                <a16:creationId xmlns:a16="http://schemas.microsoft.com/office/drawing/2014/main" id="{3E32AC60-08E2-51D5-7920-541E8679626A}"/>
              </a:ext>
            </a:extLst>
          </p:cNvPr>
          <p:cNvSpPr txBox="1"/>
          <p:nvPr/>
        </p:nvSpPr>
        <p:spPr>
          <a:xfrm>
            <a:off x="2197290" y="5422384"/>
            <a:ext cx="7151426" cy="707886"/>
          </a:xfrm>
          <a:prstGeom prst="rect">
            <a:avLst/>
          </a:prstGeom>
          <a:noFill/>
        </p:spPr>
        <p:txBody>
          <a:bodyPr wrap="square">
            <a:spAutoFit/>
          </a:bodyPr>
          <a:lstStyle/>
          <a:p>
            <a:pPr algn="ctr"/>
            <a:r>
              <a:rPr lang="en-US" sz="4000" u="sng" dirty="0">
                <a:solidFill>
                  <a:srgbClr val="0563C1"/>
                </a:solidFill>
                <a:effectLst/>
                <a:latin typeface="Calibri" panose="020F0502020204030204" pitchFamily="34" charset="0"/>
                <a:ea typeface="Calibri" panose="020F0502020204030204" pitchFamily="34" charset="0"/>
              </a:rPr>
              <a:t>https://youtu.be/sOLPnBw9hwY </a:t>
            </a:r>
            <a:endParaRPr lang="en-US" sz="4000" dirty="0"/>
          </a:p>
        </p:txBody>
      </p:sp>
    </p:spTree>
    <p:extLst>
      <p:ext uri="{BB962C8B-B14F-4D97-AF65-F5344CB8AC3E}">
        <p14:creationId xmlns:p14="http://schemas.microsoft.com/office/powerpoint/2010/main" val="845595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E6D3-60A2-4D12-A8A4-66EBA666B5EF}"/>
              </a:ext>
            </a:extLst>
          </p:cNvPr>
          <p:cNvSpPr>
            <a:spLocks noGrp="1"/>
          </p:cNvSpPr>
          <p:nvPr>
            <p:ph type="title"/>
          </p:nvPr>
        </p:nvSpPr>
        <p:spPr>
          <a:xfrm>
            <a:off x="609600" y="76747"/>
            <a:ext cx="10972800" cy="1143000"/>
          </a:xfrm>
        </p:spPr>
        <p:txBody>
          <a:bodyPr>
            <a:normAutofit fontScale="90000"/>
          </a:bodyPr>
          <a:lstStyle/>
          <a:p>
            <a:r>
              <a:rPr lang="en-US" b="1" dirty="0">
                <a:latin typeface="Arial" panose="020B0604020202020204" pitchFamily="34" charset="0"/>
                <a:cs typeface="Arial" panose="020B0604020202020204" pitchFamily="34" charset="0"/>
              </a:rPr>
              <a:t>Approaching Someone Experiencing IPV</a:t>
            </a:r>
          </a:p>
        </p:txBody>
      </p:sp>
      <p:sp>
        <p:nvSpPr>
          <p:cNvPr id="9" name="TextBox 8">
            <a:extLst>
              <a:ext uri="{FF2B5EF4-FFF2-40B4-BE49-F238E27FC236}">
                <a16:creationId xmlns:a16="http://schemas.microsoft.com/office/drawing/2014/main" id="{CA6DEEB3-552A-40E7-A634-2D794CB94108}"/>
              </a:ext>
            </a:extLst>
          </p:cNvPr>
          <p:cNvSpPr txBox="1"/>
          <p:nvPr/>
        </p:nvSpPr>
        <p:spPr>
          <a:xfrm>
            <a:off x="609600" y="1219747"/>
            <a:ext cx="10972800" cy="4832092"/>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The Substance Abuse and Mental Health Services Administration (SAMHSA) has outlined the following six principles of trauma-informed care:</a:t>
            </a:r>
          </a:p>
          <a:p>
            <a:endParaRPr lang="en-US" sz="28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Ensuring </a:t>
            </a:r>
            <a:r>
              <a:rPr lang="en-US" sz="2800" b="1" dirty="0">
                <a:latin typeface="Arial" panose="020B0604020202020204" pitchFamily="34" charset="0"/>
                <a:cs typeface="Arial" panose="020B0604020202020204" pitchFamily="34" charset="0"/>
              </a:rPr>
              <a:t>safety</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Being </a:t>
            </a:r>
            <a:r>
              <a:rPr lang="en-US" sz="2800" b="1" dirty="0">
                <a:latin typeface="Arial" panose="020B0604020202020204" pitchFamily="34" charset="0"/>
                <a:cs typeface="Arial" panose="020B0604020202020204" pitchFamily="34" charset="0"/>
              </a:rPr>
              <a:t>trustworthy</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Offering </a:t>
            </a:r>
            <a:r>
              <a:rPr lang="en-US" sz="2800" b="1" dirty="0">
                <a:latin typeface="Arial" panose="020B0604020202020204" pitchFamily="34" charset="0"/>
                <a:cs typeface="Arial" panose="020B0604020202020204" pitchFamily="34" charset="0"/>
              </a:rPr>
              <a:t>peer support </a:t>
            </a:r>
            <a:endParaRPr lang="en-US" sz="2800" b="1"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Collaborating </a:t>
            </a:r>
            <a:r>
              <a:rPr lang="en-US" sz="2800" dirty="0">
                <a:latin typeface="Arial" panose="020B0604020202020204" pitchFamily="34" charset="0"/>
                <a:cs typeface="Arial" panose="020B0604020202020204" pitchFamily="34" charset="0"/>
              </a:rPr>
              <a:t>with the patient</a:t>
            </a:r>
          </a:p>
          <a:p>
            <a:pPr marL="800100" lvl="1"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Empowering </a:t>
            </a:r>
            <a:r>
              <a:rPr lang="en-US" sz="2800" dirty="0">
                <a:latin typeface="Arial" panose="020B0604020202020204" pitchFamily="34" charset="0"/>
                <a:cs typeface="Arial" panose="020B0604020202020204" pitchFamily="34" charset="0"/>
              </a:rPr>
              <a:t>the patient by giving them choice</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Appreciating and respecting the </a:t>
            </a:r>
            <a:r>
              <a:rPr lang="en-US" sz="2800" b="1" dirty="0">
                <a:latin typeface="Arial" panose="020B0604020202020204" pitchFamily="34" charset="0"/>
                <a:cs typeface="Arial" panose="020B0604020202020204" pitchFamily="34" charset="0"/>
              </a:rPr>
              <a:t>cultural background </a:t>
            </a:r>
            <a:r>
              <a:rPr lang="en-US" sz="2800" dirty="0">
                <a:latin typeface="Arial" panose="020B0604020202020204" pitchFamily="34" charset="0"/>
                <a:cs typeface="Arial" panose="020B0604020202020204" pitchFamily="34" charset="0"/>
              </a:rPr>
              <a:t>of the patient</a:t>
            </a:r>
            <a:endParaRPr lang="en-US" sz="2800" b="1" dirty="0">
              <a:latin typeface="Arial" panose="020B0604020202020204" pitchFamily="34" charset="0"/>
              <a:cs typeface="Arial" panose="020B0604020202020204" pitchFamily="34" charset="0"/>
            </a:endParaRPr>
          </a:p>
        </p:txBody>
      </p:sp>
      <p:pic>
        <p:nvPicPr>
          <p:cNvPr id="4" name="Picture 3" descr="A red and white logo&#10;&#10;Description automatically generated with low confidence">
            <a:extLst>
              <a:ext uri="{FF2B5EF4-FFF2-40B4-BE49-F238E27FC236}">
                <a16:creationId xmlns:a16="http://schemas.microsoft.com/office/drawing/2014/main" id="{9157D795-D3D7-43EF-82EC-F7D7031238D4}"/>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2944203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CA3D-3440-46A1-A1B4-8F0BB610B728}"/>
              </a:ext>
            </a:extLst>
          </p:cNvPr>
          <p:cNvSpPr>
            <a:spLocks noGrp="1"/>
          </p:cNvSpPr>
          <p:nvPr>
            <p:ph type="title"/>
          </p:nvPr>
        </p:nvSpPr>
        <p:spPr>
          <a:xfrm>
            <a:off x="315686" y="18256"/>
            <a:ext cx="10515600" cy="939688"/>
          </a:xfrm>
        </p:spPr>
        <p:txBody>
          <a:bodyPr>
            <a:normAutofit/>
          </a:bodyPr>
          <a:lstStyle/>
          <a:p>
            <a:r>
              <a:rPr lang="en-US" b="1" dirty="0">
                <a:latin typeface="Arial" panose="020B0604020202020204" pitchFamily="34" charset="0"/>
                <a:cs typeface="Arial" panose="020B0604020202020204" pitchFamily="34" charset="0"/>
              </a:rPr>
              <a:t>Motivational Interviewing (MI)</a:t>
            </a:r>
          </a:p>
        </p:txBody>
      </p:sp>
      <p:sp>
        <p:nvSpPr>
          <p:cNvPr id="5" name="TextBox 4">
            <a:extLst>
              <a:ext uri="{FF2B5EF4-FFF2-40B4-BE49-F238E27FC236}">
                <a16:creationId xmlns:a16="http://schemas.microsoft.com/office/drawing/2014/main" id="{887B93D6-13F6-479E-B565-F6101EF4FDFB}"/>
              </a:ext>
            </a:extLst>
          </p:cNvPr>
          <p:cNvSpPr txBox="1"/>
          <p:nvPr/>
        </p:nvSpPr>
        <p:spPr>
          <a:xfrm>
            <a:off x="446567" y="1443841"/>
            <a:ext cx="1134494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Motivational interviewing (MI) is a non-judgmental communication style that addresses an individual’s ambivalence or mixed feelings about a behavior.</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Ambivalence is resolved by being heard and understood rather than persuasion to change a behavior. </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tenets of Trauma Informed Care can be incorporated into MI techniques.</a:t>
            </a:r>
          </a:p>
        </p:txBody>
      </p:sp>
      <p:pic>
        <p:nvPicPr>
          <p:cNvPr id="4" name="Picture 3" descr="A red and white logo&#10;&#10;Description automatically generated with low confidence">
            <a:extLst>
              <a:ext uri="{FF2B5EF4-FFF2-40B4-BE49-F238E27FC236}">
                <a16:creationId xmlns:a16="http://schemas.microsoft.com/office/drawing/2014/main" id="{9E9367CD-B029-403E-94D5-546D804A99DD}"/>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2153604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CA3D-3440-46A1-A1B4-8F0BB610B728}"/>
              </a:ext>
            </a:extLst>
          </p:cNvPr>
          <p:cNvSpPr>
            <a:spLocks noGrp="1"/>
          </p:cNvSpPr>
          <p:nvPr>
            <p:ph type="title"/>
          </p:nvPr>
        </p:nvSpPr>
        <p:spPr>
          <a:xfrm>
            <a:off x="201386" y="89984"/>
            <a:ext cx="11789228" cy="939688"/>
          </a:xfrm>
        </p:spPr>
        <p:txBody>
          <a:bodyPr>
            <a:normAutofit/>
          </a:bodyPr>
          <a:lstStyle/>
          <a:p>
            <a:r>
              <a:rPr lang="en-US" dirty="0">
                <a:latin typeface="Arial" panose="020B0604020202020204" pitchFamily="34" charset="0"/>
                <a:cs typeface="Arial" panose="020B0604020202020204" pitchFamily="34" charset="0"/>
              </a:rPr>
              <a:t>Key Steps in Motivational Interviewing (MI)</a:t>
            </a:r>
          </a:p>
        </p:txBody>
      </p:sp>
      <p:sp>
        <p:nvSpPr>
          <p:cNvPr id="3" name="Content Placeholder 2">
            <a:extLst>
              <a:ext uri="{FF2B5EF4-FFF2-40B4-BE49-F238E27FC236}">
                <a16:creationId xmlns:a16="http://schemas.microsoft.com/office/drawing/2014/main" id="{CE79332E-4D8F-4CE1-9EC2-82A68D7D6FBE}"/>
              </a:ext>
            </a:extLst>
          </p:cNvPr>
          <p:cNvSpPr>
            <a:spLocks noGrp="1"/>
          </p:cNvSpPr>
          <p:nvPr>
            <p:ph idx="1"/>
          </p:nvPr>
        </p:nvSpPr>
        <p:spPr>
          <a:xfrm>
            <a:off x="585216" y="1146630"/>
            <a:ext cx="11155680" cy="5440984"/>
          </a:xfrm>
        </p:spPr>
        <p:txBody>
          <a:bodyPr>
            <a:normAutofit lnSpcReduction="10000"/>
          </a:bodyPr>
          <a:lstStyle/>
          <a:p>
            <a:pPr marL="0" indent="0">
              <a:lnSpc>
                <a:spcPct val="110000"/>
              </a:lnSpc>
              <a:spcBef>
                <a:spcPts val="0"/>
              </a:spcBef>
              <a:buNone/>
            </a:pPr>
            <a:r>
              <a:rPr lang="en-US" sz="2800" dirty="0">
                <a:latin typeface="Arial" panose="020B0604020202020204" pitchFamily="34" charset="0"/>
                <a:cs typeface="Arial" panose="020B0604020202020204" pitchFamily="34" charset="0"/>
              </a:rPr>
              <a:t>Begin a conversation to elicit </a:t>
            </a:r>
            <a:r>
              <a:rPr lang="en-US" sz="2800" b="1" i="1" dirty="0">
                <a:latin typeface="Arial" panose="020B0604020202020204" pitchFamily="34" charset="0"/>
                <a:cs typeface="Arial" panose="020B0604020202020204" pitchFamily="34" charset="0"/>
              </a:rPr>
              <a:t>motivation for change:</a:t>
            </a:r>
          </a:p>
          <a:p>
            <a:pPr marL="0" indent="0">
              <a:lnSpc>
                <a:spcPct val="110000"/>
              </a:lnSpc>
              <a:spcBef>
                <a:spcPts val="0"/>
              </a:spcBef>
              <a:buNone/>
            </a:pPr>
            <a:r>
              <a:rPr lang="en-US" sz="2800" b="1" i="1" dirty="0">
                <a:latin typeface="Arial" panose="020B0604020202020204" pitchFamily="34" charset="0"/>
                <a:cs typeface="Arial" panose="020B0604020202020204" pitchFamily="34" charset="0"/>
              </a:rPr>
              <a:t> </a:t>
            </a:r>
          </a:p>
          <a:p>
            <a:pPr>
              <a:lnSpc>
                <a:spcPct val="110000"/>
              </a:lnSpc>
              <a:spcBef>
                <a:spcPts val="0"/>
              </a:spcBef>
            </a:pPr>
            <a:r>
              <a:rPr lang="en-US" sz="2800" dirty="0">
                <a:latin typeface="Arial" panose="020B0604020202020204" pitchFamily="34" charset="0"/>
                <a:cs typeface="Arial" panose="020B0604020202020204" pitchFamily="34" charset="0"/>
              </a:rPr>
              <a:t>Express </a:t>
            </a:r>
            <a:r>
              <a:rPr lang="en-US" sz="2800" b="1" i="1" dirty="0">
                <a:latin typeface="Arial" panose="020B0604020202020204" pitchFamily="34" charset="0"/>
                <a:cs typeface="Arial" panose="020B0604020202020204" pitchFamily="34" charset="0"/>
              </a:rPr>
              <a:t>empathy</a:t>
            </a:r>
            <a:r>
              <a:rPr lang="en-US" sz="2800" dirty="0">
                <a:latin typeface="Arial" panose="020B0604020202020204" pitchFamily="34" charset="0"/>
                <a:cs typeface="Arial" panose="020B0604020202020204" pitchFamily="34" charset="0"/>
              </a:rPr>
              <a:t> </a:t>
            </a:r>
          </a:p>
          <a:p>
            <a:pPr>
              <a:lnSpc>
                <a:spcPct val="110000"/>
              </a:lnSpc>
              <a:spcBef>
                <a:spcPts val="0"/>
              </a:spcBef>
            </a:pPr>
            <a:r>
              <a:rPr lang="en-US" sz="2800" b="1" i="1" dirty="0">
                <a:latin typeface="Arial" panose="020B0604020202020204" pitchFamily="34" charset="0"/>
                <a:cs typeface="Arial" panose="020B0604020202020204" pitchFamily="34" charset="0"/>
              </a:rPr>
              <a:t>Roll with resistance </a:t>
            </a:r>
            <a:r>
              <a:rPr lang="en-US" sz="2800" dirty="0">
                <a:latin typeface="Arial" panose="020B0604020202020204" pitchFamily="34" charset="0"/>
                <a:cs typeface="Arial" panose="020B0604020202020204" pitchFamily="34" charset="0"/>
              </a:rPr>
              <a:t>and engage the person in the process of problem solving</a:t>
            </a:r>
          </a:p>
          <a:p>
            <a:pPr>
              <a:lnSpc>
                <a:spcPct val="110000"/>
              </a:lnSpc>
              <a:spcBef>
                <a:spcPts val="0"/>
              </a:spcBef>
            </a:pPr>
            <a:r>
              <a:rPr lang="en-US" sz="2800" dirty="0">
                <a:latin typeface="Arial" panose="020B0604020202020204" pitchFamily="34" charset="0"/>
                <a:cs typeface="Arial" panose="020B0604020202020204" pitchFamily="34" charset="0"/>
              </a:rPr>
              <a:t>Develop </a:t>
            </a:r>
            <a:r>
              <a:rPr lang="en-US" sz="2800" b="1" i="1" dirty="0">
                <a:latin typeface="Arial" panose="020B0604020202020204" pitchFamily="34" charset="0"/>
                <a:cs typeface="Arial" panose="020B0604020202020204" pitchFamily="34" charset="0"/>
              </a:rPr>
              <a:t>discrepancy</a:t>
            </a:r>
            <a:r>
              <a:rPr lang="en-US" sz="2800" dirty="0">
                <a:latin typeface="Arial" panose="020B0604020202020204" pitchFamily="34" charset="0"/>
                <a:cs typeface="Arial" panose="020B0604020202020204" pitchFamily="34" charset="0"/>
              </a:rPr>
              <a:t> between their behavior and personal goals</a:t>
            </a:r>
          </a:p>
          <a:p>
            <a:pPr>
              <a:lnSpc>
                <a:spcPct val="110000"/>
              </a:lnSpc>
              <a:spcBef>
                <a:spcPts val="0"/>
              </a:spcBef>
            </a:pPr>
            <a:r>
              <a:rPr lang="en-US" sz="2800" dirty="0">
                <a:latin typeface="Arial" panose="020B0604020202020204" pitchFamily="34" charset="0"/>
                <a:cs typeface="Arial" panose="020B0604020202020204" pitchFamily="34" charset="0"/>
              </a:rPr>
              <a:t>Support </a:t>
            </a:r>
            <a:r>
              <a:rPr lang="en-US" sz="2800" b="1" i="1" dirty="0">
                <a:latin typeface="Arial" panose="020B0604020202020204" pitchFamily="34" charset="0"/>
                <a:cs typeface="Arial" panose="020B0604020202020204" pitchFamily="34" charset="0"/>
              </a:rPr>
              <a:t>self-efficacy </a:t>
            </a:r>
            <a:r>
              <a:rPr lang="en-US" sz="2800" dirty="0">
                <a:latin typeface="Arial" panose="020B0604020202020204" pitchFamily="34" charset="0"/>
                <a:cs typeface="Arial" panose="020B0604020202020204" pitchFamily="34" charset="0"/>
              </a:rPr>
              <a:t>so they believe change is possible</a:t>
            </a:r>
            <a:br>
              <a:rPr lang="en-US" sz="2800" i="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t>
            </a:r>
          </a:p>
          <a:p>
            <a:pPr>
              <a:lnSpc>
                <a:spcPct val="110000"/>
              </a:lnSpc>
              <a:spcBef>
                <a:spcPts val="0"/>
              </a:spcBef>
            </a:pPr>
            <a:r>
              <a:rPr lang="en-US" sz="2800" dirty="0">
                <a:latin typeface="Arial" panose="020B0604020202020204" pitchFamily="34" charset="0"/>
                <a:cs typeface="Arial" panose="020B0604020202020204" pitchFamily="34" charset="0"/>
              </a:rPr>
              <a:t>Use ‘OARS’ skills</a:t>
            </a:r>
            <a:r>
              <a:rPr lang="en-US" sz="2800" i="1" dirty="0">
                <a:latin typeface="Arial" panose="020B0604020202020204" pitchFamily="34" charset="0"/>
                <a:cs typeface="Arial" panose="020B0604020202020204" pitchFamily="34" charset="0"/>
              </a:rPr>
              <a:t>: open questions, affirmations, reflections, summaries</a:t>
            </a:r>
            <a:endParaRPr lang="en-US" sz="2800" dirty="0">
              <a:latin typeface="Arial" panose="020B0604020202020204" pitchFamily="34" charset="0"/>
              <a:cs typeface="Arial" panose="020B0604020202020204" pitchFamily="34" charset="0"/>
            </a:endParaRPr>
          </a:p>
          <a:p>
            <a:pPr>
              <a:lnSpc>
                <a:spcPct val="110000"/>
              </a:lnSpc>
              <a:spcBef>
                <a:spcPts val="0"/>
              </a:spcBef>
            </a:pPr>
            <a:r>
              <a:rPr lang="en-US" sz="2800" dirty="0">
                <a:latin typeface="Arial" panose="020B0604020202020204" pitchFamily="34" charset="0"/>
                <a:cs typeface="Arial" panose="020B0604020202020204" pitchFamily="34" charset="0"/>
              </a:rPr>
              <a:t>Develop and reinforce ‘</a:t>
            </a:r>
            <a:r>
              <a:rPr lang="en-US" sz="2800" b="1" i="1" dirty="0">
                <a:latin typeface="Arial" panose="020B0604020202020204" pitchFamily="34" charset="0"/>
                <a:cs typeface="Arial" panose="020B0604020202020204" pitchFamily="34" charset="0"/>
              </a:rPr>
              <a:t>change talk</a:t>
            </a:r>
            <a:r>
              <a:rPr lang="en-US" sz="2800" dirty="0">
                <a:latin typeface="Arial" panose="020B0604020202020204" pitchFamily="34" charset="0"/>
                <a:cs typeface="Arial" panose="020B0604020202020204" pitchFamily="34" charset="0"/>
              </a:rPr>
              <a:t>’ </a:t>
            </a:r>
          </a:p>
          <a:p>
            <a:pPr>
              <a:lnSpc>
                <a:spcPct val="110000"/>
              </a:lnSpc>
              <a:spcBef>
                <a:spcPts val="0"/>
              </a:spcBef>
            </a:pPr>
            <a:r>
              <a:rPr lang="en-US" sz="2800" dirty="0">
                <a:latin typeface="Arial" panose="020B0604020202020204" pitchFamily="34" charset="0"/>
                <a:cs typeface="Arial" panose="020B0604020202020204" pitchFamily="34" charset="0"/>
              </a:rPr>
              <a:t>Help your patient/client develop an </a:t>
            </a:r>
            <a:r>
              <a:rPr lang="en-US" sz="2800" b="1" i="1" dirty="0">
                <a:latin typeface="Arial" panose="020B0604020202020204" pitchFamily="34" charset="0"/>
                <a:cs typeface="Arial" panose="020B0604020202020204" pitchFamily="34" charset="0"/>
              </a:rPr>
              <a:t>action plan</a:t>
            </a:r>
          </a:p>
          <a:p>
            <a:pPr>
              <a:lnSpc>
                <a:spcPct val="110000"/>
              </a:lnSpc>
              <a:spcBef>
                <a:spcPts val="0"/>
              </a:spcBef>
            </a:pPr>
            <a:endParaRPr lang="en-US" sz="2800" dirty="0">
              <a:latin typeface="Arial" panose="020B0604020202020204" pitchFamily="34" charset="0"/>
              <a:cs typeface="Arial" panose="020B0604020202020204" pitchFamily="34" charset="0"/>
            </a:endParaRPr>
          </a:p>
          <a:p>
            <a:pPr>
              <a:lnSpc>
                <a:spcPct val="110000"/>
              </a:lnSpc>
              <a:spcBef>
                <a:spcPts val="0"/>
              </a:spcBef>
            </a:pPr>
            <a:endParaRPr lang="en-US" sz="800" dirty="0">
              <a:latin typeface="Arial" panose="020B0604020202020204" pitchFamily="34" charset="0"/>
              <a:cs typeface="Arial" panose="020B0604020202020204" pitchFamily="34" charset="0"/>
            </a:endParaRPr>
          </a:p>
        </p:txBody>
      </p:sp>
      <p:pic>
        <p:nvPicPr>
          <p:cNvPr id="7" name="Picture 6" descr="A red and white logo&#10;&#10;Description automatically generated with low confidence">
            <a:extLst>
              <a:ext uri="{FF2B5EF4-FFF2-40B4-BE49-F238E27FC236}">
                <a16:creationId xmlns:a16="http://schemas.microsoft.com/office/drawing/2014/main" id="{66142251-81EA-4145-BC65-855538A8C43B}"/>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2388628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octor attending to a patient&#10;&#10;Description automatically generated with medium confidence">
            <a:extLst>
              <a:ext uri="{FF2B5EF4-FFF2-40B4-BE49-F238E27FC236}">
                <a16:creationId xmlns:a16="http://schemas.microsoft.com/office/drawing/2014/main" id="{9B4FFE6D-0484-454A-B56A-6EF5CB8634F9}"/>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5586" r="65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EC71137F-DCA2-454D-9BF5-D2BF8AEF9C10}"/>
              </a:ext>
            </a:extLst>
          </p:cNvPr>
          <p:cNvPicPr>
            <a:picLocks noChangeAspect="1"/>
          </p:cNvPicPr>
          <p:nvPr/>
        </p:nvPicPr>
        <p:blipFill>
          <a:blip r:embed="rId4"/>
          <a:stretch>
            <a:fillRect/>
          </a:stretch>
        </p:blipFill>
        <p:spPr>
          <a:xfrm>
            <a:off x="10676737" y="6037811"/>
            <a:ext cx="1213918" cy="570807"/>
          </a:xfrm>
          <a:prstGeom prst="rect">
            <a:avLst/>
          </a:prstGeom>
        </p:spPr>
      </p:pic>
      <p:sp>
        <p:nvSpPr>
          <p:cNvPr id="8" name="TextBox 7">
            <a:extLst>
              <a:ext uri="{FF2B5EF4-FFF2-40B4-BE49-F238E27FC236}">
                <a16:creationId xmlns:a16="http://schemas.microsoft.com/office/drawing/2014/main" id="{8241ACCE-ED3F-4CD9-A5C5-5FC42721E045}"/>
              </a:ext>
            </a:extLst>
          </p:cNvPr>
          <p:cNvSpPr txBox="1"/>
          <p:nvPr/>
        </p:nvSpPr>
        <p:spPr>
          <a:xfrm>
            <a:off x="8658508" y="991666"/>
            <a:ext cx="3616150" cy="3539430"/>
          </a:xfrm>
          <a:prstGeom prst="rect">
            <a:avLst/>
          </a:prstGeom>
          <a:noFill/>
        </p:spPr>
        <p:txBody>
          <a:bodyPr wrap="square">
            <a:spAutoFit/>
          </a:bodyPr>
          <a:lstStyle/>
          <a:p>
            <a:r>
              <a:rPr lang="en-US" sz="3200" b="1" i="1" dirty="0">
                <a:effectLst/>
                <a:latin typeface="Arial" panose="020B0604020202020204" pitchFamily="34" charset="0"/>
                <a:ea typeface="Calibri" panose="020F0502020204030204" pitchFamily="34" charset="0"/>
                <a:cs typeface="Arial" panose="020B0604020202020204" pitchFamily="34" charset="0"/>
              </a:rPr>
              <a:t>Episode 6:   Supporting Someone Experiencing Intimate Partner Violence </a:t>
            </a:r>
          </a:p>
          <a:p>
            <a:pPr marL="0" marR="0" indent="0">
              <a:spcBef>
                <a:spcPts val="0"/>
              </a:spcBef>
              <a:spcAft>
                <a:spcPts val="0"/>
              </a:spcAft>
              <a:buNone/>
            </a:pPr>
            <a:endParaRPr lang="en-US" sz="3200" b="1" i="1"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D201802-9F63-E157-96EB-478B9EC2DA28}"/>
              </a:ext>
            </a:extLst>
          </p:cNvPr>
          <p:cNvSpPr txBox="1"/>
          <p:nvPr/>
        </p:nvSpPr>
        <p:spPr>
          <a:xfrm>
            <a:off x="2197290" y="5422384"/>
            <a:ext cx="7151426" cy="707886"/>
          </a:xfrm>
          <a:prstGeom prst="rect">
            <a:avLst/>
          </a:prstGeom>
          <a:noFill/>
        </p:spPr>
        <p:txBody>
          <a:bodyPr wrap="square">
            <a:spAutoFit/>
          </a:bodyPr>
          <a:lstStyle/>
          <a:p>
            <a:pPr algn="ctr"/>
            <a:r>
              <a:rPr lang="en-US" sz="4000" u="sng" dirty="0">
                <a:solidFill>
                  <a:srgbClr val="0563C1"/>
                </a:solidFill>
                <a:effectLst/>
                <a:latin typeface="Calibri" panose="020F0502020204030204" pitchFamily="34" charset="0"/>
                <a:ea typeface="Calibri" panose="020F0502020204030204" pitchFamily="34" charset="0"/>
              </a:rPr>
              <a:t>https://youtu.be/B6ldITuK7pQ </a:t>
            </a:r>
            <a:endParaRPr lang="en-US" sz="4000" dirty="0"/>
          </a:p>
        </p:txBody>
      </p:sp>
    </p:spTree>
    <p:extLst>
      <p:ext uri="{BB962C8B-B14F-4D97-AF65-F5344CB8AC3E}">
        <p14:creationId xmlns:p14="http://schemas.microsoft.com/office/powerpoint/2010/main" val="417229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1973413-6181-461B-A0ED-0761DDDD7DF0}"/>
              </a:ext>
            </a:extLst>
          </p:cNvPr>
          <p:cNvSpPr>
            <a:spLocks noGrp="1"/>
          </p:cNvSpPr>
          <p:nvPr>
            <p:ph sz="half" idx="1"/>
          </p:nvPr>
        </p:nvSpPr>
        <p:spPr>
          <a:xfrm>
            <a:off x="3338807" y="117436"/>
            <a:ext cx="5181600" cy="1087420"/>
          </a:xfrm>
        </p:spPr>
        <p:txBody>
          <a:bodyPr>
            <a:normAutofit/>
          </a:bodyPr>
          <a:lstStyle/>
          <a:p>
            <a:pPr marL="0" indent="0" algn="ctr">
              <a:buNone/>
            </a:pPr>
            <a:endParaRPr lang="en-US" sz="2800" b="1" dirty="0">
              <a:latin typeface="Arial" panose="020B0604020202020204" pitchFamily="34" charset="0"/>
              <a:cs typeface="Arial" panose="020B0604020202020204" pitchFamily="34" charset="0"/>
            </a:endParaRPr>
          </a:p>
          <a:p>
            <a:pPr marL="0" indent="0" algn="ctr">
              <a:buNone/>
            </a:pPr>
            <a:r>
              <a:rPr lang="en-US" sz="2800" b="1" dirty="0">
                <a:latin typeface="Arial" panose="020B0604020202020204" pitchFamily="34" charset="0"/>
                <a:cs typeface="Arial" panose="020B0604020202020204" pitchFamily="34" charset="0"/>
              </a:rPr>
              <a:t>Partners</a:t>
            </a:r>
            <a:endParaRPr lang="en-US" sz="28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CC96F020-FF01-47C9-92CE-F738A1289433}"/>
              </a:ext>
            </a:extLst>
          </p:cNvPr>
          <p:cNvPicPr>
            <a:picLocks noChangeAspect="1"/>
          </p:cNvPicPr>
          <p:nvPr/>
        </p:nvPicPr>
        <p:blipFill>
          <a:blip r:embed="rId3"/>
          <a:stretch>
            <a:fillRect/>
          </a:stretch>
        </p:blipFill>
        <p:spPr>
          <a:xfrm>
            <a:off x="2099168" y="3699560"/>
            <a:ext cx="3324225" cy="1676400"/>
          </a:xfrm>
          <a:prstGeom prst="rect">
            <a:avLst/>
          </a:prstGeom>
        </p:spPr>
      </p:pic>
      <p:pic>
        <p:nvPicPr>
          <p:cNvPr id="19" name="Picture 18">
            <a:extLst>
              <a:ext uri="{FF2B5EF4-FFF2-40B4-BE49-F238E27FC236}">
                <a16:creationId xmlns:a16="http://schemas.microsoft.com/office/drawing/2014/main" id="{507B3E6D-21EA-4870-B454-31BA4EA7A5A8}"/>
              </a:ext>
            </a:extLst>
          </p:cNvPr>
          <p:cNvPicPr>
            <a:picLocks noChangeAspect="1"/>
          </p:cNvPicPr>
          <p:nvPr/>
        </p:nvPicPr>
        <p:blipFill>
          <a:blip r:embed="rId4"/>
          <a:stretch>
            <a:fillRect/>
          </a:stretch>
        </p:blipFill>
        <p:spPr>
          <a:xfrm>
            <a:off x="1986411" y="2136291"/>
            <a:ext cx="3372121" cy="1672010"/>
          </a:xfrm>
          <a:prstGeom prst="rect">
            <a:avLst/>
          </a:prstGeom>
        </p:spPr>
      </p:pic>
      <p:grpSp>
        <p:nvGrpSpPr>
          <p:cNvPr id="26" name="Group 25">
            <a:extLst>
              <a:ext uri="{FF2B5EF4-FFF2-40B4-BE49-F238E27FC236}">
                <a16:creationId xmlns:a16="http://schemas.microsoft.com/office/drawing/2014/main" id="{688072B4-EDF9-4E82-AC97-CCCF70775B3C}"/>
              </a:ext>
            </a:extLst>
          </p:cNvPr>
          <p:cNvGrpSpPr/>
          <p:nvPr/>
        </p:nvGrpSpPr>
        <p:grpSpPr>
          <a:xfrm>
            <a:off x="739542" y="5647190"/>
            <a:ext cx="10353574" cy="853118"/>
            <a:chOff x="478972" y="5983627"/>
            <a:chExt cx="9971534" cy="758119"/>
          </a:xfrm>
        </p:grpSpPr>
        <p:pic>
          <p:nvPicPr>
            <p:cNvPr id="27" name="Picture 26" descr="Logo&#10;&#10;Description automatically generated">
              <a:extLst>
                <a:ext uri="{FF2B5EF4-FFF2-40B4-BE49-F238E27FC236}">
                  <a16:creationId xmlns:a16="http://schemas.microsoft.com/office/drawing/2014/main" id="{3BC08BA9-EC5F-4556-BDCB-99C04426A36A}"/>
                </a:ext>
              </a:extLst>
            </p:cNvPr>
            <p:cNvPicPr>
              <a:picLocks noChangeAspect="1"/>
            </p:cNvPicPr>
            <p:nvPr/>
          </p:nvPicPr>
          <p:blipFill>
            <a:blip r:embed="rId5"/>
            <a:stretch>
              <a:fillRect/>
            </a:stretch>
          </p:blipFill>
          <p:spPr>
            <a:xfrm>
              <a:off x="478972" y="5983627"/>
              <a:ext cx="2618914" cy="562742"/>
            </a:xfrm>
            <a:prstGeom prst="rect">
              <a:avLst/>
            </a:prstGeom>
          </p:spPr>
        </p:pic>
        <p:pic>
          <p:nvPicPr>
            <p:cNvPr id="28" name="Picture 27" descr="Logo, company name&#10;&#10;Description automatically generated">
              <a:extLst>
                <a:ext uri="{FF2B5EF4-FFF2-40B4-BE49-F238E27FC236}">
                  <a16:creationId xmlns:a16="http://schemas.microsoft.com/office/drawing/2014/main" id="{5DC7E2EF-D9AE-46C3-825A-8AF76919E5AA}"/>
                </a:ext>
              </a:extLst>
            </p:cNvPr>
            <p:cNvPicPr>
              <a:picLocks noChangeAspect="1"/>
            </p:cNvPicPr>
            <p:nvPr/>
          </p:nvPicPr>
          <p:blipFill>
            <a:blip r:embed="rId6"/>
            <a:stretch>
              <a:fillRect/>
            </a:stretch>
          </p:blipFill>
          <p:spPr>
            <a:xfrm>
              <a:off x="4676222" y="5983627"/>
              <a:ext cx="1231752" cy="758119"/>
            </a:xfrm>
            <a:prstGeom prst="rect">
              <a:avLst/>
            </a:prstGeom>
          </p:spPr>
        </p:pic>
        <p:pic>
          <p:nvPicPr>
            <p:cNvPr id="29" name="Picture 28" descr="Text&#10;&#10;Description automatically generated with medium confidence">
              <a:extLst>
                <a:ext uri="{FF2B5EF4-FFF2-40B4-BE49-F238E27FC236}">
                  <a16:creationId xmlns:a16="http://schemas.microsoft.com/office/drawing/2014/main" id="{715CAF97-5351-42F0-888E-EC284A6DA66A}"/>
                </a:ext>
              </a:extLst>
            </p:cNvPr>
            <p:cNvPicPr>
              <a:picLocks noChangeAspect="1"/>
            </p:cNvPicPr>
            <p:nvPr/>
          </p:nvPicPr>
          <p:blipFill>
            <a:blip r:embed="rId7"/>
            <a:stretch>
              <a:fillRect/>
            </a:stretch>
          </p:blipFill>
          <p:spPr>
            <a:xfrm>
              <a:off x="7849419" y="6109855"/>
              <a:ext cx="2601087" cy="547596"/>
            </a:xfrm>
            <a:prstGeom prst="rect">
              <a:avLst/>
            </a:prstGeom>
          </p:spPr>
        </p:pic>
      </p:grpSp>
      <p:pic>
        <p:nvPicPr>
          <p:cNvPr id="14" name="Picture 13" descr="A red and white logo&#10;&#10;Description automatically generated with low confidence">
            <a:extLst>
              <a:ext uri="{FF2B5EF4-FFF2-40B4-BE49-F238E27FC236}">
                <a16:creationId xmlns:a16="http://schemas.microsoft.com/office/drawing/2014/main" id="{C80EFCD8-C88A-44F6-9DBB-6BFD2F68ACE3}"/>
              </a:ext>
            </a:extLst>
          </p:cNvPr>
          <p:cNvPicPr>
            <a:picLocks noChangeAspect="1"/>
          </p:cNvPicPr>
          <p:nvPr/>
        </p:nvPicPr>
        <p:blipFill>
          <a:blip r:embed="rId8"/>
          <a:stretch>
            <a:fillRect/>
          </a:stretch>
        </p:blipFill>
        <p:spPr>
          <a:xfrm>
            <a:off x="478972" y="357692"/>
            <a:ext cx="3271547" cy="1538343"/>
          </a:xfrm>
          <a:prstGeom prst="rect">
            <a:avLst/>
          </a:prstGeom>
        </p:spPr>
      </p:pic>
      <p:pic>
        <p:nvPicPr>
          <p:cNvPr id="16" name="Picture 15">
            <a:extLst>
              <a:ext uri="{FF2B5EF4-FFF2-40B4-BE49-F238E27FC236}">
                <a16:creationId xmlns:a16="http://schemas.microsoft.com/office/drawing/2014/main" id="{6E55A480-0137-4F8D-BAD2-F870FDB702C3}"/>
              </a:ext>
            </a:extLst>
          </p:cNvPr>
          <p:cNvPicPr>
            <a:picLocks noChangeAspect="1"/>
          </p:cNvPicPr>
          <p:nvPr/>
        </p:nvPicPr>
        <p:blipFill>
          <a:blip r:embed="rId4"/>
          <a:stretch>
            <a:fillRect/>
          </a:stretch>
        </p:blipFill>
        <p:spPr>
          <a:xfrm>
            <a:off x="2099168" y="2074751"/>
            <a:ext cx="3372121" cy="1672010"/>
          </a:xfrm>
          <a:prstGeom prst="rect">
            <a:avLst/>
          </a:prstGeom>
        </p:spPr>
      </p:pic>
      <p:pic>
        <p:nvPicPr>
          <p:cNvPr id="20" name="Picture 19">
            <a:extLst>
              <a:ext uri="{FF2B5EF4-FFF2-40B4-BE49-F238E27FC236}">
                <a16:creationId xmlns:a16="http://schemas.microsoft.com/office/drawing/2014/main" id="{C70DB69A-1C8D-416C-B5B1-9CF3BE72DF78}"/>
              </a:ext>
            </a:extLst>
          </p:cNvPr>
          <p:cNvPicPr>
            <a:picLocks noChangeAspect="1"/>
          </p:cNvPicPr>
          <p:nvPr/>
        </p:nvPicPr>
        <p:blipFill>
          <a:blip r:embed="rId4"/>
          <a:stretch>
            <a:fillRect/>
          </a:stretch>
        </p:blipFill>
        <p:spPr>
          <a:xfrm>
            <a:off x="2211925" y="1958233"/>
            <a:ext cx="3372121" cy="1672010"/>
          </a:xfrm>
          <a:prstGeom prst="rect">
            <a:avLst/>
          </a:prstGeom>
        </p:spPr>
      </p:pic>
      <p:grpSp>
        <p:nvGrpSpPr>
          <p:cNvPr id="8" name="Group 7">
            <a:extLst>
              <a:ext uri="{FF2B5EF4-FFF2-40B4-BE49-F238E27FC236}">
                <a16:creationId xmlns:a16="http://schemas.microsoft.com/office/drawing/2014/main" id="{7998AFA0-D5D5-B448-01DA-D93FB647300D}"/>
              </a:ext>
            </a:extLst>
          </p:cNvPr>
          <p:cNvGrpSpPr/>
          <p:nvPr/>
        </p:nvGrpSpPr>
        <p:grpSpPr>
          <a:xfrm>
            <a:off x="1986411" y="1490228"/>
            <a:ext cx="7813459" cy="3671652"/>
            <a:chOff x="1986411" y="1490228"/>
            <a:chExt cx="7813459" cy="3671652"/>
          </a:xfrm>
        </p:grpSpPr>
        <p:grpSp>
          <p:nvGrpSpPr>
            <p:cNvPr id="6" name="Group 5">
              <a:extLst>
                <a:ext uri="{FF2B5EF4-FFF2-40B4-BE49-F238E27FC236}">
                  <a16:creationId xmlns:a16="http://schemas.microsoft.com/office/drawing/2014/main" id="{0662E833-9AA1-155F-9C89-C9123F0465B1}"/>
                </a:ext>
              </a:extLst>
            </p:cNvPr>
            <p:cNvGrpSpPr/>
            <p:nvPr/>
          </p:nvGrpSpPr>
          <p:grpSpPr>
            <a:xfrm>
              <a:off x="1986411" y="1490228"/>
              <a:ext cx="7477885" cy="3671652"/>
              <a:chOff x="1986411" y="1490228"/>
              <a:chExt cx="7477885" cy="3671652"/>
            </a:xfrm>
          </p:grpSpPr>
          <p:pic>
            <p:nvPicPr>
              <p:cNvPr id="22" name="Picture 21">
                <a:extLst>
                  <a:ext uri="{FF2B5EF4-FFF2-40B4-BE49-F238E27FC236}">
                    <a16:creationId xmlns:a16="http://schemas.microsoft.com/office/drawing/2014/main" id="{17E73520-5397-4F65-BEA5-CD5C0AB87B19}"/>
                  </a:ext>
                </a:extLst>
              </p:cNvPr>
              <p:cNvPicPr>
                <a:picLocks noChangeAspect="1"/>
              </p:cNvPicPr>
              <p:nvPr/>
            </p:nvPicPr>
            <p:blipFill>
              <a:blip r:embed="rId9"/>
              <a:stretch>
                <a:fillRect/>
              </a:stretch>
            </p:blipFill>
            <p:spPr>
              <a:xfrm>
                <a:off x="6491238" y="1490228"/>
                <a:ext cx="2524125" cy="2000250"/>
              </a:xfrm>
              <a:prstGeom prst="rect">
                <a:avLst/>
              </a:prstGeom>
            </p:spPr>
          </p:pic>
          <p:pic>
            <p:nvPicPr>
              <p:cNvPr id="23" name="Picture 22">
                <a:extLst>
                  <a:ext uri="{FF2B5EF4-FFF2-40B4-BE49-F238E27FC236}">
                    <a16:creationId xmlns:a16="http://schemas.microsoft.com/office/drawing/2014/main" id="{C2682679-1CD2-4AE8-ACB6-A0E2788CCAD9}"/>
                  </a:ext>
                </a:extLst>
              </p:cNvPr>
              <p:cNvPicPr>
                <a:picLocks noChangeAspect="1"/>
              </p:cNvPicPr>
              <p:nvPr/>
            </p:nvPicPr>
            <p:blipFill>
              <a:blip r:embed="rId10"/>
              <a:stretch>
                <a:fillRect/>
              </a:stretch>
            </p:blipFill>
            <p:spPr>
              <a:xfrm>
                <a:off x="6187696" y="3428330"/>
                <a:ext cx="3276600" cy="1733550"/>
              </a:xfrm>
              <a:prstGeom prst="rect">
                <a:avLst/>
              </a:prstGeom>
            </p:spPr>
          </p:pic>
          <p:pic>
            <p:nvPicPr>
              <p:cNvPr id="25" name="Picture 24">
                <a:extLst>
                  <a:ext uri="{FF2B5EF4-FFF2-40B4-BE49-F238E27FC236}">
                    <a16:creationId xmlns:a16="http://schemas.microsoft.com/office/drawing/2014/main" id="{6E4BD3A2-A59C-411D-A075-270139FDBBDB}"/>
                  </a:ext>
                </a:extLst>
              </p:cNvPr>
              <p:cNvPicPr>
                <a:picLocks noChangeAspect="1"/>
              </p:cNvPicPr>
              <p:nvPr/>
            </p:nvPicPr>
            <p:blipFill>
              <a:blip r:embed="rId4"/>
              <a:stretch>
                <a:fillRect/>
              </a:stretch>
            </p:blipFill>
            <p:spPr>
              <a:xfrm>
                <a:off x="2146602" y="1744874"/>
                <a:ext cx="3372121" cy="1672010"/>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40F2A2CB-D711-2CBC-BA47-B904210E67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6411" y="3919922"/>
                <a:ext cx="3730230" cy="903057"/>
              </a:xfrm>
              <a:prstGeom prst="rect">
                <a:avLst/>
              </a:prstGeom>
            </p:spPr>
          </p:pic>
        </p:grpSp>
        <p:grpSp>
          <p:nvGrpSpPr>
            <p:cNvPr id="7" name="Group 6">
              <a:extLst>
                <a:ext uri="{FF2B5EF4-FFF2-40B4-BE49-F238E27FC236}">
                  <a16:creationId xmlns:a16="http://schemas.microsoft.com/office/drawing/2014/main" id="{112B053D-E225-E0C5-F912-8114A04523DA}"/>
                </a:ext>
              </a:extLst>
            </p:cNvPr>
            <p:cNvGrpSpPr/>
            <p:nvPr/>
          </p:nvGrpSpPr>
          <p:grpSpPr>
            <a:xfrm>
              <a:off x="2214050" y="2171832"/>
              <a:ext cx="7585820" cy="2878528"/>
              <a:chOff x="2214050" y="2171832"/>
              <a:chExt cx="7585820" cy="2878528"/>
            </a:xfrm>
          </p:grpSpPr>
          <p:cxnSp>
            <p:nvCxnSpPr>
              <p:cNvPr id="3" name="Straight Connector 2">
                <a:extLst>
                  <a:ext uri="{FF2B5EF4-FFF2-40B4-BE49-F238E27FC236}">
                    <a16:creationId xmlns:a16="http://schemas.microsoft.com/office/drawing/2014/main" id="{4493B011-F782-4021-81C0-9C7109734DA5}"/>
                  </a:ext>
                </a:extLst>
              </p:cNvPr>
              <p:cNvCxnSpPr/>
              <p:nvPr/>
            </p:nvCxnSpPr>
            <p:spPr>
              <a:xfrm>
                <a:off x="5873659" y="2171832"/>
                <a:ext cx="0" cy="287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E7D3A6-0DB5-42F2-B9AB-D6A438A9BFD4}"/>
                  </a:ext>
                </a:extLst>
              </p:cNvPr>
              <p:cNvCxnSpPr/>
              <p:nvPr/>
            </p:nvCxnSpPr>
            <p:spPr>
              <a:xfrm>
                <a:off x="2214050" y="3550628"/>
                <a:ext cx="7585820" cy="55760"/>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55849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6A78-4D05-44FA-9FB1-A78F8BDCF623}"/>
              </a:ext>
            </a:extLst>
          </p:cNvPr>
          <p:cNvSpPr>
            <a:spLocks noGrp="1"/>
          </p:cNvSpPr>
          <p:nvPr>
            <p:ph type="title"/>
          </p:nvPr>
        </p:nvSpPr>
        <p:spPr>
          <a:xfrm>
            <a:off x="838200" y="68408"/>
            <a:ext cx="10515600" cy="1122440"/>
          </a:xfrm>
        </p:spPr>
        <p:txBody>
          <a:bodyPr/>
          <a:lstStyle/>
          <a:p>
            <a:pPr algn="ctr"/>
            <a:r>
              <a:rPr lang="en-US" b="1" dirty="0">
                <a:latin typeface="Arial" panose="020B0604020202020204" pitchFamily="34" charset="0"/>
                <a:cs typeface="Arial" panose="020B0604020202020204" pitchFamily="34" charset="0"/>
              </a:rPr>
              <a:t>Use Motivational Interviewing</a:t>
            </a:r>
          </a:p>
        </p:txBody>
      </p:sp>
      <p:sp>
        <p:nvSpPr>
          <p:cNvPr id="3" name="Content Placeholder 2">
            <a:extLst>
              <a:ext uri="{FF2B5EF4-FFF2-40B4-BE49-F238E27FC236}">
                <a16:creationId xmlns:a16="http://schemas.microsoft.com/office/drawing/2014/main" id="{EA03D0A3-05D7-4E49-BF4E-1C9BEADCD447}"/>
              </a:ext>
            </a:extLst>
          </p:cNvPr>
          <p:cNvSpPr>
            <a:spLocks noGrp="1"/>
          </p:cNvSpPr>
          <p:nvPr>
            <p:ph idx="1"/>
          </p:nvPr>
        </p:nvSpPr>
        <p:spPr>
          <a:xfrm>
            <a:off x="426233" y="1048154"/>
            <a:ext cx="11339534" cy="5275060"/>
          </a:xfrm>
        </p:spPr>
        <p:txBody>
          <a:bodyPr>
            <a:normAutofit/>
          </a:bodyPr>
          <a:lstStyle/>
          <a:p>
            <a:pPr marL="0" indent="0">
              <a:buNone/>
            </a:pPr>
            <a:r>
              <a:rPr lang="en-US" b="1" dirty="0">
                <a:latin typeface="Arial" panose="020B0604020202020204" pitchFamily="34" charset="0"/>
                <a:cs typeface="Arial" panose="020B0604020202020204" pitchFamily="34" charset="0"/>
              </a:rPr>
              <a:t>Screening</a:t>
            </a:r>
          </a:p>
          <a:p>
            <a:pPr marL="0" indent="0">
              <a:buNone/>
            </a:pPr>
            <a:endParaRPr lang="en-US" sz="10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Step 1: Ensure physical and emotional </a:t>
            </a:r>
            <a:r>
              <a:rPr lang="en-US" sz="2800" u="sng" dirty="0">
                <a:latin typeface="Arial" panose="020B0604020202020204" pitchFamily="34" charset="0"/>
                <a:cs typeface="Arial" panose="020B0604020202020204" pitchFamily="34" charset="0"/>
              </a:rPr>
              <a:t>Safety</a:t>
            </a:r>
            <a:r>
              <a:rPr lang="en-US" sz="2800" dirty="0">
                <a:latin typeface="Arial" panose="020B0604020202020204" pitchFamily="34" charset="0"/>
                <a:cs typeface="Arial" panose="020B0604020202020204" pitchFamily="34" charset="0"/>
              </a:rPr>
              <a:t> with a welcoming space, security barriers, posting patient rights.</a:t>
            </a:r>
          </a:p>
          <a:p>
            <a:pPr lvl="1"/>
            <a:endParaRPr lang="en-US"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Step 2: Demonstrate </a:t>
            </a:r>
            <a:r>
              <a:rPr lang="en-US" sz="2800" u="sng" dirty="0">
                <a:latin typeface="Arial" panose="020B0604020202020204" pitchFamily="34" charset="0"/>
                <a:cs typeface="Arial" panose="020B0604020202020204" pitchFamily="34" charset="0"/>
              </a:rPr>
              <a:t>Trustworthiness</a:t>
            </a:r>
            <a:r>
              <a:rPr lang="en-US" sz="2800" dirty="0">
                <a:latin typeface="Arial" panose="020B0604020202020204" pitchFamily="34" charset="0"/>
                <a:cs typeface="Arial" panose="020B0604020202020204" pitchFamily="34" charset="0"/>
              </a:rPr>
              <a:t> by being transparent, consistent, and setting interpersonal boundaries. Ask reflective and open-ended questions.</a:t>
            </a:r>
          </a:p>
          <a:p>
            <a:pPr lvl="1"/>
            <a:endParaRPr lang="en-US" sz="900" dirty="0">
              <a:latin typeface="Arial" panose="020B0604020202020204" pitchFamily="34" charset="0"/>
              <a:cs typeface="Arial" panose="020B0604020202020204" pitchFamily="34" charset="0"/>
            </a:endParaRPr>
          </a:p>
          <a:p>
            <a:pPr lvl="2"/>
            <a:r>
              <a:rPr lang="en-US" sz="2400" dirty="0">
                <a:latin typeface="Arial" panose="020B0604020202020204" pitchFamily="34" charset="0"/>
                <a:cs typeface="Arial" panose="020B0604020202020204" pitchFamily="34" charset="0"/>
              </a:rPr>
              <a:t>Clinician: [Name], how have you and your partner been doing since we last talked?</a:t>
            </a:r>
          </a:p>
          <a:p>
            <a:pPr lvl="2"/>
            <a:r>
              <a:rPr lang="en-US" sz="2400" dirty="0">
                <a:latin typeface="Arial" panose="020B0604020202020204" pitchFamily="34" charset="0"/>
                <a:cs typeface="Arial" panose="020B0604020202020204" pitchFamily="34" charset="0"/>
              </a:rPr>
              <a:t>Patient: Okay, I guess.</a:t>
            </a:r>
          </a:p>
          <a:p>
            <a:pPr lvl="2"/>
            <a:r>
              <a:rPr lang="en-US" sz="2400" dirty="0">
                <a:latin typeface="Arial" panose="020B0604020202020204" pitchFamily="34" charset="0"/>
                <a:cs typeface="Arial" panose="020B0604020202020204" pitchFamily="34" charset="0"/>
              </a:rPr>
              <a:t>Optional: So, things with you and partner have been going okay. [Reflection] Tell me more about that. [Open-ended question]</a:t>
            </a:r>
          </a:p>
          <a:p>
            <a:pPr lvl="1"/>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6C7D3872-5106-4A52-9772-52EEEFE61CC5}"/>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499039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8AD3-AC82-49C0-B06E-820BB026B097}"/>
              </a:ext>
            </a:extLst>
          </p:cNvPr>
          <p:cNvSpPr>
            <a:spLocks noGrp="1"/>
          </p:cNvSpPr>
          <p:nvPr>
            <p:ph type="title"/>
          </p:nvPr>
        </p:nvSpPr>
        <p:spPr>
          <a:xfrm>
            <a:off x="609600" y="0"/>
            <a:ext cx="10972800" cy="1143000"/>
          </a:xfrm>
        </p:spPr>
        <p:txBody>
          <a:bodyPr/>
          <a:lstStyle/>
          <a:p>
            <a:r>
              <a:rPr lang="en-US" b="1" dirty="0">
                <a:latin typeface="Arial" panose="020B0604020202020204" pitchFamily="34" charset="0"/>
                <a:cs typeface="Arial" panose="020B0604020202020204" pitchFamily="34" charset="0"/>
              </a:rPr>
              <a:t>Use Motivational Interviewing</a:t>
            </a:r>
            <a:endParaRPr lang="en-US" b="1" dirty="0"/>
          </a:p>
        </p:txBody>
      </p:sp>
      <p:sp>
        <p:nvSpPr>
          <p:cNvPr id="3" name="Content Placeholder 2">
            <a:extLst>
              <a:ext uri="{FF2B5EF4-FFF2-40B4-BE49-F238E27FC236}">
                <a16:creationId xmlns:a16="http://schemas.microsoft.com/office/drawing/2014/main" id="{3E7F411F-8ABB-45E2-8E87-4FFC2543DE39}"/>
              </a:ext>
            </a:extLst>
          </p:cNvPr>
          <p:cNvSpPr>
            <a:spLocks noGrp="1"/>
          </p:cNvSpPr>
          <p:nvPr>
            <p:ph idx="1"/>
          </p:nvPr>
        </p:nvSpPr>
        <p:spPr>
          <a:xfrm>
            <a:off x="446567" y="1063256"/>
            <a:ext cx="11578856" cy="5624623"/>
          </a:xfrm>
        </p:spPr>
        <p:txBody>
          <a:bodyPr>
            <a:normAutofit lnSpcReduction="10000"/>
          </a:bodyPr>
          <a:lstStyle/>
          <a:p>
            <a:pPr marL="0" lvl="1" indent="0">
              <a:spcBef>
                <a:spcPts val="0"/>
              </a:spcBef>
              <a:buNone/>
            </a:pPr>
            <a:r>
              <a:rPr lang="en-US" sz="2800" b="1" dirty="0">
                <a:latin typeface="Arial" panose="020B0604020202020204" pitchFamily="34" charset="0"/>
                <a:cs typeface="Arial" panose="020B0604020202020204" pitchFamily="34" charset="0"/>
              </a:rPr>
              <a:t>Brief Intervention</a:t>
            </a:r>
          </a:p>
          <a:p>
            <a:pPr marL="0" lvl="1" indent="0">
              <a:spcBef>
                <a:spcPts val="0"/>
              </a:spcBef>
              <a:buNone/>
            </a:pPr>
            <a:endParaRPr lang="en-US" sz="1100" dirty="0">
              <a:latin typeface="Arial" panose="020B0604020202020204" pitchFamily="34" charset="0"/>
              <a:cs typeface="Arial" panose="020B0604020202020204" pitchFamily="34" charset="0"/>
            </a:endParaRPr>
          </a:p>
          <a:p>
            <a:pPr marL="457200" lvl="1" indent="-457200">
              <a:spcBef>
                <a:spcPts val="0"/>
              </a:spcBef>
            </a:pPr>
            <a:r>
              <a:rPr lang="en-US" dirty="0">
                <a:latin typeface="Arial" panose="020B0604020202020204" pitchFamily="34" charset="0"/>
                <a:cs typeface="Arial" panose="020B0604020202020204" pitchFamily="34" charset="0"/>
              </a:rPr>
              <a:t>Step 3:</a:t>
            </a:r>
            <a:r>
              <a:rPr lang="en-US" b="1" dirty="0">
                <a:latin typeface="Arial" panose="020B0604020202020204" pitchFamily="34" charset="0"/>
                <a:cs typeface="Arial" panose="020B0604020202020204" pitchFamily="34" charset="0"/>
              </a:rPr>
              <a:t> Express Concern</a:t>
            </a:r>
          </a:p>
          <a:p>
            <a:pPr marL="914400" lvl="2" indent="-457200">
              <a:spcBef>
                <a:spcPts val="0"/>
              </a:spcBef>
            </a:pPr>
            <a:r>
              <a:rPr lang="en-US" dirty="0">
                <a:latin typeface="Arial" panose="020B0604020202020204" pitchFamily="34" charset="0"/>
                <a:cs typeface="Arial" panose="020B0604020202020204" pitchFamily="34" charset="0"/>
              </a:rPr>
              <a:t>Clinician: I’m concerned about your well-being and the health of your baby.</a:t>
            </a:r>
            <a:endParaRPr lang="en-US" b="1" dirty="0">
              <a:latin typeface="Arial" panose="020B0604020202020204" pitchFamily="34" charset="0"/>
              <a:cs typeface="Arial" panose="020B0604020202020204" pitchFamily="34" charset="0"/>
            </a:endParaRPr>
          </a:p>
          <a:p>
            <a:pPr marL="457200" lvl="1" indent="-457200">
              <a:spcBef>
                <a:spcPts val="0"/>
              </a:spcBef>
            </a:pPr>
            <a:endParaRPr lang="en-US" sz="1000" dirty="0">
              <a:latin typeface="Arial" panose="020B0604020202020204" pitchFamily="34" charset="0"/>
              <a:cs typeface="Arial" panose="020B0604020202020204" pitchFamily="34" charset="0"/>
            </a:endParaRPr>
          </a:p>
          <a:p>
            <a:pPr marL="457200" lvl="1" indent="-457200">
              <a:spcBef>
                <a:spcPts val="0"/>
              </a:spcBef>
            </a:pPr>
            <a:r>
              <a:rPr lang="en-US" dirty="0">
                <a:latin typeface="Arial" panose="020B0604020202020204" pitchFamily="34" charset="0"/>
                <a:cs typeface="Arial" panose="020B0604020202020204" pitchFamily="34" charset="0"/>
              </a:rPr>
              <a:t>Step 4: </a:t>
            </a:r>
            <a:r>
              <a:rPr lang="en-US" b="1" dirty="0">
                <a:latin typeface="Arial" panose="020B0604020202020204" pitchFamily="34" charset="0"/>
                <a:cs typeface="Arial" panose="020B0604020202020204" pitchFamily="34" charset="0"/>
              </a:rPr>
              <a:t>Ask for Permission</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Collaboration &amp; Mutuality</a:t>
            </a:r>
            <a:r>
              <a:rPr lang="en-US" dirty="0">
                <a:latin typeface="Arial" panose="020B0604020202020204" pitchFamily="34" charset="0"/>
                <a:cs typeface="Arial" panose="020B0604020202020204" pitchFamily="34" charset="0"/>
              </a:rPr>
              <a:t>) </a:t>
            </a:r>
          </a:p>
          <a:p>
            <a:pPr marL="914400" lvl="2" indent="-457200">
              <a:spcBef>
                <a:spcPts val="0"/>
              </a:spcBef>
            </a:pPr>
            <a:r>
              <a:rPr lang="en-US" dirty="0">
                <a:latin typeface="Arial" panose="020B0604020202020204" pitchFamily="34" charset="0"/>
                <a:cs typeface="Arial" panose="020B0604020202020204" pitchFamily="34" charset="0"/>
              </a:rPr>
              <a:t>Clinician: If it’s all right with you, I’d like to talk about the impact of stress on the baby</a:t>
            </a:r>
          </a:p>
          <a:p>
            <a:pPr marL="914400" lvl="2" indent="-457200">
              <a:spcBef>
                <a:spcPts val="0"/>
              </a:spcBef>
            </a:pPr>
            <a:r>
              <a:rPr lang="en-US" dirty="0">
                <a:latin typeface="Arial" panose="020B0604020202020204" pitchFamily="34" charset="0"/>
                <a:cs typeface="Arial" panose="020B0604020202020204" pitchFamily="34" charset="0"/>
              </a:rPr>
              <a:t>Patient: Sure, I’m okay with that.</a:t>
            </a:r>
          </a:p>
          <a:p>
            <a:pPr marL="457200" lvl="1" indent="-457200">
              <a:spcBef>
                <a:spcPts val="0"/>
              </a:spcBef>
            </a:pPr>
            <a:endParaRPr lang="en-US" sz="1100" dirty="0">
              <a:latin typeface="Arial" panose="020B0604020202020204" pitchFamily="34" charset="0"/>
              <a:cs typeface="Arial" panose="020B0604020202020204" pitchFamily="34" charset="0"/>
            </a:endParaRPr>
          </a:p>
          <a:p>
            <a:pPr marL="457200" lvl="1" indent="-457200">
              <a:spcBef>
                <a:spcPts val="0"/>
              </a:spcBef>
            </a:pPr>
            <a:r>
              <a:rPr lang="en-US" dirty="0">
                <a:latin typeface="Arial" panose="020B0604020202020204" pitchFamily="34" charset="0"/>
                <a:cs typeface="Arial" panose="020B0604020202020204" pitchFamily="34" charset="0"/>
              </a:rPr>
              <a:t>Step 5: </a:t>
            </a:r>
            <a:r>
              <a:rPr lang="en-US" b="1" dirty="0">
                <a:latin typeface="Arial" panose="020B0604020202020204" pitchFamily="34" charset="0"/>
                <a:cs typeface="Arial" panose="020B0604020202020204" pitchFamily="34" charset="0"/>
              </a:rPr>
              <a:t>Medicalize the Concern</a:t>
            </a:r>
          </a:p>
          <a:p>
            <a:pPr marL="914400" lvl="2" indent="-457200">
              <a:spcBef>
                <a:spcPts val="0"/>
              </a:spcBef>
            </a:pPr>
            <a:r>
              <a:rPr lang="en-US" dirty="0">
                <a:latin typeface="Arial" panose="020B0604020202020204" pitchFamily="34" charset="0"/>
                <a:cs typeface="Arial" panose="020B0604020202020204" pitchFamily="34" charset="0"/>
              </a:rPr>
              <a:t>Clinician: High levels of stress can cause health problems for you and your baby. It can increase the chances of having a premature or low-birthweight baby. </a:t>
            </a:r>
          </a:p>
          <a:p>
            <a:pPr marL="457200" lvl="1" indent="-457200">
              <a:spcBef>
                <a:spcPts val="0"/>
              </a:spcBef>
            </a:pPr>
            <a:endParaRPr lang="en-US" sz="1100" dirty="0">
              <a:latin typeface="Arial" panose="020B0604020202020204" pitchFamily="34" charset="0"/>
              <a:cs typeface="Arial" panose="020B0604020202020204" pitchFamily="34" charset="0"/>
            </a:endParaRPr>
          </a:p>
          <a:p>
            <a:pPr marL="457200" lvl="1" indent="-457200">
              <a:spcBef>
                <a:spcPts val="0"/>
              </a:spcBef>
            </a:pPr>
            <a:r>
              <a:rPr lang="en-US" dirty="0">
                <a:latin typeface="Arial" panose="020B0604020202020204" pitchFamily="34" charset="0"/>
                <a:cs typeface="Arial" panose="020B0604020202020204" pitchFamily="34" charset="0"/>
              </a:rPr>
              <a:t>Step 6: </a:t>
            </a:r>
            <a:r>
              <a:rPr lang="en-US" b="1" dirty="0">
                <a:latin typeface="Arial" panose="020B0604020202020204" pitchFamily="34" charset="0"/>
                <a:cs typeface="Arial" panose="020B0604020202020204" pitchFamily="34" charset="0"/>
              </a:rPr>
              <a:t>Solicit Mutual Concern</a:t>
            </a:r>
          </a:p>
          <a:p>
            <a:pPr marL="914400" lvl="2" indent="-457200">
              <a:spcBef>
                <a:spcPts val="0"/>
              </a:spcBef>
            </a:pPr>
            <a:r>
              <a:rPr lang="en-US" dirty="0">
                <a:latin typeface="Arial" panose="020B0604020202020204" pitchFamily="34" charset="0"/>
                <a:cs typeface="Arial" panose="020B0604020202020204" pitchFamily="34" charset="0"/>
              </a:rPr>
              <a:t>Clinician: Does this concern you as well?</a:t>
            </a:r>
          </a:p>
          <a:p>
            <a:pPr marL="914400" lvl="2" indent="-457200">
              <a:spcBef>
                <a:spcPts val="0"/>
              </a:spcBef>
            </a:pPr>
            <a:r>
              <a:rPr lang="en-US" dirty="0">
                <a:latin typeface="Arial" panose="020B0604020202020204" pitchFamily="34" charset="0"/>
                <a:cs typeface="Arial" panose="020B0604020202020204" pitchFamily="34" charset="0"/>
              </a:rPr>
              <a:t>Patient : Well, yes it does.  </a:t>
            </a:r>
          </a:p>
          <a:p>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A28E7934-9354-4DD1-BF13-75FB82B5817E}"/>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889906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04E8-9CE4-4698-B9B4-798A55740F49}"/>
              </a:ext>
            </a:extLst>
          </p:cNvPr>
          <p:cNvSpPr>
            <a:spLocks noGrp="1"/>
          </p:cNvSpPr>
          <p:nvPr>
            <p:ph type="title"/>
          </p:nvPr>
        </p:nvSpPr>
        <p:spPr>
          <a:xfrm>
            <a:off x="609600" y="26098"/>
            <a:ext cx="10972800" cy="1143000"/>
          </a:xfrm>
        </p:spPr>
        <p:txBody>
          <a:bodyPr/>
          <a:lstStyle/>
          <a:p>
            <a:r>
              <a:rPr lang="en-US" b="1" dirty="0">
                <a:latin typeface="Arial" panose="020B0604020202020204" pitchFamily="34" charset="0"/>
                <a:cs typeface="Arial" panose="020B0604020202020204" pitchFamily="34" charset="0"/>
              </a:rPr>
              <a:t>Use Motivational Interviewing</a:t>
            </a:r>
            <a:endParaRPr lang="en-US" b="1" dirty="0"/>
          </a:p>
        </p:txBody>
      </p:sp>
      <p:sp>
        <p:nvSpPr>
          <p:cNvPr id="3" name="Content Placeholder 2">
            <a:extLst>
              <a:ext uri="{FF2B5EF4-FFF2-40B4-BE49-F238E27FC236}">
                <a16:creationId xmlns:a16="http://schemas.microsoft.com/office/drawing/2014/main" id="{1B4BEB2B-CD0F-49E4-AB64-15F0931B1DFB}"/>
              </a:ext>
            </a:extLst>
          </p:cNvPr>
          <p:cNvSpPr>
            <a:spLocks noGrp="1"/>
          </p:cNvSpPr>
          <p:nvPr>
            <p:ph idx="1"/>
          </p:nvPr>
        </p:nvSpPr>
        <p:spPr>
          <a:xfrm>
            <a:off x="301345" y="1073888"/>
            <a:ext cx="11511427" cy="5052277"/>
          </a:xfrm>
        </p:spPr>
        <p:txBody>
          <a:bodyPr>
            <a:normAutofit fontScale="92500" lnSpcReduction="20000"/>
          </a:bodyPr>
          <a:lstStyle/>
          <a:p>
            <a:pPr marL="0" lvl="1" indent="0">
              <a:spcBef>
                <a:spcPts val="0"/>
              </a:spcBef>
              <a:buNone/>
            </a:pPr>
            <a:r>
              <a:rPr lang="en-US" sz="3000" b="1" dirty="0">
                <a:latin typeface="Arial" panose="020B0604020202020204" pitchFamily="34" charset="0"/>
                <a:cs typeface="Arial" panose="020B0604020202020204" pitchFamily="34" charset="0"/>
              </a:rPr>
              <a:t>Brief Intervention (</a:t>
            </a:r>
            <a:r>
              <a:rPr lang="en-US" sz="3000" b="1" dirty="0" err="1">
                <a:latin typeface="Arial" panose="020B0604020202020204" pitchFamily="34" charset="0"/>
                <a:cs typeface="Arial" panose="020B0604020202020204" pitchFamily="34" charset="0"/>
              </a:rPr>
              <a:t>cont</a:t>
            </a:r>
            <a:r>
              <a:rPr lang="en-US" sz="3000" b="1" dirty="0">
                <a:latin typeface="Arial" panose="020B0604020202020204" pitchFamily="34" charset="0"/>
                <a:cs typeface="Arial" panose="020B0604020202020204" pitchFamily="34" charset="0"/>
              </a:rPr>
              <a:t>’)</a:t>
            </a:r>
          </a:p>
          <a:p>
            <a:pPr marL="0" lvl="1" indent="0">
              <a:spcBef>
                <a:spcPts val="0"/>
              </a:spcBef>
              <a:buNone/>
            </a:pPr>
            <a:endParaRPr lang="en-US" sz="3000" dirty="0">
              <a:latin typeface="Arial" panose="020B0604020202020204" pitchFamily="34" charset="0"/>
              <a:cs typeface="Arial" panose="020B0604020202020204" pitchFamily="34" charset="0"/>
            </a:endParaRPr>
          </a:p>
          <a:p>
            <a:pPr marL="457200" lvl="1" indent="-457200">
              <a:spcBef>
                <a:spcPts val="0"/>
              </a:spcBef>
            </a:pPr>
            <a:r>
              <a:rPr lang="en-US" dirty="0">
                <a:latin typeface="Arial" panose="020B0604020202020204" pitchFamily="34" charset="0"/>
                <a:cs typeface="Arial" panose="020B0604020202020204" pitchFamily="34" charset="0"/>
              </a:rPr>
              <a:t>Step 7: </a:t>
            </a:r>
            <a:r>
              <a:rPr lang="en-US" b="1" dirty="0">
                <a:latin typeface="Arial" panose="020B0604020202020204" pitchFamily="34" charset="0"/>
                <a:cs typeface="Arial" panose="020B0604020202020204" pitchFamily="34" charset="0"/>
              </a:rPr>
              <a:t>Collaborate with patient </a:t>
            </a:r>
            <a:r>
              <a:rPr lang="en-US" dirty="0">
                <a:latin typeface="Arial" panose="020B0604020202020204" pitchFamily="34" charset="0"/>
                <a:cs typeface="Arial" panose="020B0604020202020204" pitchFamily="34" charset="0"/>
              </a:rPr>
              <a:t>(Offer </a:t>
            </a:r>
            <a:r>
              <a:rPr lang="en-US" u="sng" dirty="0">
                <a:latin typeface="Arial" panose="020B0604020202020204" pitchFamily="34" charset="0"/>
                <a:cs typeface="Arial" panose="020B0604020202020204" pitchFamily="34" charset="0"/>
              </a:rPr>
              <a:t>Peer Support</a:t>
            </a:r>
            <a:r>
              <a:rPr lang="en-US" dirty="0">
                <a:latin typeface="Arial" panose="020B0604020202020204" pitchFamily="34" charset="0"/>
                <a:cs typeface="Arial" panose="020B0604020202020204" pitchFamily="34" charset="0"/>
              </a:rPr>
              <a:t>. Appreciate and respect </a:t>
            </a:r>
            <a:r>
              <a:rPr lang="en-US" u="sng" dirty="0">
                <a:latin typeface="Arial" panose="020B0604020202020204" pitchFamily="34" charset="0"/>
                <a:cs typeface="Arial" panose="020B0604020202020204" pitchFamily="34" charset="0"/>
              </a:rPr>
              <a:t>Cultural, Historical, and Gender Issues)</a:t>
            </a:r>
          </a:p>
          <a:p>
            <a:pPr marL="914400" lvl="2" indent="-457200">
              <a:spcBef>
                <a:spcPts val="0"/>
              </a:spcBef>
            </a:pPr>
            <a:r>
              <a:rPr lang="en-US" dirty="0">
                <a:latin typeface="Arial" panose="020B0604020202020204" pitchFamily="34" charset="0"/>
                <a:cs typeface="Arial" panose="020B0604020202020204" pitchFamily="34" charset="0"/>
              </a:rPr>
              <a:t>Clinician: Would it be okay if we discuss this for a few minutes today? I can connect  you with other individuals who have been in your situation and can help support you during this difficult time.</a:t>
            </a:r>
          </a:p>
          <a:p>
            <a:pPr marL="914400" lvl="2" indent="-457200">
              <a:spcBef>
                <a:spcPts val="0"/>
              </a:spcBef>
            </a:pPr>
            <a:r>
              <a:rPr lang="en-US" dirty="0">
                <a:latin typeface="Arial" panose="020B0604020202020204" pitchFamily="34" charset="0"/>
                <a:cs typeface="Arial" panose="020B0604020202020204" pitchFamily="34" charset="0"/>
              </a:rPr>
              <a:t>Patient: Yes, that would be fine.</a:t>
            </a:r>
          </a:p>
          <a:p>
            <a:pPr marL="914400" lvl="2" indent="-457200">
              <a:spcBef>
                <a:spcPts val="0"/>
              </a:spcBef>
            </a:pPr>
            <a:endParaRPr lang="en-US" dirty="0">
              <a:latin typeface="Arial" panose="020B0604020202020204" pitchFamily="34" charset="0"/>
              <a:cs typeface="Arial" panose="020B0604020202020204" pitchFamily="34" charset="0"/>
            </a:endParaRPr>
          </a:p>
          <a:p>
            <a:pPr marL="457200" lvl="1" indent="-457200">
              <a:spcBef>
                <a:spcPts val="0"/>
              </a:spcBef>
            </a:pPr>
            <a:r>
              <a:rPr lang="en-US" dirty="0">
                <a:latin typeface="Arial" panose="020B0604020202020204" pitchFamily="34" charset="0"/>
                <a:cs typeface="Arial" panose="020B0604020202020204" pitchFamily="34" charset="0"/>
              </a:rPr>
              <a:t>Step 8: </a:t>
            </a:r>
            <a:r>
              <a:rPr lang="en-US" b="1" dirty="0">
                <a:latin typeface="Arial" panose="020B0604020202020204" pitchFamily="34" charset="0"/>
                <a:cs typeface="Arial" panose="020B0604020202020204" pitchFamily="34" charset="0"/>
              </a:rPr>
              <a:t>Assess Importance and Elicit Change Talk </a:t>
            </a:r>
            <a:r>
              <a:rPr lang="en-US" dirty="0">
                <a:latin typeface="Arial" panose="020B0604020202020204" pitchFamily="34" charset="0"/>
                <a:cs typeface="Arial" panose="020B0604020202020204" pitchFamily="34" charset="0"/>
              </a:rPr>
              <a:t>(</a:t>
            </a:r>
            <a:r>
              <a:rPr lang="en-US" u="sng" dirty="0">
                <a:latin typeface="Arial" panose="020B0604020202020204" pitchFamily="34" charset="0"/>
                <a:cs typeface="Arial" panose="020B0604020202020204" pitchFamily="34" charset="0"/>
              </a:rPr>
              <a:t>Empowerment, Voice, and Choice</a:t>
            </a:r>
            <a:r>
              <a:rPr lang="en-US" dirty="0">
                <a:latin typeface="Arial" panose="020B0604020202020204" pitchFamily="34" charset="0"/>
                <a:cs typeface="Arial" panose="020B0604020202020204" pitchFamily="34" charset="0"/>
              </a:rPr>
              <a:t>)</a:t>
            </a:r>
          </a:p>
          <a:p>
            <a:pPr marL="914400" lvl="2" indent="-457200">
              <a:spcBef>
                <a:spcPts val="0"/>
              </a:spcBef>
            </a:pPr>
            <a:r>
              <a:rPr lang="en-US" dirty="0">
                <a:latin typeface="Arial" panose="020B0604020202020204" pitchFamily="34" charset="0"/>
                <a:cs typeface="Arial" panose="020B0604020202020204" pitchFamily="34" charset="0"/>
              </a:rPr>
              <a:t>Clinician: On a scale from 0 to 10, how important would you say it is for you to change the situation that you are in?</a:t>
            </a:r>
          </a:p>
          <a:p>
            <a:pPr marL="914400" lvl="2" indent="-457200">
              <a:spcBef>
                <a:spcPts val="0"/>
              </a:spcBef>
            </a:pPr>
            <a:r>
              <a:rPr lang="en-US" dirty="0">
                <a:latin typeface="Arial" panose="020B0604020202020204" pitchFamily="34" charset="0"/>
                <a:cs typeface="Arial" panose="020B0604020202020204" pitchFamily="34" charset="0"/>
              </a:rPr>
              <a:t>Patient: 7</a:t>
            </a:r>
          </a:p>
          <a:p>
            <a:pPr marL="914400" lvl="2" indent="-457200">
              <a:spcBef>
                <a:spcPts val="0"/>
              </a:spcBef>
            </a:pPr>
            <a:r>
              <a:rPr lang="en-US" dirty="0">
                <a:latin typeface="Arial" panose="020B0604020202020204" pitchFamily="34" charset="0"/>
                <a:cs typeface="Arial" panose="020B0604020202020204" pitchFamily="34" charset="0"/>
              </a:rPr>
              <a:t>Clinician: This is very important to you. What would it take to go from a 7 to a 9 or 10?</a:t>
            </a:r>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47688741-8FE4-4634-B90D-12990C1F2521}"/>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928776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17DE-C70B-4112-B143-B2A61A43B392}"/>
              </a:ext>
            </a:extLst>
          </p:cNvPr>
          <p:cNvSpPr>
            <a:spLocks noGrp="1"/>
          </p:cNvSpPr>
          <p:nvPr>
            <p:ph type="title"/>
          </p:nvPr>
        </p:nvSpPr>
        <p:spPr>
          <a:xfrm>
            <a:off x="609600" y="160336"/>
            <a:ext cx="10972800" cy="924185"/>
          </a:xfrm>
        </p:spPr>
        <p:txBody>
          <a:bodyPr/>
          <a:lstStyle/>
          <a:p>
            <a:r>
              <a:rPr lang="en-US" b="1" dirty="0">
                <a:latin typeface="Arial" panose="020B0604020202020204" pitchFamily="34" charset="0"/>
                <a:cs typeface="Arial" panose="020B0604020202020204" pitchFamily="34" charset="0"/>
              </a:rPr>
              <a:t>Patients Who Are Not Ready to Leave</a:t>
            </a:r>
          </a:p>
        </p:txBody>
      </p:sp>
      <p:sp>
        <p:nvSpPr>
          <p:cNvPr id="3" name="Content Placeholder 2">
            <a:extLst>
              <a:ext uri="{FF2B5EF4-FFF2-40B4-BE49-F238E27FC236}">
                <a16:creationId xmlns:a16="http://schemas.microsoft.com/office/drawing/2014/main" id="{8C65FAD0-D888-461E-B6AA-A1EB8AA770A4}"/>
              </a:ext>
            </a:extLst>
          </p:cNvPr>
          <p:cNvSpPr>
            <a:spLocks noGrp="1"/>
          </p:cNvSpPr>
          <p:nvPr>
            <p:ph idx="1"/>
          </p:nvPr>
        </p:nvSpPr>
        <p:spPr>
          <a:xfrm>
            <a:off x="301345" y="1303337"/>
            <a:ext cx="11745343" cy="4822828"/>
          </a:xfrm>
        </p:spPr>
        <p:txBody>
          <a:bodyPr>
            <a:normAutofit lnSpcReduction="10000"/>
          </a:bodyPr>
          <a:lstStyle/>
          <a:p>
            <a:r>
              <a:rPr lang="en-US" dirty="0">
                <a:latin typeface="Arial" panose="020B0604020202020204" pitchFamily="34" charset="0"/>
                <a:cs typeface="Arial" panose="020B0604020202020204" pitchFamily="34" charset="0"/>
              </a:rPr>
              <a:t>People who experience IPV may not be ready to leave due to:</a:t>
            </a:r>
          </a:p>
          <a:p>
            <a:endParaRPr lang="en-US" sz="1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Fear of retaliation</a:t>
            </a:r>
          </a:p>
          <a:p>
            <a:pPr lvl="1"/>
            <a:r>
              <a:rPr lang="en-US" dirty="0">
                <a:latin typeface="Arial" panose="020B0604020202020204" pitchFamily="34" charset="0"/>
                <a:cs typeface="Arial" panose="020B0604020202020204" pitchFamily="34" charset="0"/>
              </a:rPr>
              <a:t>Fear of relationship loss</a:t>
            </a:r>
          </a:p>
          <a:p>
            <a:pPr lvl="1"/>
            <a:r>
              <a:rPr lang="en-US" dirty="0">
                <a:latin typeface="Arial" panose="020B0604020202020204" pitchFamily="34" charset="0"/>
                <a:cs typeface="Arial" panose="020B0604020202020204" pitchFamily="34" charset="0"/>
              </a:rPr>
              <a:t>Fear of harm to child or loss of custody</a:t>
            </a:r>
          </a:p>
          <a:p>
            <a:pPr lvl="1"/>
            <a:r>
              <a:rPr lang="en-US" dirty="0">
                <a:latin typeface="Arial" panose="020B0604020202020204" pitchFamily="34" charset="0"/>
                <a:cs typeface="Arial" panose="020B0604020202020204" pitchFamily="34" charset="0"/>
              </a:rPr>
              <a:t>Fear of leaving a pet</a:t>
            </a:r>
          </a:p>
          <a:p>
            <a:pPr lvl="1"/>
            <a:r>
              <a:rPr lang="en-US" dirty="0">
                <a:latin typeface="Arial" panose="020B0604020202020204" pitchFamily="34" charset="0"/>
                <a:cs typeface="Arial" panose="020B0604020202020204" pitchFamily="34" charset="0"/>
              </a:rPr>
              <a:t>Lack of financial resources</a:t>
            </a:r>
          </a:p>
          <a:p>
            <a:pPr lvl="1"/>
            <a:r>
              <a:rPr lang="en-US" dirty="0">
                <a:latin typeface="Arial" panose="020B0604020202020204" pitchFamily="34" charset="0"/>
                <a:cs typeface="Arial" panose="020B0604020202020204" pitchFamily="34" charset="0"/>
              </a:rPr>
              <a:t>Lack of secure housing</a:t>
            </a:r>
          </a:p>
          <a:p>
            <a:pPr lvl="1"/>
            <a:r>
              <a:rPr lang="en-US" dirty="0">
                <a:latin typeface="Arial" panose="020B0604020202020204" pitchFamily="34" charset="0"/>
                <a:cs typeface="Arial" panose="020B0604020202020204" pitchFamily="34" charset="0"/>
              </a:rPr>
              <a:t>Cultural / religious beliefs</a:t>
            </a:r>
          </a:p>
          <a:p>
            <a:pPr lvl="1"/>
            <a:r>
              <a:rPr lang="en-US" dirty="0">
                <a:latin typeface="Arial" panose="020B0604020202020204" pitchFamily="34" charset="0"/>
                <a:cs typeface="Arial" panose="020B0604020202020204" pitchFamily="34" charset="0"/>
              </a:rPr>
              <a:t>Individual reasons</a:t>
            </a:r>
          </a:p>
          <a:p>
            <a:pPr lvl="1"/>
            <a:endParaRPr lang="en-US" dirty="0"/>
          </a:p>
        </p:txBody>
      </p:sp>
      <p:pic>
        <p:nvPicPr>
          <p:cNvPr id="6" name="Picture 5" descr="A red and white logo&#10;&#10;Description automatically generated with low confidence">
            <a:extLst>
              <a:ext uri="{FF2B5EF4-FFF2-40B4-BE49-F238E27FC236}">
                <a16:creationId xmlns:a16="http://schemas.microsoft.com/office/drawing/2014/main" id="{67394CD2-4E41-4394-8CD9-FE3A5CB0895F}"/>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1543464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C8ED-AADD-44AE-86D0-DBF09AA140F6}"/>
              </a:ext>
            </a:extLst>
          </p:cNvPr>
          <p:cNvSpPr>
            <a:spLocks noGrp="1"/>
          </p:cNvSpPr>
          <p:nvPr>
            <p:ph type="title"/>
          </p:nvPr>
        </p:nvSpPr>
        <p:spPr>
          <a:xfrm>
            <a:off x="609600" y="0"/>
            <a:ext cx="10972800" cy="1143000"/>
          </a:xfrm>
        </p:spPr>
        <p:txBody>
          <a:bodyPr>
            <a:normAutofit/>
          </a:bodyPr>
          <a:lstStyle/>
          <a:p>
            <a:r>
              <a:rPr lang="en-US" b="1" dirty="0">
                <a:latin typeface="Arial" panose="020B0604020202020204" pitchFamily="34" charset="0"/>
                <a:cs typeface="Arial" panose="020B0604020202020204" pitchFamily="34" charset="0"/>
              </a:rPr>
              <a:t>Patients Who Are Not Ready to Leave</a:t>
            </a:r>
          </a:p>
        </p:txBody>
      </p:sp>
      <p:sp>
        <p:nvSpPr>
          <p:cNvPr id="3" name="Content Placeholder 2">
            <a:extLst>
              <a:ext uri="{FF2B5EF4-FFF2-40B4-BE49-F238E27FC236}">
                <a16:creationId xmlns:a16="http://schemas.microsoft.com/office/drawing/2014/main" id="{C2556483-CB97-4F0E-BD25-4462A3C7FF73}"/>
              </a:ext>
            </a:extLst>
          </p:cNvPr>
          <p:cNvSpPr>
            <a:spLocks noGrp="1"/>
          </p:cNvSpPr>
          <p:nvPr>
            <p:ph idx="1"/>
          </p:nvPr>
        </p:nvSpPr>
        <p:spPr>
          <a:xfrm>
            <a:off x="310895" y="1137684"/>
            <a:ext cx="11757057" cy="5465618"/>
          </a:xfrm>
        </p:spPr>
        <p:txBody>
          <a:bodyPr>
            <a:normAutofit fontScale="92500" lnSpcReduction="20000"/>
          </a:bodyPr>
          <a:lstStyle/>
          <a:p>
            <a:pPr marL="0" indent="0">
              <a:buNone/>
            </a:pPr>
            <a:r>
              <a:rPr lang="en-US" sz="3000" dirty="0">
                <a:latin typeface="Arial" panose="020B0604020202020204" pitchFamily="34" charset="0"/>
                <a:cs typeface="Arial" panose="020B0604020202020204" pitchFamily="34" charset="0"/>
              </a:rPr>
              <a:t>There are ways to support individuals experiencing IPV, even if they are not ready to leave.</a:t>
            </a:r>
          </a:p>
          <a:p>
            <a:pPr marL="0" indent="0" algn="ctr">
              <a:buNone/>
            </a:pPr>
            <a:endParaRPr lang="en-US" sz="15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Encourage self-care and a safety plan</a:t>
            </a:r>
          </a:p>
          <a:p>
            <a:pPr lvl="1"/>
            <a:r>
              <a:rPr lang="en-US" dirty="0">
                <a:latin typeface="Arial" panose="020B0604020202020204" pitchFamily="34" charset="0"/>
                <a:cs typeface="Arial" panose="020B0604020202020204" pitchFamily="34" charset="0"/>
              </a:rPr>
              <a:t>Those who experience IPV and are not ready to leave can think about ways to care for themselves and work with an advocate to have safety considerations in place.</a:t>
            </a:r>
          </a:p>
          <a:p>
            <a:pPr lvl="1"/>
            <a:endParaRPr lang="en-US" sz="9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Build trust</a:t>
            </a:r>
          </a:p>
          <a:p>
            <a:pPr lvl="1"/>
            <a:r>
              <a:rPr lang="en-US" dirty="0">
                <a:latin typeface="Arial" panose="020B0604020202020204" pitchFamily="34" charset="0"/>
                <a:cs typeface="Arial" panose="020B0604020202020204" pitchFamily="34" charset="0"/>
              </a:rPr>
              <a:t>Once trust has been established, and with the patient’s consent, providers can ask: do you have a trusted friend who you can call for support? Have you thought about where you would go if you ever decide to leave? </a:t>
            </a:r>
          </a:p>
          <a:p>
            <a:pPr lvl="1"/>
            <a:endParaRPr lang="en-US" sz="9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Maintain an open door</a:t>
            </a:r>
          </a:p>
          <a:p>
            <a:pPr lvl="1"/>
            <a:r>
              <a:rPr lang="en-US" dirty="0">
                <a:latin typeface="Arial" panose="020B0604020202020204" pitchFamily="34" charset="0"/>
                <a:cs typeface="Arial" panose="020B0604020202020204" pitchFamily="34" charset="0"/>
              </a:rPr>
              <a:t>Let them know they are not alone and can reach out for help when ready.</a:t>
            </a:r>
          </a:p>
        </p:txBody>
      </p:sp>
      <p:pic>
        <p:nvPicPr>
          <p:cNvPr id="4" name="Picture 3" descr="A red and white logo&#10;&#10;Description automatically generated with low confidence">
            <a:extLst>
              <a:ext uri="{FF2B5EF4-FFF2-40B4-BE49-F238E27FC236}">
                <a16:creationId xmlns:a16="http://schemas.microsoft.com/office/drawing/2014/main" id="{65988D4E-9E7F-4270-8C16-496FA74413E3}"/>
              </a:ext>
            </a:extLst>
          </p:cNvPr>
          <p:cNvPicPr>
            <a:picLocks noChangeAspect="1"/>
          </p:cNvPicPr>
          <p:nvPr/>
        </p:nvPicPr>
        <p:blipFill>
          <a:blip r:embed="rId3"/>
          <a:stretch>
            <a:fillRect/>
          </a:stretch>
        </p:blipFill>
        <p:spPr>
          <a:xfrm>
            <a:off x="10676737" y="6090976"/>
            <a:ext cx="1213918" cy="570807"/>
          </a:xfrm>
          <a:prstGeom prst="rect">
            <a:avLst/>
          </a:prstGeom>
        </p:spPr>
      </p:pic>
    </p:spTree>
    <p:extLst>
      <p:ext uri="{BB962C8B-B14F-4D97-AF65-F5344CB8AC3E}">
        <p14:creationId xmlns:p14="http://schemas.microsoft.com/office/powerpoint/2010/main" val="2405649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939E-A248-41C3-A35A-119774EBFFED}"/>
              </a:ext>
            </a:extLst>
          </p:cNvPr>
          <p:cNvSpPr>
            <a:spLocks noGrp="1"/>
          </p:cNvSpPr>
          <p:nvPr>
            <p:ph type="title"/>
          </p:nvPr>
        </p:nvSpPr>
        <p:spPr>
          <a:xfrm>
            <a:off x="432816" y="120576"/>
            <a:ext cx="11326367" cy="900149"/>
          </a:xfrm>
        </p:spPr>
        <p:txBody>
          <a:bodyPr/>
          <a:lstStyle/>
          <a:p>
            <a:pPr algn="ctr"/>
            <a:r>
              <a:rPr lang="en-US" b="1" dirty="0">
                <a:latin typeface="Arial" panose="020B0604020202020204" pitchFamily="34" charset="0"/>
                <a:cs typeface="Arial" panose="020B0604020202020204" pitchFamily="34" charset="0"/>
              </a:rPr>
              <a:t>You May Be the One to Make a Difference</a:t>
            </a:r>
          </a:p>
        </p:txBody>
      </p:sp>
      <p:sp>
        <p:nvSpPr>
          <p:cNvPr id="3" name="Content Placeholder 2">
            <a:extLst>
              <a:ext uri="{FF2B5EF4-FFF2-40B4-BE49-F238E27FC236}">
                <a16:creationId xmlns:a16="http://schemas.microsoft.com/office/drawing/2014/main" id="{8E62DB83-BF91-474E-86FA-83FBF994CEDE}"/>
              </a:ext>
            </a:extLst>
          </p:cNvPr>
          <p:cNvSpPr>
            <a:spLocks noGrp="1"/>
          </p:cNvSpPr>
          <p:nvPr>
            <p:ph idx="1"/>
          </p:nvPr>
        </p:nvSpPr>
        <p:spPr>
          <a:xfrm>
            <a:off x="301345" y="1105786"/>
            <a:ext cx="11787874" cy="5631638"/>
          </a:xfrm>
        </p:spPr>
        <p:txBody>
          <a:bodyPr>
            <a:normAutofit lnSpcReduction="10000"/>
          </a:bodyPr>
          <a:lstStyle/>
          <a:p>
            <a:pPr>
              <a:lnSpc>
                <a:spcPct val="110000"/>
              </a:lnSpc>
              <a:spcBef>
                <a:spcPts val="0"/>
              </a:spcBef>
            </a:pPr>
            <a:r>
              <a:rPr lang="en-US" dirty="0">
                <a:latin typeface="Arial" panose="020B0604020202020204" pitchFamily="34" charset="0"/>
                <a:cs typeface="Arial" panose="020B0604020202020204" pitchFamily="34" charset="0"/>
              </a:rPr>
              <a:t>Making the diagnosis may save a life – “Missed diagnoses are either those you don’t know about or those you don’t think about.”</a:t>
            </a:r>
          </a:p>
          <a:p>
            <a:pPr>
              <a:lnSpc>
                <a:spcPct val="110000"/>
              </a:lnSpc>
              <a:spcBef>
                <a:spcPts val="0"/>
              </a:spcBef>
            </a:pPr>
            <a:endParaRPr lang="en-US" sz="900" dirty="0">
              <a:latin typeface="Arial" panose="020B0604020202020204" pitchFamily="34" charset="0"/>
              <a:cs typeface="Arial" panose="020B0604020202020204" pitchFamily="34" charset="0"/>
            </a:endParaRPr>
          </a:p>
          <a:p>
            <a:pPr lvl="1">
              <a:lnSpc>
                <a:spcPct val="110000"/>
              </a:lnSpc>
              <a:spcBef>
                <a:spcPts val="0"/>
              </a:spcBef>
            </a:pPr>
            <a:r>
              <a:rPr lang="en-US" dirty="0">
                <a:latin typeface="Arial" panose="020B0604020202020204" pitchFamily="34" charset="0"/>
                <a:cs typeface="Arial" panose="020B0604020202020204" pitchFamily="34" charset="0"/>
              </a:rPr>
              <a:t>Know the signs of IPV</a:t>
            </a:r>
          </a:p>
          <a:p>
            <a:pPr lvl="1">
              <a:lnSpc>
                <a:spcPct val="110000"/>
              </a:lnSpc>
              <a:spcBef>
                <a:spcPts val="0"/>
              </a:spcBef>
            </a:pPr>
            <a:r>
              <a:rPr lang="en-US" u="sng" dirty="0">
                <a:latin typeface="Arial" panose="020B0604020202020204" pitchFamily="34" charset="0"/>
                <a:cs typeface="Arial" panose="020B0604020202020204" pitchFamily="34" charset="0"/>
              </a:rPr>
              <a:t>Actively</a:t>
            </a:r>
            <a:r>
              <a:rPr lang="en-US" dirty="0">
                <a:latin typeface="Arial" panose="020B0604020202020204" pitchFamily="34" charset="0"/>
                <a:cs typeface="Arial" panose="020B0604020202020204" pitchFamily="34" charset="0"/>
              </a:rPr>
              <a:t> look for the signs of IPV</a:t>
            </a:r>
          </a:p>
          <a:p>
            <a:pPr lvl="1">
              <a:lnSpc>
                <a:spcPct val="110000"/>
              </a:lnSpc>
              <a:spcBef>
                <a:spcPts val="0"/>
              </a:spcBef>
            </a:pPr>
            <a:r>
              <a:rPr lang="en-US" dirty="0">
                <a:latin typeface="Arial" panose="020B0604020202020204" pitchFamily="34" charset="0"/>
                <a:cs typeface="Arial" panose="020B0604020202020204" pitchFamily="34" charset="0"/>
              </a:rPr>
              <a:t>Recognize the signs of IPV</a:t>
            </a:r>
          </a:p>
          <a:p>
            <a:pPr>
              <a:lnSpc>
                <a:spcPct val="110000"/>
              </a:lnSpc>
              <a:spcBef>
                <a:spcPts val="0"/>
              </a:spcBef>
            </a:pPr>
            <a:endParaRPr lang="en-US" sz="1000" dirty="0">
              <a:latin typeface="Arial" panose="020B0604020202020204" pitchFamily="34" charset="0"/>
              <a:cs typeface="Arial" panose="020B0604020202020204" pitchFamily="34" charset="0"/>
            </a:endParaRPr>
          </a:p>
          <a:p>
            <a:pPr>
              <a:lnSpc>
                <a:spcPct val="110000"/>
              </a:lnSpc>
              <a:spcBef>
                <a:spcPts val="0"/>
              </a:spcBef>
            </a:pPr>
            <a:r>
              <a:rPr lang="en-US" dirty="0">
                <a:latin typeface="Arial" panose="020B0604020202020204" pitchFamily="34" charset="0"/>
                <a:cs typeface="Arial" panose="020B0604020202020204" pitchFamily="34" charset="0"/>
              </a:rPr>
              <a:t>Build trust, empower, and communicate effectively with your patient</a:t>
            </a:r>
          </a:p>
          <a:p>
            <a:pPr>
              <a:lnSpc>
                <a:spcPct val="110000"/>
              </a:lnSpc>
              <a:spcBef>
                <a:spcPts val="0"/>
              </a:spcBef>
            </a:pPr>
            <a:endParaRPr lang="en-US" sz="1000" dirty="0">
              <a:latin typeface="Arial" panose="020B0604020202020204" pitchFamily="34" charset="0"/>
              <a:cs typeface="Arial" panose="020B0604020202020204" pitchFamily="34" charset="0"/>
            </a:endParaRPr>
          </a:p>
          <a:p>
            <a:pPr>
              <a:lnSpc>
                <a:spcPct val="110000"/>
              </a:lnSpc>
              <a:spcBef>
                <a:spcPts val="0"/>
              </a:spcBef>
            </a:pPr>
            <a:r>
              <a:rPr lang="en-US" dirty="0">
                <a:latin typeface="Arial" panose="020B0604020202020204" pitchFamily="34" charset="0"/>
                <a:cs typeface="Arial" panose="020B0604020202020204" pitchFamily="34" charset="0"/>
              </a:rPr>
              <a:t>Work with your team</a:t>
            </a:r>
          </a:p>
          <a:p>
            <a:pPr>
              <a:lnSpc>
                <a:spcPct val="110000"/>
              </a:lnSpc>
              <a:spcBef>
                <a:spcPts val="0"/>
              </a:spcBef>
            </a:pPr>
            <a:endParaRPr lang="en-US" sz="1100" dirty="0">
              <a:latin typeface="Arial" panose="020B0604020202020204" pitchFamily="34" charset="0"/>
              <a:cs typeface="Arial" panose="020B0604020202020204" pitchFamily="34" charset="0"/>
            </a:endParaRPr>
          </a:p>
          <a:p>
            <a:pPr>
              <a:lnSpc>
                <a:spcPct val="110000"/>
              </a:lnSpc>
              <a:spcBef>
                <a:spcPts val="0"/>
              </a:spcBef>
            </a:pPr>
            <a:r>
              <a:rPr lang="en-US" dirty="0">
                <a:latin typeface="Arial" panose="020B0604020202020204" pitchFamily="34" charset="0"/>
                <a:cs typeface="Arial" panose="020B0604020202020204" pitchFamily="34" charset="0"/>
              </a:rPr>
              <a:t>Avoid pitfalls</a:t>
            </a:r>
          </a:p>
          <a:p>
            <a:pPr>
              <a:lnSpc>
                <a:spcPct val="110000"/>
              </a:lnSpc>
              <a:spcBef>
                <a:spcPts val="0"/>
              </a:spcBef>
            </a:pPr>
            <a:endParaRPr lang="en-US" sz="900" dirty="0">
              <a:latin typeface="Arial" panose="020B0604020202020204" pitchFamily="34" charset="0"/>
              <a:cs typeface="Arial" panose="020B0604020202020204" pitchFamily="34" charset="0"/>
            </a:endParaRPr>
          </a:p>
          <a:p>
            <a:pPr lvl="1">
              <a:lnSpc>
                <a:spcPct val="110000"/>
              </a:lnSpc>
              <a:spcBef>
                <a:spcPts val="0"/>
              </a:spcBef>
            </a:pPr>
            <a:r>
              <a:rPr lang="en-US" dirty="0">
                <a:latin typeface="Arial" panose="020B0604020202020204" pitchFamily="34" charset="0"/>
                <a:cs typeface="Arial" panose="020B0604020202020204" pitchFamily="34" charset="0"/>
              </a:rPr>
              <a:t>“That’s not my job. The social worker should take care of that.”</a:t>
            </a:r>
          </a:p>
          <a:p>
            <a:pPr lvl="1">
              <a:lnSpc>
                <a:spcPct val="110000"/>
              </a:lnSpc>
              <a:spcBef>
                <a:spcPts val="0"/>
              </a:spcBef>
            </a:pPr>
            <a:r>
              <a:rPr lang="en-US" dirty="0">
                <a:latin typeface="Arial" panose="020B0604020202020204" pitchFamily="34" charset="0"/>
                <a:cs typeface="Arial" panose="020B0604020202020204" pitchFamily="34" charset="0"/>
              </a:rPr>
              <a:t>“I wish I could do more. I’m so busy. I don’t have time to get into all of that.”</a:t>
            </a:r>
          </a:p>
          <a:p>
            <a:pPr lvl="1">
              <a:lnSpc>
                <a:spcPct val="110000"/>
              </a:lnSpc>
              <a:spcBef>
                <a:spcPts val="0"/>
              </a:spcBef>
            </a:pPr>
            <a:r>
              <a:rPr lang="en-US" dirty="0">
                <a:latin typeface="Arial" panose="020B0604020202020204" pitchFamily="34" charset="0"/>
                <a:cs typeface="Arial" panose="020B0604020202020204" pitchFamily="34" charset="0"/>
              </a:rPr>
              <a:t>“It won’t make a difference anyway.”</a:t>
            </a:r>
          </a:p>
        </p:txBody>
      </p:sp>
      <p:pic>
        <p:nvPicPr>
          <p:cNvPr id="4" name="Picture 3" descr="A red and white logo&#10;&#10;Description automatically generated with low confidence">
            <a:extLst>
              <a:ext uri="{FF2B5EF4-FFF2-40B4-BE49-F238E27FC236}">
                <a16:creationId xmlns:a16="http://schemas.microsoft.com/office/drawing/2014/main" id="{8AABD514-06C5-4F55-9E20-8C09EA4C3FC3}"/>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110617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713C28-DE5A-4BD1-B6A5-62946E617A6B}"/>
              </a:ext>
            </a:extLst>
          </p:cNvPr>
          <p:cNvSpPr>
            <a:spLocks noGrp="1"/>
          </p:cNvSpPr>
          <p:nvPr>
            <p:ph idx="1"/>
          </p:nvPr>
        </p:nvSpPr>
        <p:spPr>
          <a:xfrm>
            <a:off x="399738" y="1136201"/>
            <a:ext cx="11490917" cy="4901610"/>
          </a:xfrm>
        </p:spPr>
        <p:txBody>
          <a:bodyPr>
            <a:noAutofit/>
          </a:bodyPr>
          <a:lstStyle/>
          <a:p>
            <a:pPr marL="0" indent="0">
              <a:buNone/>
            </a:pPr>
            <a:r>
              <a:rPr lang="en-US" sz="2800" b="1" dirty="0">
                <a:latin typeface="Arial" panose="020B0604020202020204" pitchFamily="34" charset="0"/>
                <a:cs typeface="Arial" panose="020B0604020202020204" pitchFamily="34" charset="0"/>
              </a:rPr>
              <a:t>Educate. </a:t>
            </a:r>
            <a:r>
              <a:rPr lang="en-US" sz="2800" dirty="0">
                <a:latin typeface="Arial" panose="020B0604020202020204" pitchFamily="34" charset="0"/>
                <a:cs typeface="Arial" panose="020B0604020202020204" pitchFamily="34" charset="0"/>
              </a:rPr>
              <a:t>Place posters or brochures in exam rooms and restrooms.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Screen. </a:t>
            </a:r>
            <a:r>
              <a:rPr lang="en-US" sz="2800" dirty="0">
                <a:latin typeface="Arial" panose="020B0604020202020204" pitchFamily="34" charset="0"/>
                <a:cs typeface="Arial" panose="020B0604020202020204" pitchFamily="34" charset="0"/>
              </a:rPr>
              <a:t>Use screening tools for IPV in women of reproductive age as recommended by the U.S. Preventive Services Task Force.</a:t>
            </a:r>
          </a:p>
          <a:p>
            <a:pPr marL="0" indent="0">
              <a:buNone/>
            </a:pPr>
            <a:endParaRPr lang="en-US" sz="800" dirty="0">
              <a:latin typeface="Arial" panose="020B0604020202020204" pitchFamily="34" charset="0"/>
              <a:cs typeface="Arial" panose="020B0604020202020204" pitchFamily="34" charset="0"/>
            </a:endParaRPr>
          </a:p>
          <a:p>
            <a:pPr lvl="1"/>
            <a:r>
              <a:rPr lang="en-US" u="sng" dirty="0">
                <a:latin typeface="Arial" panose="020B0604020202020204" pitchFamily="34" charset="0"/>
                <a:cs typeface="Arial" panose="020B0604020202020204" pitchFamily="34" charset="0"/>
              </a:rPr>
              <a:t>HITS</a:t>
            </a:r>
            <a:r>
              <a:rPr lang="en-US" dirty="0">
                <a:latin typeface="Arial" panose="020B0604020202020204" pitchFamily="34" charset="0"/>
                <a:cs typeface="Arial" panose="020B0604020202020204" pitchFamily="34" charset="0"/>
              </a:rPr>
              <a:t> – Hurt, Insult, Threaten, Scream</a:t>
            </a:r>
          </a:p>
          <a:p>
            <a:pPr lvl="1"/>
            <a:r>
              <a:rPr lang="en-US" u="sng" dirty="0">
                <a:latin typeface="Arial" panose="020B0604020202020204" pitchFamily="34" charset="0"/>
                <a:cs typeface="Arial" panose="020B0604020202020204" pitchFamily="34" charset="0"/>
              </a:rPr>
              <a:t>UVPSP</a:t>
            </a:r>
            <a:r>
              <a:rPr lang="en-US" dirty="0">
                <a:latin typeface="Arial" panose="020B0604020202020204" pitchFamily="34" charset="0"/>
                <a:cs typeface="Arial" panose="020B0604020202020204" pitchFamily="34" charset="0"/>
              </a:rPr>
              <a:t> – Universal Violence Prevention Screening Protocol</a:t>
            </a:r>
          </a:p>
          <a:p>
            <a:pPr lvl="1"/>
            <a:r>
              <a:rPr lang="en-US" u="sng" dirty="0">
                <a:latin typeface="Arial" panose="020B0604020202020204" pitchFamily="34" charset="0"/>
                <a:cs typeface="Arial" panose="020B0604020202020204" pitchFamily="34" charset="0"/>
              </a:rPr>
              <a:t>PVS</a:t>
            </a:r>
            <a:r>
              <a:rPr lang="en-US" dirty="0">
                <a:latin typeface="Arial" panose="020B0604020202020204" pitchFamily="34" charset="0"/>
                <a:cs typeface="Arial" panose="020B0604020202020204" pitchFamily="34" charset="0"/>
              </a:rPr>
              <a:t> – Partner Violence Screen</a:t>
            </a:r>
          </a:p>
          <a:p>
            <a:pPr marL="457200" lvl="1" indent="0">
              <a:buNone/>
            </a:pPr>
            <a:endParaRPr lang="en-US" sz="14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Connect. </a:t>
            </a:r>
            <a:r>
              <a:rPr lang="en-US" sz="2800" dirty="0">
                <a:latin typeface="Arial" panose="020B0604020202020204" pitchFamily="34" charset="0"/>
                <a:cs typeface="Arial" panose="020B0604020202020204" pitchFamily="34" charset="0"/>
              </a:rPr>
              <a:t>Develop a referral process to mental health, social services, and local and national IPV advocacy organizations. </a:t>
            </a:r>
          </a:p>
        </p:txBody>
      </p:sp>
      <p:sp>
        <p:nvSpPr>
          <p:cNvPr id="5" name="TextBox 4">
            <a:extLst>
              <a:ext uri="{FF2B5EF4-FFF2-40B4-BE49-F238E27FC236}">
                <a16:creationId xmlns:a16="http://schemas.microsoft.com/office/drawing/2014/main" id="{47FF8494-2FD4-4C18-9F56-90D9E601F864}"/>
              </a:ext>
            </a:extLst>
          </p:cNvPr>
          <p:cNvSpPr txBox="1"/>
          <p:nvPr/>
        </p:nvSpPr>
        <p:spPr>
          <a:xfrm>
            <a:off x="235103" y="83500"/>
            <a:ext cx="11655552" cy="769441"/>
          </a:xfrm>
          <a:prstGeom prst="rect">
            <a:avLst/>
          </a:prstGeom>
          <a:noFill/>
        </p:spPr>
        <p:txBody>
          <a:bodyPr wrap="square">
            <a:spAutoFit/>
          </a:bodyPr>
          <a:lstStyle/>
          <a:p>
            <a:pPr algn="ctr"/>
            <a:r>
              <a:rPr lang="en-US" sz="4400" b="1" dirty="0">
                <a:latin typeface="Arial" panose="020B0604020202020204" pitchFamily="34" charset="0"/>
                <a:cs typeface="Arial" panose="020B0604020202020204" pitchFamily="34" charset="0"/>
              </a:rPr>
              <a:t>Create an Environment of Support</a:t>
            </a:r>
            <a:endParaRPr lang="en-US" sz="4400" b="1" dirty="0"/>
          </a:p>
        </p:txBody>
      </p:sp>
      <p:pic>
        <p:nvPicPr>
          <p:cNvPr id="4" name="Picture 3" descr="A red and white logo&#10;&#10;Description automatically generated with low confidence">
            <a:extLst>
              <a:ext uri="{FF2B5EF4-FFF2-40B4-BE49-F238E27FC236}">
                <a16:creationId xmlns:a16="http://schemas.microsoft.com/office/drawing/2014/main" id="{66BB7F27-6CCB-4F97-A436-32BCD6BC4178}"/>
              </a:ext>
            </a:extLst>
          </p:cNvPr>
          <p:cNvPicPr>
            <a:picLocks noChangeAspect="1"/>
          </p:cNvPicPr>
          <p:nvPr/>
        </p:nvPicPr>
        <p:blipFill>
          <a:blip r:embed="rId3"/>
          <a:stretch>
            <a:fillRect/>
          </a:stretch>
        </p:blipFill>
        <p:spPr>
          <a:xfrm>
            <a:off x="10676737" y="6037811"/>
            <a:ext cx="1213918" cy="570807"/>
          </a:xfrm>
          <a:prstGeom prst="rect">
            <a:avLst/>
          </a:prstGeom>
        </p:spPr>
      </p:pic>
      <p:sp>
        <p:nvSpPr>
          <p:cNvPr id="6" name="Content Placeholder 4">
            <a:extLst>
              <a:ext uri="{FF2B5EF4-FFF2-40B4-BE49-F238E27FC236}">
                <a16:creationId xmlns:a16="http://schemas.microsoft.com/office/drawing/2014/main" id="{E5C34165-3BF4-4344-A5AB-8ECA7D5CD47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819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495A3B81-7AC0-4100-9A03-1ED1D1904C28}"/>
              </a:ext>
            </a:extLst>
          </p:cNvPr>
          <p:cNvPicPr>
            <a:picLocks noChangeAspect="1"/>
          </p:cNvPicPr>
          <p:nvPr/>
        </p:nvPicPr>
        <p:blipFill>
          <a:blip r:embed="rId3"/>
          <a:stretch>
            <a:fillRect/>
          </a:stretch>
        </p:blipFill>
        <p:spPr>
          <a:xfrm>
            <a:off x="5141688" y="5280163"/>
            <a:ext cx="2234024" cy="1374998"/>
          </a:xfrm>
          <a:prstGeom prst="rect">
            <a:avLst/>
          </a:prstGeom>
        </p:spPr>
      </p:pic>
      <p:pic>
        <p:nvPicPr>
          <p:cNvPr id="5" name="Picture 4" descr="A red and white logo&#10;&#10;Description automatically generated with low confidence">
            <a:extLst>
              <a:ext uri="{FF2B5EF4-FFF2-40B4-BE49-F238E27FC236}">
                <a16:creationId xmlns:a16="http://schemas.microsoft.com/office/drawing/2014/main" id="{E41515A9-2A63-4CDC-B613-08FE5535ECEF}"/>
              </a:ext>
            </a:extLst>
          </p:cNvPr>
          <p:cNvPicPr>
            <a:picLocks noChangeAspect="1"/>
          </p:cNvPicPr>
          <p:nvPr/>
        </p:nvPicPr>
        <p:blipFill>
          <a:blip r:embed="rId4"/>
          <a:stretch>
            <a:fillRect/>
          </a:stretch>
        </p:blipFill>
        <p:spPr>
          <a:xfrm>
            <a:off x="478971" y="357692"/>
            <a:ext cx="3271547" cy="1538343"/>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2675BCE8-F9CB-42C5-AB23-7CE193CB85D1}"/>
              </a:ext>
            </a:extLst>
          </p:cNvPr>
          <p:cNvPicPr>
            <a:picLocks noChangeAspect="1"/>
          </p:cNvPicPr>
          <p:nvPr/>
        </p:nvPicPr>
        <p:blipFill>
          <a:blip r:embed="rId5"/>
          <a:stretch>
            <a:fillRect/>
          </a:stretch>
        </p:blipFill>
        <p:spPr>
          <a:xfrm>
            <a:off x="7826188" y="5654040"/>
            <a:ext cx="4365812" cy="919117"/>
          </a:xfrm>
          <a:prstGeom prst="rect">
            <a:avLst/>
          </a:prstGeom>
        </p:spPr>
      </p:pic>
      <p:pic>
        <p:nvPicPr>
          <p:cNvPr id="9" name="Picture 8" descr="Logo&#10;&#10;Description automatically generated">
            <a:extLst>
              <a:ext uri="{FF2B5EF4-FFF2-40B4-BE49-F238E27FC236}">
                <a16:creationId xmlns:a16="http://schemas.microsoft.com/office/drawing/2014/main" id="{7405469B-2442-4405-891C-8BD88737A659}"/>
              </a:ext>
            </a:extLst>
          </p:cNvPr>
          <p:cNvPicPr>
            <a:picLocks noChangeAspect="1"/>
          </p:cNvPicPr>
          <p:nvPr/>
        </p:nvPicPr>
        <p:blipFill>
          <a:blip r:embed="rId6"/>
          <a:stretch>
            <a:fillRect/>
          </a:stretch>
        </p:blipFill>
        <p:spPr>
          <a:xfrm>
            <a:off x="222949" y="5496204"/>
            <a:ext cx="4672947" cy="1004104"/>
          </a:xfrm>
          <a:prstGeom prst="rect">
            <a:avLst/>
          </a:prstGeom>
        </p:spPr>
      </p:pic>
      <p:sp>
        <p:nvSpPr>
          <p:cNvPr id="10" name="TextBox 9">
            <a:extLst>
              <a:ext uri="{FF2B5EF4-FFF2-40B4-BE49-F238E27FC236}">
                <a16:creationId xmlns:a16="http://schemas.microsoft.com/office/drawing/2014/main" id="{5314EEC0-6450-4024-B84A-FA299A20155F}"/>
              </a:ext>
            </a:extLst>
          </p:cNvPr>
          <p:cNvSpPr txBox="1"/>
          <p:nvPr/>
        </p:nvSpPr>
        <p:spPr>
          <a:xfrm>
            <a:off x="1471042" y="2424714"/>
            <a:ext cx="6096000" cy="1569660"/>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Please scan the QR code to complete a brief post-VR simulation questionnaire.</a:t>
            </a:r>
          </a:p>
        </p:txBody>
      </p:sp>
      <p:pic>
        <p:nvPicPr>
          <p:cNvPr id="4" name="Picture 3" descr="Qr code&#10;&#10;Description automatically generated">
            <a:extLst>
              <a:ext uri="{FF2B5EF4-FFF2-40B4-BE49-F238E27FC236}">
                <a16:creationId xmlns:a16="http://schemas.microsoft.com/office/drawing/2014/main" id="{E7C53020-0A3D-47F1-8515-C43AC70EF0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2143" y="2018919"/>
            <a:ext cx="2381250" cy="2381250"/>
          </a:xfrm>
          <a:prstGeom prst="rect">
            <a:avLst/>
          </a:prstGeom>
        </p:spPr>
      </p:pic>
      <p:sp>
        <p:nvSpPr>
          <p:cNvPr id="2" name="TextBox 1">
            <a:extLst>
              <a:ext uri="{FF2B5EF4-FFF2-40B4-BE49-F238E27FC236}">
                <a16:creationId xmlns:a16="http://schemas.microsoft.com/office/drawing/2014/main" id="{D78BE0F3-A18E-49F0-826C-E4F2A4DE1D7F}"/>
              </a:ext>
            </a:extLst>
          </p:cNvPr>
          <p:cNvSpPr txBox="1"/>
          <p:nvPr/>
        </p:nvSpPr>
        <p:spPr>
          <a:xfrm>
            <a:off x="8081656" y="1512980"/>
            <a:ext cx="2503518" cy="461665"/>
          </a:xfrm>
          <a:prstGeom prst="rect">
            <a:avLst/>
          </a:prstGeom>
          <a:noFill/>
        </p:spPr>
        <p:txBody>
          <a:bodyPr wrap="square" rtlCol="0">
            <a:spAutoFit/>
          </a:bodyPr>
          <a:lstStyle/>
          <a:p>
            <a:r>
              <a:rPr lang="en-US" sz="2400" b="1" dirty="0">
                <a:solidFill>
                  <a:srgbClr val="FF0000"/>
                </a:solidFill>
              </a:rPr>
              <a:t>IPV POST-SURVEY</a:t>
            </a:r>
          </a:p>
        </p:txBody>
      </p:sp>
    </p:spTree>
    <p:extLst>
      <p:ext uri="{BB962C8B-B14F-4D97-AF65-F5344CB8AC3E}">
        <p14:creationId xmlns:p14="http://schemas.microsoft.com/office/powerpoint/2010/main" val="4069590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551F-C7CB-4541-8EF1-5E1D24A106A3}"/>
              </a:ext>
            </a:extLst>
          </p:cNvPr>
          <p:cNvSpPr>
            <a:spLocks noGrp="1"/>
          </p:cNvSpPr>
          <p:nvPr>
            <p:ph type="title"/>
          </p:nvPr>
        </p:nvSpPr>
        <p:spPr>
          <a:xfrm>
            <a:off x="838200" y="99312"/>
            <a:ext cx="10515600" cy="953312"/>
          </a:xfrm>
        </p:spPr>
        <p:txBody>
          <a:bodyPr/>
          <a:lstStyle/>
          <a:p>
            <a:pPr algn="ctr"/>
            <a:r>
              <a:rPr lang="en-US" b="1" dirty="0">
                <a:latin typeface="Arial" panose="020B0604020202020204" pitchFamily="34" charset="0"/>
                <a:cs typeface="Arial" panose="020B0604020202020204" pitchFamily="34" charset="0"/>
              </a:rPr>
              <a:t>Key Resources</a:t>
            </a:r>
          </a:p>
        </p:txBody>
      </p:sp>
      <p:sp>
        <p:nvSpPr>
          <p:cNvPr id="3" name="Content Placeholder 2">
            <a:extLst>
              <a:ext uri="{FF2B5EF4-FFF2-40B4-BE49-F238E27FC236}">
                <a16:creationId xmlns:a16="http://schemas.microsoft.com/office/drawing/2014/main" id="{60E531AD-6B1E-46FB-9730-EC11D1914818}"/>
              </a:ext>
            </a:extLst>
          </p:cNvPr>
          <p:cNvSpPr>
            <a:spLocks noGrp="1"/>
          </p:cNvSpPr>
          <p:nvPr>
            <p:ph idx="1"/>
          </p:nvPr>
        </p:nvSpPr>
        <p:spPr>
          <a:xfrm>
            <a:off x="425302" y="1307805"/>
            <a:ext cx="10928498" cy="4869158"/>
          </a:xfrm>
        </p:spPr>
        <p:txBody>
          <a:bodyPr>
            <a:normAutofit/>
          </a:bodyPr>
          <a:lstStyle/>
          <a:p>
            <a:pPr algn="l"/>
            <a:r>
              <a:rPr lang="en-US" sz="2000" u="sng" dirty="0">
                <a:solidFill>
                  <a:srgbClr val="075290"/>
                </a:solidFill>
                <a:latin typeface="Arial" panose="020B0604020202020204" pitchFamily="34" charset="0"/>
                <a:cs typeface="Arial" panose="020B0604020202020204" pitchFamily="34" charset="0"/>
                <a:hlinkClick r:id="rId3"/>
              </a:rPr>
              <a:t>National Domestic Violence Hotline</a:t>
            </a:r>
            <a:br>
              <a:rPr lang="en-US" sz="2000" b="0" i="0" dirty="0">
                <a:solidFill>
                  <a:srgbClr val="000000"/>
                </a:solidFill>
                <a:effectLst/>
                <a:latin typeface="Arial" panose="020B0604020202020204" pitchFamily="34" charset="0"/>
                <a:cs typeface="Arial" panose="020B0604020202020204" pitchFamily="34" charset="0"/>
              </a:rPr>
            </a:br>
            <a:r>
              <a:rPr lang="en-US" sz="2000" b="0" i="0" dirty="0">
                <a:solidFill>
                  <a:srgbClr val="000000"/>
                </a:solidFill>
                <a:effectLst/>
                <a:latin typeface="Arial" panose="020B0604020202020204" pitchFamily="34" charset="0"/>
                <a:cs typeface="Arial" panose="020B0604020202020204" pitchFamily="34" charset="0"/>
              </a:rPr>
              <a:t>Call </a:t>
            </a:r>
            <a:r>
              <a:rPr lang="en-US" sz="2000" b="1" i="0" dirty="0">
                <a:solidFill>
                  <a:srgbClr val="000000"/>
                </a:solidFill>
                <a:effectLst/>
                <a:latin typeface="Arial" panose="020B0604020202020204" pitchFamily="34" charset="0"/>
                <a:cs typeface="Arial" panose="020B0604020202020204" pitchFamily="34" charset="0"/>
              </a:rPr>
              <a:t>1-800-799-7233 </a:t>
            </a:r>
            <a:r>
              <a:rPr lang="en-US" sz="2000" b="0" i="0" dirty="0">
                <a:solidFill>
                  <a:srgbClr val="000000"/>
                </a:solidFill>
                <a:effectLst/>
                <a:latin typeface="Arial" panose="020B0604020202020204" pitchFamily="34" charset="0"/>
                <a:cs typeface="Arial" panose="020B0604020202020204" pitchFamily="34" charset="0"/>
              </a:rPr>
              <a:t>and TTY</a:t>
            </a:r>
            <a:r>
              <a:rPr lang="en-US" sz="2000" b="1" i="0" dirty="0">
                <a:solidFill>
                  <a:srgbClr val="000000"/>
                </a:solidFill>
                <a:effectLst/>
                <a:latin typeface="Arial" panose="020B0604020202020204" pitchFamily="34" charset="0"/>
                <a:cs typeface="Arial" panose="020B0604020202020204" pitchFamily="34" charset="0"/>
              </a:rPr>
              <a:t> 1-800-787-3224.</a:t>
            </a:r>
            <a:endParaRPr lang="en-US" sz="2000" b="0" i="0" dirty="0">
              <a:solidFill>
                <a:srgbClr val="000000"/>
              </a:solidFill>
              <a:effectLst/>
              <a:latin typeface="Arial" panose="020B0604020202020204" pitchFamily="34" charset="0"/>
              <a:cs typeface="Arial" panose="020B0604020202020204" pitchFamily="34" charset="0"/>
            </a:endParaRPr>
          </a:p>
          <a:p>
            <a:pPr algn="l"/>
            <a:r>
              <a:rPr lang="en-US" sz="2000" u="sng" dirty="0">
                <a:solidFill>
                  <a:srgbClr val="075290"/>
                </a:solidFill>
                <a:latin typeface="Arial" panose="020B0604020202020204" pitchFamily="34" charset="0"/>
                <a:cs typeface="Arial" panose="020B0604020202020204" pitchFamily="34" charset="0"/>
                <a:hlinkClick r:id="rId4"/>
              </a:rPr>
              <a:t>Love is Respect National Teen Dating Abuse Helpline</a:t>
            </a:r>
            <a:br>
              <a:rPr lang="en-US" sz="2000" b="0" i="0" dirty="0">
                <a:solidFill>
                  <a:srgbClr val="000000"/>
                </a:solidFill>
                <a:effectLst/>
                <a:latin typeface="Arial" panose="020B0604020202020204" pitchFamily="34" charset="0"/>
                <a:cs typeface="Arial" panose="020B0604020202020204" pitchFamily="34" charset="0"/>
              </a:rPr>
            </a:br>
            <a:r>
              <a:rPr lang="en-US" sz="2000" b="0" i="0" dirty="0">
                <a:solidFill>
                  <a:srgbClr val="000000"/>
                </a:solidFill>
                <a:effectLst/>
                <a:latin typeface="Arial" panose="020B0604020202020204" pitchFamily="34" charset="0"/>
                <a:cs typeface="Arial" panose="020B0604020202020204" pitchFamily="34" charset="0"/>
              </a:rPr>
              <a:t>Call </a:t>
            </a:r>
            <a:r>
              <a:rPr lang="en-US" sz="2000" b="1" i="0" dirty="0">
                <a:solidFill>
                  <a:srgbClr val="000000"/>
                </a:solidFill>
                <a:effectLst/>
                <a:latin typeface="Arial" panose="020B0604020202020204" pitchFamily="34" charset="0"/>
                <a:cs typeface="Arial" panose="020B0604020202020204" pitchFamily="34" charset="0"/>
              </a:rPr>
              <a:t>1-866-331-9474</a:t>
            </a:r>
            <a:r>
              <a:rPr lang="en-US" sz="2000" b="0" i="0" dirty="0">
                <a:solidFill>
                  <a:srgbClr val="000000"/>
                </a:solidFill>
                <a:effectLst/>
                <a:latin typeface="Arial" panose="020B0604020202020204" pitchFamily="34" charset="0"/>
                <a:cs typeface="Arial" panose="020B0604020202020204" pitchFamily="34" charset="0"/>
              </a:rPr>
              <a:t> or TTY </a:t>
            </a:r>
            <a:r>
              <a:rPr lang="en-US" sz="2000" b="1" i="0" dirty="0">
                <a:solidFill>
                  <a:srgbClr val="000000"/>
                </a:solidFill>
                <a:effectLst/>
                <a:latin typeface="Arial" panose="020B0604020202020204" pitchFamily="34" charset="0"/>
                <a:cs typeface="Arial" panose="020B0604020202020204" pitchFamily="34" charset="0"/>
              </a:rPr>
              <a:t>1-866-331-8453</a:t>
            </a:r>
            <a:endParaRPr lang="en-US" sz="2000" b="0" i="0" dirty="0">
              <a:solidFill>
                <a:srgbClr val="000000"/>
              </a:solidFill>
              <a:effectLst/>
              <a:latin typeface="Arial" panose="020B0604020202020204" pitchFamily="34" charset="0"/>
              <a:cs typeface="Arial" panose="020B0604020202020204" pitchFamily="34" charset="0"/>
            </a:endParaRPr>
          </a:p>
          <a:p>
            <a:pPr algn="l"/>
            <a:r>
              <a:rPr lang="en-US" sz="2000" u="sng" dirty="0">
                <a:solidFill>
                  <a:srgbClr val="075290"/>
                </a:solidFill>
                <a:latin typeface="Arial" panose="020B0604020202020204" pitchFamily="34" charset="0"/>
                <a:cs typeface="Arial" panose="020B0604020202020204" pitchFamily="34" charset="0"/>
                <a:hlinkClick r:id="rId5"/>
              </a:rPr>
              <a:t>Rape, Abuse &amp; Incest National Network’s (RAINN) National Sexual Assault Hotline</a:t>
            </a:r>
            <a:br>
              <a:rPr lang="en-US" sz="2000" b="0" i="0" dirty="0">
                <a:solidFill>
                  <a:srgbClr val="000000"/>
                </a:solidFill>
                <a:effectLst/>
                <a:latin typeface="Arial" panose="020B0604020202020204" pitchFamily="34" charset="0"/>
                <a:cs typeface="Arial" panose="020B0604020202020204" pitchFamily="34" charset="0"/>
              </a:rPr>
            </a:br>
            <a:r>
              <a:rPr lang="en-US" sz="2000" b="0" i="0" dirty="0">
                <a:solidFill>
                  <a:srgbClr val="000000"/>
                </a:solidFill>
                <a:effectLst/>
                <a:latin typeface="Arial" panose="020B0604020202020204" pitchFamily="34" charset="0"/>
                <a:cs typeface="Arial" panose="020B0604020202020204" pitchFamily="34" charset="0"/>
              </a:rPr>
              <a:t>Call </a:t>
            </a:r>
            <a:r>
              <a:rPr lang="en-US" sz="2000" b="1" i="0" dirty="0">
                <a:solidFill>
                  <a:srgbClr val="000000"/>
                </a:solidFill>
                <a:effectLst/>
                <a:latin typeface="Arial" panose="020B0604020202020204" pitchFamily="34" charset="0"/>
                <a:cs typeface="Arial" panose="020B0604020202020204" pitchFamily="34" charset="0"/>
              </a:rPr>
              <a:t>800-656-HOPE (4673)</a:t>
            </a:r>
            <a:r>
              <a:rPr lang="en-US" sz="2000" b="0" i="0" dirty="0">
                <a:solidFill>
                  <a:srgbClr val="000000"/>
                </a:solidFill>
                <a:effectLst/>
                <a:latin typeface="Arial" panose="020B0604020202020204" pitchFamily="34" charset="0"/>
                <a:cs typeface="Arial" panose="020B0604020202020204" pitchFamily="34" charset="0"/>
              </a:rPr>
              <a:t> to be connected with a trained staff member from a sexual assault service provider in your area.</a:t>
            </a:r>
          </a:p>
          <a:p>
            <a:pPr algn="l"/>
            <a:r>
              <a:rPr lang="en-US" sz="2000" u="sng" dirty="0">
                <a:solidFill>
                  <a:srgbClr val="075290"/>
                </a:solidFill>
                <a:latin typeface="Arial" panose="020B0604020202020204" pitchFamily="34" charset="0"/>
                <a:cs typeface="Arial" panose="020B0604020202020204" pitchFamily="34" charset="0"/>
                <a:hlinkClick r:id="rId6"/>
              </a:rPr>
              <a:t>National Resource Center on Domestic Violence</a:t>
            </a:r>
            <a:endParaRPr lang="en-US" sz="2000" u="sng" dirty="0">
              <a:solidFill>
                <a:srgbClr val="075290"/>
              </a:solidFill>
              <a:latin typeface="Arial" panose="020B0604020202020204" pitchFamily="34" charset="0"/>
              <a:cs typeface="Arial" panose="020B0604020202020204" pitchFamily="34" charset="0"/>
            </a:endParaRPr>
          </a:p>
          <a:p>
            <a:pPr algn="l"/>
            <a:r>
              <a:rPr lang="en-US" sz="2000" b="0" i="0" u="sng" dirty="0">
                <a:solidFill>
                  <a:srgbClr val="075290"/>
                </a:solidFill>
                <a:effectLst/>
                <a:latin typeface="Arial" panose="020B0604020202020204" pitchFamily="34" charset="0"/>
                <a:cs typeface="Arial" panose="020B0604020202020204" pitchFamily="34" charset="0"/>
                <a:hlinkClick r:id="rId7"/>
              </a:rPr>
              <a:t>Resources for Violence Prevention and Healing</a:t>
            </a:r>
            <a:endParaRPr lang="en-US" sz="2000" b="0" i="0" dirty="0">
              <a:solidFill>
                <a:srgbClr val="000000"/>
              </a:solidFill>
              <a:effectLst/>
              <a:latin typeface="Arial" panose="020B0604020202020204" pitchFamily="34" charset="0"/>
              <a:cs typeface="Arial" panose="020B0604020202020204" pitchFamily="34" charset="0"/>
            </a:endParaRPr>
          </a:p>
        </p:txBody>
      </p:sp>
      <p:pic>
        <p:nvPicPr>
          <p:cNvPr id="4" name="Picture 3" descr="A red and white logo&#10;&#10;Description automatically generated with low confidence">
            <a:extLst>
              <a:ext uri="{FF2B5EF4-FFF2-40B4-BE49-F238E27FC236}">
                <a16:creationId xmlns:a16="http://schemas.microsoft.com/office/drawing/2014/main" id="{12184298-8B6B-4AEC-9B7D-BC0EE9426EB5}"/>
              </a:ext>
            </a:extLst>
          </p:cNvPr>
          <p:cNvPicPr>
            <a:picLocks noChangeAspect="1"/>
          </p:cNvPicPr>
          <p:nvPr/>
        </p:nvPicPr>
        <p:blipFill>
          <a:blip r:embed="rId8"/>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1259337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29DB-B5FF-44D3-A9F7-29DDEE91C12A}"/>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References</a:t>
            </a:r>
            <a:endParaRPr lang="en-US" dirty="0"/>
          </a:p>
        </p:txBody>
      </p:sp>
      <p:sp>
        <p:nvSpPr>
          <p:cNvPr id="3" name="Content Placeholder 2">
            <a:extLst>
              <a:ext uri="{FF2B5EF4-FFF2-40B4-BE49-F238E27FC236}">
                <a16:creationId xmlns:a16="http://schemas.microsoft.com/office/drawing/2014/main" id="{F596F47E-001E-4548-9A9F-832667C9BD99}"/>
              </a:ext>
            </a:extLst>
          </p:cNvPr>
          <p:cNvSpPr>
            <a:spLocks noGrp="1"/>
          </p:cNvSpPr>
          <p:nvPr>
            <p:ph idx="1"/>
          </p:nvPr>
        </p:nvSpPr>
        <p:spPr>
          <a:xfrm>
            <a:off x="838200" y="1362329"/>
            <a:ext cx="10515600" cy="4675482"/>
          </a:xfrm>
        </p:spPr>
        <p:txBody>
          <a:bodyPr>
            <a:noAutofit/>
          </a:bodyPr>
          <a:lstStyle/>
          <a:p>
            <a:pPr marL="0" indent="0">
              <a:lnSpc>
                <a:spcPct val="107000"/>
              </a:lnSpc>
              <a:spcBef>
                <a:spcPts val="0"/>
              </a:spcBef>
              <a:buNone/>
            </a:pPr>
            <a:r>
              <a:rPr lang="en-US" sz="900" dirty="0">
                <a:effectLst/>
                <a:latin typeface="Arial" panose="020B0604020202020204" pitchFamily="34" charset="0"/>
                <a:ea typeface="Arial" panose="020B0604020202020204" pitchFamily="34" charset="0"/>
                <a:cs typeface="Arial" panose="020B0604020202020204" pitchFamily="34" charset="0"/>
              </a:rPr>
              <a:t> </a:t>
            </a: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Abramsky, T., Watts, C. H., Garcia-Moreno, C., Devries, K., Kiss, L., Ellsberg, M., ... &amp; </a:t>
            </a:r>
            <a:r>
              <a:rPr lang="en-US" sz="9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Heise</a:t>
            </a: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 L. (2011). What factors are associated with recent intimate partner violence? Findings from the WHO multi-country study on women's health and domestic violence. </a:t>
            </a:r>
            <a:r>
              <a:rPr lang="en-US" sz="900" i="1" dirty="0">
                <a:effectLst/>
                <a:latin typeface="Arial" panose="020B0604020202020204" pitchFamily="34" charset="0"/>
                <a:ea typeface="Calibri" panose="020F0502020204030204" pitchFamily="34" charset="0"/>
                <a:cs typeface="Arial" panose="020B0604020202020204" pitchFamily="34" charset="0"/>
              </a:rPr>
              <a:t>BMC public health</a:t>
            </a:r>
            <a:r>
              <a:rPr lang="en-US" sz="900" dirty="0">
                <a:effectLst/>
                <a:latin typeface="Arial" panose="020B0604020202020204" pitchFamily="34" charset="0"/>
                <a:ea typeface="Calibri" panose="020F0502020204030204" pitchFamily="34" charset="0"/>
                <a:cs typeface="Arial" panose="020B0604020202020204" pitchFamily="34" charset="0"/>
              </a:rPr>
              <a:t>, </a:t>
            </a:r>
            <a:r>
              <a:rPr lang="en-US" sz="900" i="1" dirty="0">
                <a:effectLst/>
                <a:latin typeface="Arial" panose="020B0604020202020204" pitchFamily="34" charset="0"/>
                <a:ea typeface="Calibri" panose="020F0502020204030204" pitchFamily="34" charset="0"/>
                <a:cs typeface="Arial" panose="020B0604020202020204" pitchFamily="34" charset="0"/>
              </a:rPr>
              <a:t>11</a:t>
            </a:r>
            <a:r>
              <a:rPr lang="en-US" sz="900" dirty="0">
                <a:effectLst/>
                <a:latin typeface="Arial" panose="020B0604020202020204" pitchFamily="34" charset="0"/>
                <a:ea typeface="Calibri" panose="020F0502020204030204" pitchFamily="34" charset="0"/>
                <a:cs typeface="Arial" panose="020B0604020202020204" pitchFamily="34" charset="0"/>
              </a:rPr>
              <a:t>(1), 1-17. </a:t>
            </a:r>
            <a:r>
              <a:rPr lang="en-US" sz="900" dirty="0">
                <a:effectLst/>
                <a:latin typeface="Arial" panose="020B0604020202020204" pitchFamily="34" charset="0"/>
                <a:ea typeface="Calibri" panose="020F0502020204030204" pitchFamily="34" charset="0"/>
                <a:cs typeface="Arial" panose="020B0604020202020204" pitchFamily="34" charset="0"/>
                <a:hlinkClick r:id="rId3"/>
              </a:rPr>
              <a:t>https://doi.org/10.1186/1471-2458-11-109</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r>
              <a:rPr lang="en-US" sz="900" dirty="0">
                <a:effectLst/>
                <a:latin typeface="Arial" panose="020B0604020202020204" pitchFamily="34" charset="0"/>
                <a:ea typeface="Calibri" panose="020F0502020204030204" pitchFamily="34" charset="0"/>
                <a:cs typeface="Arial" panose="020B0604020202020204" pitchFamily="34" charset="0"/>
              </a:rPr>
              <a:t>Baylor College of Medicine. Practical Guidelines on Handling Abuse Issues in Clinical Settings (n.d.). Retrieved October 27, 2021 from https://www.bcm.edu/research/research-centers/center-for-research-on-women-with-disabilities/a-to-z-directory/violence/guidelines-for-professionals/practical-guidelines-on-handling-abuse-issues-in-clinical-settings. </a:t>
            </a:r>
          </a:p>
          <a:p>
            <a:pPr marL="0" indent="0">
              <a:lnSpc>
                <a:spcPct val="107000"/>
              </a:lnSpc>
              <a:spcBef>
                <a:spcPts val="0"/>
              </a:spcBef>
              <a:spcAft>
                <a:spcPts val="800"/>
              </a:spcAft>
              <a:buNone/>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Black, M.C., Basile, K.C., </a:t>
            </a:r>
            <a:r>
              <a:rPr lang="en-US" sz="9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Breiding</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M.J., Smith, S.G., Walters, M.L., Merrick, M.T., Chen, J., &amp; Stevens, M.R. (2011). The National Intimate Partner and Sexual Violence Survey (NISVS): 2010 Summary Report. Atlanta, GA: National Center for Injury Prevention and Control, Centers for Disease Control and Prevention.</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Boden, J. M., Fergusson, D. M., &amp; Horwood, L. J. (2012). Alcohol misuse and violent behavior: findings from a 30-year longitudinal study. </a:t>
            </a:r>
            <a:r>
              <a:rPr lang="en-US" sz="900" i="1" dirty="0">
                <a:effectLst/>
                <a:latin typeface="Arial" panose="020B0604020202020204" pitchFamily="34" charset="0"/>
                <a:ea typeface="Calibri" panose="020F0502020204030204" pitchFamily="34" charset="0"/>
                <a:cs typeface="Arial" panose="020B0604020202020204" pitchFamily="34" charset="0"/>
              </a:rPr>
              <a:t>Drug and alcohol dependence</a:t>
            </a:r>
            <a:r>
              <a:rPr lang="en-US" sz="900" dirty="0">
                <a:effectLst/>
                <a:latin typeface="Arial" panose="020B0604020202020204" pitchFamily="34" charset="0"/>
                <a:ea typeface="Calibri" panose="020F0502020204030204" pitchFamily="34" charset="0"/>
                <a:cs typeface="Arial" panose="020B0604020202020204" pitchFamily="34" charset="0"/>
              </a:rPr>
              <a:t>, </a:t>
            </a:r>
            <a:r>
              <a:rPr lang="en-US" sz="900" i="1" dirty="0">
                <a:effectLst/>
                <a:latin typeface="Arial" panose="020B0604020202020204" pitchFamily="34" charset="0"/>
                <a:ea typeface="Calibri" panose="020F0502020204030204" pitchFamily="34" charset="0"/>
                <a:cs typeface="Arial" panose="020B0604020202020204" pitchFamily="34" charset="0"/>
              </a:rPr>
              <a:t>122</a:t>
            </a:r>
            <a:r>
              <a:rPr lang="en-US" sz="900" dirty="0">
                <a:effectLst/>
                <a:latin typeface="Arial" panose="020B0604020202020204" pitchFamily="34" charset="0"/>
                <a:ea typeface="Calibri" panose="020F0502020204030204" pitchFamily="34" charset="0"/>
                <a:cs typeface="Arial" panose="020B0604020202020204" pitchFamily="34" charset="0"/>
              </a:rPr>
              <a:t>(1-2), 135-141. </a:t>
            </a: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https://doi.org/10.1016/j.drugalcdep.2011.09.023</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Caldwell, J. E., Swan, S. C., &amp; </a:t>
            </a:r>
            <a:r>
              <a:rPr lang="en-US" sz="9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Woodbrown</a:t>
            </a: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 V. D. (2012). Gender differences in intimate partner violence outcomes. </a:t>
            </a:r>
            <a:r>
              <a:rPr lang="en-US" sz="900" i="1" dirty="0">
                <a:effectLst/>
                <a:latin typeface="Arial" panose="020B0604020202020204" pitchFamily="34" charset="0"/>
                <a:ea typeface="Calibri" panose="020F0502020204030204" pitchFamily="34" charset="0"/>
                <a:cs typeface="Arial" panose="020B0604020202020204" pitchFamily="34" charset="0"/>
              </a:rPr>
              <a:t>Psychology of violence</a:t>
            </a:r>
            <a:r>
              <a:rPr lang="en-US" sz="900" dirty="0">
                <a:effectLst/>
                <a:latin typeface="Arial" panose="020B0604020202020204" pitchFamily="34" charset="0"/>
                <a:ea typeface="Calibri" panose="020F0502020204030204" pitchFamily="34" charset="0"/>
                <a:cs typeface="Arial" panose="020B0604020202020204" pitchFamily="34" charset="0"/>
              </a:rPr>
              <a:t>, </a:t>
            </a:r>
            <a:r>
              <a:rPr lang="en-US" sz="900" i="1" dirty="0">
                <a:effectLst/>
                <a:latin typeface="Arial" panose="020B0604020202020204" pitchFamily="34" charset="0"/>
                <a:ea typeface="Calibri" panose="020F0502020204030204" pitchFamily="34" charset="0"/>
                <a:cs typeface="Arial" panose="020B0604020202020204" pitchFamily="34" charset="0"/>
              </a:rPr>
              <a:t>2</a:t>
            </a:r>
            <a:r>
              <a:rPr lang="en-US" sz="900" dirty="0">
                <a:effectLst/>
                <a:latin typeface="Arial" panose="020B0604020202020204" pitchFamily="34" charset="0"/>
                <a:ea typeface="Calibri" panose="020F0502020204030204" pitchFamily="34" charset="0"/>
                <a:cs typeface="Arial" panose="020B0604020202020204" pitchFamily="34" charset="0"/>
              </a:rPr>
              <a:t>(1), 42.</a:t>
            </a:r>
            <a:r>
              <a:rPr lang="en-US" sz="900" i="1" dirty="0">
                <a:effectLst/>
                <a:latin typeface="Arial" panose="020B0604020202020204" pitchFamily="34" charset="0"/>
                <a:ea typeface="Calibri" panose="020F0502020204030204" pitchFamily="34" charset="0"/>
                <a:cs typeface="Arial" panose="020B0604020202020204" pitchFamily="34" charset="0"/>
              </a:rPr>
              <a:t> </a:t>
            </a:r>
            <a:r>
              <a:rPr lang="en-US" sz="900" u="sng" dirty="0">
                <a:solidFill>
                  <a:srgbClr val="23527C"/>
                </a:solidFill>
                <a:effectLst/>
                <a:latin typeface="Arial" panose="020B0604020202020204" pitchFamily="34" charset="0"/>
                <a:ea typeface="Calibri" panose="020F0502020204030204" pitchFamily="34" charset="0"/>
                <a:cs typeface="Arial" panose="020B0604020202020204" pitchFamily="34" charset="0"/>
                <a:hlinkClick r:id="rId4"/>
              </a:rPr>
              <a:t>https://doi.org/10.1037/a0026296</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s-CO"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Camacho, K., </a:t>
            </a:r>
            <a:r>
              <a:rPr lang="es-CO" sz="9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Ehrensaft</a:t>
            </a:r>
            <a:r>
              <a:rPr lang="es-CO"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 M. K., &amp; Cohen, P. (2012). </a:t>
            </a: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Exposure to intimate partner violence, peer relations, and risk for internalizing behaviors: A prospective longitudinal study. </a:t>
            </a:r>
            <a:r>
              <a:rPr lang="en-US" sz="900" i="1" dirty="0">
                <a:effectLst/>
                <a:latin typeface="Arial" panose="020B0604020202020204" pitchFamily="34" charset="0"/>
                <a:ea typeface="Calibri" panose="020F0502020204030204" pitchFamily="34" charset="0"/>
                <a:cs typeface="Arial" panose="020B0604020202020204" pitchFamily="34" charset="0"/>
              </a:rPr>
              <a:t>Journal of Interpersonal Violence</a:t>
            </a:r>
            <a:r>
              <a:rPr lang="en-US" sz="900" dirty="0">
                <a:effectLst/>
                <a:latin typeface="Arial" panose="020B0604020202020204" pitchFamily="34" charset="0"/>
                <a:ea typeface="Calibri" panose="020F0502020204030204" pitchFamily="34" charset="0"/>
                <a:cs typeface="Arial" panose="020B0604020202020204" pitchFamily="34" charset="0"/>
              </a:rPr>
              <a:t>, </a:t>
            </a:r>
            <a:r>
              <a:rPr lang="en-US" sz="900" i="1" dirty="0">
                <a:effectLst/>
                <a:latin typeface="Arial" panose="020B0604020202020204" pitchFamily="34" charset="0"/>
                <a:ea typeface="Calibri" panose="020F0502020204030204" pitchFamily="34" charset="0"/>
                <a:cs typeface="Arial" panose="020B0604020202020204" pitchFamily="34" charset="0"/>
              </a:rPr>
              <a:t>27</a:t>
            </a:r>
            <a:r>
              <a:rPr lang="en-US" sz="900" dirty="0">
                <a:effectLst/>
                <a:latin typeface="Arial" panose="020B0604020202020204" pitchFamily="34" charset="0"/>
                <a:ea typeface="Calibri" panose="020F0502020204030204" pitchFamily="34" charset="0"/>
                <a:cs typeface="Arial" panose="020B0604020202020204" pitchFamily="34" charset="0"/>
              </a:rPr>
              <a:t>(1), 125-141.</a:t>
            </a:r>
            <a:r>
              <a:rPr lang="en-US" sz="9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a:t>
            </a:r>
            <a:r>
              <a:rPr lang="en-US" sz="9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doi.org/ </a:t>
            </a:r>
            <a:r>
              <a:rPr lang="en-US" sz="9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10.1177/0886260511416474</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900" dirty="0">
                <a:effectLst/>
                <a:latin typeface="Arial" panose="020B0604020202020204" pitchFamily="34" charset="0"/>
                <a:ea typeface="Calibri" panose="020F0502020204030204" pitchFamily="34" charset="0"/>
                <a:cs typeface="Arial" panose="020B0604020202020204" pitchFamily="34" charset="0"/>
              </a:rPr>
              <a:t>Centers for Disease Control National Center for Health Statistics (2020).</a:t>
            </a:r>
            <a:r>
              <a:rPr lang="en-US" sz="900" i="1" dirty="0">
                <a:effectLst/>
                <a:latin typeface="Arial" panose="020B0604020202020204" pitchFamily="34" charset="0"/>
                <a:ea typeface="Calibri" panose="020F0502020204030204" pitchFamily="34" charset="0"/>
                <a:cs typeface="Arial" panose="020B0604020202020204" pitchFamily="34" charset="0"/>
              </a:rPr>
              <a:t> Infant Mortality Rates by State </a:t>
            </a:r>
            <a:r>
              <a:rPr lang="en-US" sz="900" dirty="0">
                <a:effectLst/>
                <a:latin typeface="Arial" panose="020B0604020202020204" pitchFamily="34" charset="0"/>
                <a:ea typeface="Calibri" panose="020F0502020204030204" pitchFamily="34" charset="0"/>
                <a:cs typeface="Arial" panose="020B0604020202020204" pitchFamily="34" charset="0"/>
              </a:rPr>
              <a:t>[Data Set]</a:t>
            </a:r>
            <a:r>
              <a:rPr lang="en-US" sz="900" i="1" dirty="0">
                <a:effectLst/>
                <a:latin typeface="Arial" panose="020B0604020202020204" pitchFamily="34" charset="0"/>
                <a:ea typeface="Calibri" panose="020F0502020204030204" pitchFamily="34" charset="0"/>
                <a:cs typeface="Arial" panose="020B0604020202020204" pitchFamily="34" charset="0"/>
              </a:rPr>
              <a:t>. </a:t>
            </a:r>
            <a:r>
              <a:rPr lang="en-US" sz="900" dirty="0">
                <a:effectLst/>
                <a:latin typeface="Arial" panose="020B0604020202020204" pitchFamily="34" charset="0"/>
                <a:ea typeface="Calibri" panose="020F0502020204030204" pitchFamily="34" charset="0"/>
                <a:cs typeface="Arial" panose="020B0604020202020204" pitchFamily="34" charset="0"/>
              </a:rPr>
              <a:t>Retrieved April 19, 2022 from </a:t>
            </a:r>
            <a:r>
              <a:rPr lang="en-US" sz="9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https://www.cdc.gov/nchs/pressroom/sosmap/infant_mortality_rates/infant_mortality.htm</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Choo, E. K., &amp; </a:t>
            </a:r>
            <a:r>
              <a:rPr lang="en-US" sz="9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Houry</a:t>
            </a: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 D. E. (2015). Managing intimate partner violence in the emergency department. </a:t>
            </a:r>
            <a:r>
              <a:rPr lang="en-US" sz="900" i="1" dirty="0">
                <a:effectLst/>
                <a:latin typeface="Arial" panose="020B0604020202020204" pitchFamily="34" charset="0"/>
                <a:ea typeface="Calibri" panose="020F0502020204030204" pitchFamily="34" charset="0"/>
                <a:cs typeface="Arial" panose="020B0604020202020204" pitchFamily="34" charset="0"/>
              </a:rPr>
              <a:t>Annals of emergency medicine</a:t>
            </a:r>
            <a:r>
              <a:rPr lang="en-US" sz="900" dirty="0">
                <a:effectLst/>
                <a:latin typeface="Arial" panose="020B0604020202020204" pitchFamily="34" charset="0"/>
                <a:ea typeface="Calibri" panose="020F0502020204030204" pitchFamily="34" charset="0"/>
                <a:cs typeface="Arial" panose="020B0604020202020204" pitchFamily="34" charset="0"/>
              </a:rPr>
              <a:t>, </a:t>
            </a:r>
            <a:r>
              <a:rPr lang="en-US" sz="900" i="1" dirty="0">
                <a:effectLst/>
                <a:latin typeface="Arial" panose="020B0604020202020204" pitchFamily="34" charset="0"/>
                <a:ea typeface="Calibri" panose="020F0502020204030204" pitchFamily="34" charset="0"/>
                <a:cs typeface="Arial" panose="020B0604020202020204" pitchFamily="34" charset="0"/>
              </a:rPr>
              <a:t>65</a:t>
            </a:r>
            <a:r>
              <a:rPr lang="en-US" sz="900" dirty="0">
                <a:effectLst/>
                <a:latin typeface="Arial" panose="020B0604020202020204" pitchFamily="34" charset="0"/>
                <a:ea typeface="Calibri" panose="020F0502020204030204" pitchFamily="34" charset="0"/>
                <a:cs typeface="Arial" panose="020B0604020202020204" pitchFamily="34" charset="0"/>
              </a:rPr>
              <a:t>(4), 447-451. </a:t>
            </a:r>
            <a:r>
              <a:rPr lang="en-US" sz="9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https://doi.org/10.1016/j.annemergmed.2014.11.004</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Curry, S. J., </a:t>
            </a:r>
            <a:r>
              <a:rPr lang="en-US" sz="9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Krist</a:t>
            </a: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 H., Owens, D. K., Barry, M. J., </a:t>
            </a:r>
            <a:r>
              <a:rPr lang="en-US" sz="9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Caughey</a:t>
            </a: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 B., Davidson, K. W., ... &amp; US Preventive Services Task Force. (2018). Screening for intimate partner violence, elder abuse, and abuse of vulnerable adults: US Preventive Services Task Force final recommendation statement. </a:t>
            </a:r>
            <a:r>
              <a:rPr lang="en-US" sz="900" i="1" dirty="0">
                <a:effectLst/>
                <a:latin typeface="Arial" panose="020B0604020202020204" pitchFamily="34" charset="0"/>
                <a:ea typeface="Calibri" panose="020F0502020204030204" pitchFamily="34" charset="0"/>
                <a:cs typeface="Arial" panose="020B0604020202020204" pitchFamily="34" charset="0"/>
              </a:rPr>
              <a:t>Jama</a:t>
            </a:r>
            <a:r>
              <a:rPr lang="en-US" sz="900" dirty="0">
                <a:effectLst/>
                <a:latin typeface="Arial" panose="020B0604020202020204" pitchFamily="34" charset="0"/>
                <a:ea typeface="Calibri" panose="020F0502020204030204" pitchFamily="34" charset="0"/>
                <a:cs typeface="Arial" panose="020B0604020202020204" pitchFamily="34" charset="0"/>
              </a:rPr>
              <a:t>, </a:t>
            </a:r>
            <a:r>
              <a:rPr lang="en-US" sz="900" i="1" dirty="0">
                <a:effectLst/>
                <a:latin typeface="Arial" panose="020B0604020202020204" pitchFamily="34" charset="0"/>
                <a:ea typeface="Calibri" panose="020F0502020204030204" pitchFamily="34" charset="0"/>
                <a:cs typeface="Arial" panose="020B0604020202020204" pitchFamily="34" charset="0"/>
              </a:rPr>
              <a:t>320</a:t>
            </a:r>
            <a:r>
              <a:rPr lang="en-US" sz="900" dirty="0">
                <a:effectLst/>
                <a:latin typeface="Arial" panose="020B0604020202020204" pitchFamily="34" charset="0"/>
                <a:ea typeface="Calibri" panose="020F0502020204030204" pitchFamily="34" charset="0"/>
                <a:cs typeface="Arial" panose="020B0604020202020204" pitchFamily="34" charset="0"/>
              </a:rPr>
              <a:t>(16), 1678-1687. https://doi.org/10.1001/jama.2018.14741</a:t>
            </a:r>
          </a:p>
          <a:p>
            <a:pPr marL="0" marR="0" indent="0">
              <a:lnSpc>
                <a:spcPct val="107000"/>
              </a:lnSpc>
              <a:spcBef>
                <a:spcPts val="0"/>
              </a:spcBef>
              <a:spcAft>
                <a:spcPts val="800"/>
              </a:spcAft>
              <a:buNone/>
            </a:pP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Dahlberg, L. L. (2002). Violence: a global public health problem In Krug EG, Dahlberg LL, Mercy JA, </a:t>
            </a:r>
            <a:r>
              <a:rPr lang="en-US" sz="9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Zwi</a:t>
            </a: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AB, &amp; Lozano R (Eds.), World report on violence and health (pp. 1–21). </a:t>
            </a:r>
            <a:r>
              <a:rPr lang="en-US" sz="900" i="1" dirty="0">
                <a:effectLst/>
                <a:latin typeface="Arial" panose="020B0604020202020204" pitchFamily="34" charset="0"/>
                <a:ea typeface="Calibri" panose="020F0502020204030204" pitchFamily="34" charset="0"/>
                <a:cs typeface="Arial" panose="020B0604020202020204" pitchFamily="34" charset="0"/>
              </a:rPr>
              <a:t>Geneva, Switzerland: World Health Organization.</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Decker, M., Littleton, H. L., &amp; Edwards, K. M. (2018). An updated review of the literature on LGBTQ+ intimate partner violence. </a:t>
            </a:r>
            <a:r>
              <a:rPr lang="en-US" sz="900" i="1" dirty="0">
                <a:effectLst/>
                <a:latin typeface="Arial" panose="020B0604020202020204" pitchFamily="34" charset="0"/>
                <a:ea typeface="Calibri" panose="020F0502020204030204" pitchFamily="34" charset="0"/>
                <a:cs typeface="Arial" panose="020B0604020202020204" pitchFamily="34" charset="0"/>
              </a:rPr>
              <a:t>Current Sexual Health Reports</a:t>
            </a:r>
            <a:r>
              <a:rPr lang="en-US" sz="900" dirty="0">
                <a:effectLst/>
                <a:latin typeface="Arial" panose="020B0604020202020204" pitchFamily="34" charset="0"/>
                <a:ea typeface="Calibri" panose="020F0502020204030204" pitchFamily="34" charset="0"/>
                <a:cs typeface="Arial" panose="020B0604020202020204" pitchFamily="34" charset="0"/>
              </a:rPr>
              <a:t>, </a:t>
            </a:r>
            <a:r>
              <a:rPr lang="en-US" sz="900" i="1" dirty="0">
                <a:effectLst/>
                <a:latin typeface="Arial" panose="020B0604020202020204" pitchFamily="34" charset="0"/>
                <a:ea typeface="Calibri" panose="020F0502020204030204" pitchFamily="34" charset="0"/>
                <a:cs typeface="Arial" panose="020B0604020202020204" pitchFamily="34" charset="0"/>
              </a:rPr>
              <a:t>10</a:t>
            </a:r>
            <a:r>
              <a:rPr lang="en-US" sz="900" dirty="0">
                <a:effectLst/>
                <a:latin typeface="Arial" panose="020B0604020202020204" pitchFamily="34" charset="0"/>
                <a:ea typeface="Calibri" panose="020F0502020204030204" pitchFamily="34" charset="0"/>
                <a:cs typeface="Arial" panose="020B0604020202020204" pitchFamily="34" charset="0"/>
              </a:rPr>
              <a:t>(4), 265-272.. https://doi.org/10.1007/s11930-018-0173-2</a:t>
            </a:r>
          </a:p>
          <a:p>
            <a:pPr marL="0" marR="0" indent="0">
              <a:lnSpc>
                <a:spcPct val="107000"/>
              </a:lnSpc>
              <a:spcBef>
                <a:spcPts val="0"/>
              </a:spcBef>
              <a:spcAft>
                <a:spcPts val="800"/>
              </a:spcAft>
              <a:buNone/>
            </a:pP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Desmarais, S. L., Pritchard, A., </a:t>
            </a:r>
            <a:r>
              <a:rPr lang="en-US" sz="9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Lowder</a:t>
            </a: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 E. M., &amp; Janssen, P. A. (2014). Intimate partner abuse before and during pregnancy as risk factors for postpartum mental health problems. </a:t>
            </a:r>
            <a:r>
              <a:rPr lang="en-US" sz="900" i="1" dirty="0">
                <a:effectLst/>
                <a:latin typeface="Arial" panose="020B0604020202020204" pitchFamily="34" charset="0"/>
                <a:ea typeface="Calibri" panose="020F0502020204030204" pitchFamily="34" charset="0"/>
                <a:cs typeface="Arial" panose="020B0604020202020204" pitchFamily="34" charset="0"/>
              </a:rPr>
              <a:t>BMC pregnancy and childbirth</a:t>
            </a:r>
            <a:r>
              <a:rPr lang="en-US" sz="900" dirty="0">
                <a:effectLst/>
                <a:latin typeface="Arial" panose="020B0604020202020204" pitchFamily="34" charset="0"/>
                <a:ea typeface="Calibri" panose="020F0502020204030204" pitchFamily="34" charset="0"/>
                <a:cs typeface="Arial" panose="020B0604020202020204" pitchFamily="34" charset="0"/>
              </a:rPr>
              <a:t>, </a:t>
            </a:r>
            <a:r>
              <a:rPr lang="en-US" sz="900" i="1" dirty="0">
                <a:effectLst/>
                <a:latin typeface="Arial" panose="020B0604020202020204" pitchFamily="34" charset="0"/>
                <a:ea typeface="Calibri" panose="020F0502020204030204" pitchFamily="34" charset="0"/>
                <a:cs typeface="Arial" panose="020B0604020202020204" pitchFamily="34" charset="0"/>
              </a:rPr>
              <a:t>14</a:t>
            </a:r>
            <a:r>
              <a:rPr lang="en-US" sz="900" dirty="0">
                <a:effectLst/>
                <a:latin typeface="Arial" panose="020B0604020202020204" pitchFamily="34" charset="0"/>
                <a:ea typeface="Calibri" panose="020F0502020204030204" pitchFamily="34" charset="0"/>
                <a:cs typeface="Arial" panose="020B0604020202020204" pitchFamily="34" charset="0"/>
              </a:rPr>
              <a:t>(1), 1-12. https://doi.org/10.1186/1471-2393-14-132</a:t>
            </a:r>
          </a:p>
          <a:p>
            <a:pPr marL="0" marR="0" indent="0">
              <a:lnSpc>
                <a:spcPct val="107000"/>
              </a:lnSpc>
              <a:spcBef>
                <a:spcPts val="0"/>
              </a:spcBef>
              <a:spcAft>
                <a:spcPts val="800"/>
              </a:spcAft>
              <a:buNone/>
            </a:pPr>
            <a:r>
              <a:rPr lang="en-US" sz="900" dirty="0">
                <a:solidFill>
                  <a:srgbClr val="222222"/>
                </a:solidFill>
                <a:effectLst/>
                <a:latin typeface="Arial" panose="020B0604020202020204" pitchFamily="34" charset="0"/>
                <a:ea typeface="Calibri" panose="020F0502020204030204" pitchFamily="34" charset="0"/>
                <a:cs typeface="Arial" panose="020B0604020202020204" pitchFamily="34" charset="0"/>
              </a:rPr>
              <a:t>Emery, C. R. (2009). Stay for the children? Husband violence, marital stability, and children's behavior problems. </a:t>
            </a:r>
            <a:r>
              <a:rPr lang="en-US" sz="900" i="1" dirty="0">
                <a:effectLst/>
                <a:latin typeface="Arial" panose="020B0604020202020204" pitchFamily="34" charset="0"/>
                <a:ea typeface="Calibri" panose="020F0502020204030204" pitchFamily="34" charset="0"/>
                <a:cs typeface="Arial" panose="020B0604020202020204" pitchFamily="34" charset="0"/>
              </a:rPr>
              <a:t>Journal of Marriage and Family</a:t>
            </a:r>
            <a:r>
              <a:rPr lang="en-US" sz="900" dirty="0">
                <a:effectLst/>
                <a:latin typeface="Arial" panose="020B0604020202020204" pitchFamily="34" charset="0"/>
                <a:ea typeface="Calibri" panose="020F0502020204030204" pitchFamily="34" charset="0"/>
                <a:cs typeface="Arial" panose="020B0604020202020204" pitchFamily="34" charset="0"/>
              </a:rPr>
              <a:t>, </a:t>
            </a:r>
            <a:r>
              <a:rPr lang="en-US" sz="900" i="1" dirty="0">
                <a:effectLst/>
                <a:latin typeface="Arial" panose="020B0604020202020204" pitchFamily="34" charset="0"/>
                <a:ea typeface="Calibri" panose="020F0502020204030204" pitchFamily="34" charset="0"/>
                <a:cs typeface="Arial" panose="020B0604020202020204" pitchFamily="34" charset="0"/>
              </a:rPr>
              <a:t>71</a:t>
            </a:r>
            <a:r>
              <a:rPr lang="en-US" sz="900" dirty="0">
                <a:effectLst/>
                <a:latin typeface="Arial" panose="020B0604020202020204" pitchFamily="34" charset="0"/>
                <a:ea typeface="Calibri" panose="020F0502020204030204" pitchFamily="34" charset="0"/>
                <a:cs typeface="Arial" panose="020B0604020202020204" pitchFamily="34" charset="0"/>
              </a:rPr>
              <a:t>(4), 905-916. </a:t>
            </a:r>
            <a:r>
              <a:rPr lang="en-US" sz="900" u="sng" dirty="0">
                <a:solidFill>
                  <a:srgbClr val="222222"/>
                </a:solidFill>
                <a:effectLst/>
                <a:latin typeface="Arial" panose="020B0604020202020204" pitchFamily="34" charset="0"/>
                <a:ea typeface="Calibri" panose="020F0502020204030204" pitchFamily="34" charset="0"/>
                <a:cs typeface="Arial" panose="020B0604020202020204" pitchFamily="34" charset="0"/>
                <a:hlinkClick r:id="rId9"/>
              </a:rPr>
              <a:t>https://doi.org/10.1111/j.1741-3737.2009.00643.x</a:t>
            </a:r>
            <a:endParaRPr lang="en-US" sz="9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red and white logo&#10;&#10;Description automatically generated with low confidence">
            <a:extLst>
              <a:ext uri="{FF2B5EF4-FFF2-40B4-BE49-F238E27FC236}">
                <a16:creationId xmlns:a16="http://schemas.microsoft.com/office/drawing/2014/main" id="{08CE8292-A2A7-45D7-B1DE-B86182993DDE}"/>
              </a:ext>
            </a:extLst>
          </p:cNvPr>
          <p:cNvPicPr>
            <a:picLocks noChangeAspect="1"/>
          </p:cNvPicPr>
          <p:nvPr/>
        </p:nvPicPr>
        <p:blipFill>
          <a:blip r:embed="rId10"/>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143751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12467-1996-49A6-B019-24D11BA695AB}"/>
              </a:ext>
            </a:extLst>
          </p:cNvPr>
          <p:cNvSpPr>
            <a:spLocks noGrp="1"/>
          </p:cNvSpPr>
          <p:nvPr>
            <p:ph idx="1"/>
          </p:nvPr>
        </p:nvSpPr>
        <p:spPr>
          <a:xfrm>
            <a:off x="478972" y="1216562"/>
            <a:ext cx="11234056" cy="5120464"/>
          </a:xfrm>
        </p:spPr>
        <p:txBody>
          <a:bodyPr anchor="ctr">
            <a:normAutofit/>
          </a:bodyPr>
          <a:lstStyle/>
          <a:p>
            <a:pPr marL="114300" indent="0" algn="ctr">
              <a:lnSpc>
                <a:spcPct val="100000"/>
              </a:lnSpc>
              <a:spcBef>
                <a:spcPts val="0"/>
              </a:spcBef>
              <a:buNone/>
            </a:pPr>
            <a:r>
              <a:rPr lang="en-US" sz="2400" dirty="0">
                <a:latin typeface="Arial" panose="020B0604020202020204" pitchFamily="34" charset="0"/>
                <a:cs typeface="Arial" panose="020B0604020202020204" pitchFamily="34" charset="0"/>
              </a:rPr>
              <a:t>The following virtual reality simulation contains content </a:t>
            </a:r>
          </a:p>
          <a:p>
            <a:pPr marL="114300" indent="0" algn="ctr">
              <a:lnSpc>
                <a:spcPct val="100000"/>
              </a:lnSpc>
              <a:spcBef>
                <a:spcPts val="0"/>
              </a:spcBef>
              <a:buNone/>
            </a:pPr>
            <a:r>
              <a:rPr lang="en-US" sz="2400" dirty="0">
                <a:latin typeface="Arial" panose="020B0604020202020204" pitchFamily="34" charset="0"/>
                <a:cs typeface="Arial" panose="020B0604020202020204" pitchFamily="34" charset="0"/>
              </a:rPr>
              <a:t>that some people may find triggering. If you believe that you will find the material triggering, you may choose not to participate, or you can withdraw at any time.</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lgn="ctr">
              <a:buNone/>
            </a:pPr>
            <a:r>
              <a:rPr lang="en-US" sz="1900" b="1" dirty="0">
                <a:latin typeface="Arial" panose="020B0604020202020204" pitchFamily="34" charset="0"/>
                <a:cs typeface="Arial" panose="020B0604020202020204" pitchFamily="34" charset="0"/>
              </a:rPr>
              <a:t>Section 4743.10: Medical Practitioner Conscience Clause</a:t>
            </a:r>
          </a:p>
          <a:p>
            <a:pPr marL="0" indent="0">
              <a:buNone/>
            </a:pP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“A medical practitioner, health care institution, or health care payer has the freedom to decline to perform, participate in, or pay for any health care service which violates the practitioner’s, institution’s, or payer’s conscience as informed by the moral, ethical, or religious beliefs or principles held by the practitioner, institution, or payer.”</a:t>
            </a:r>
          </a:p>
          <a:p>
            <a:pPr marL="0" indent="0">
              <a:buNone/>
            </a:pP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Law signed on July 1, 2021 and made effective on September 30, 2021.</a:t>
            </a:r>
          </a:p>
          <a:p>
            <a:pPr marL="114300" indent="0" algn="ctr">
              <a:lnSpc>
                <a:spcPct val="100000"/>
              </a:lnSpc>
              <a:spcBef>
                <a:spcPts val="0"/>
              </a:spcBef>
              <a:buNone/>
            </a:pPr>
            <a:endParaRPr lang="en-US" sz="2200" dirty="0"/>
          </a:p>
        </p:txBody>
      </p:sp>
      <p:pic>
        <p:nvPicPr>
          <p:cNvPr id="7" name="Picture 6" descr="A red and white logo&#10;&#10;Description automatically generated with low confidence">
            <a:extLst>
              <a:ext uri="{FF2B5EF4-FFF2-40B4-BE49-F238E27FC236}">
                <a16:creationId xmlns:a16="http://schemas.microsoft.com/office/drawing/2014/main" id="{AA1EDC55-8033-4C2E-BAE4-BA62B03048C4}"/>
              </a:ext>
            </a:extLst>
          </p:cNvPr>
          <p:cNvPicPr>
            <a:picLocks noChangeAspect="1"/>
          </p:cNvPicPr>
          <p:nvPr/>
        </p:nvPicPr>
        <p:blipFill>
          <a:blip r:embed="rId2"/>
          <a:stretch>
            <a:fillRect/>
          </a:stretch>
        </p:blipFill>
        <p:spPr>
          <a:xfrm>
            <a:off x="478972" y="357692"/>
            <a:ext cx="3271547" cy="1538343"/>
          </a:xfrm>
          <a:prstGeom prst="rect">
            <a:avLst/>
          </a:prstGeom>
        </p:spPr>
      </p:pic>
      <p:grpSp>
        <p:nvGrpSpPr>
          <p:cNvPr id="5" name="Group 4">
            <a:extLst>
              <a:ext uri="{FF2B5EF4-FFF2-40B4-BE49-F238E27FC236}">
                <a16:creationId xmlns:a16="http://schemas.microsoft.com/office/drawing/2014/main" id="{DE1A876F-F8E8-4309-AE7B-9DC87F664881}"/>
              </a:ext>
            </a:extLst>
          </p:cNvPr>
          <p:cNvGrpSpPr/>
          <p:nvPr/>
        </p:nvGrpSpPr>
        <p:grpSpPr>
          <a:xfrm>
            <a:off x="1282299" y="5983627"/>
            <a:ext cx="9971534" cy="758119"/>
            <a:chOff x="478972" y="5983627"/>
            <a:chExt cx="9971534" cy="758119"/>
          </a:xfrm>
        </p:grpSpPr>
        <p:pic>
          <p:nvPicPr>
            <p:cNvPr id="8" name="Picture 7" descr="Logo&#10;&#10;Description automatically generated">
              <a:extLst>
                <a:ext uri="{FF2B5EF4-FFF2-40B4-BE49-F238E27FC236}">
                  <a16:creationId xmlns:a16="http://schemas.microsoft.com/office/drawing/2014/main" id="{EC4BFD78-8333-4436-8459-28CE9168E774}"/>
                </a:ext>
              </a:extLst>
            </p:cNvPr>
            <p:cNvPicPr>
              <a:picLocks noChangeAspect="1"/>
            </p:cNvPicPr>
            <p:nvPr/>
          </p:nvPicPr>
          <p:blipFill>
            <a:blip r:embed="rId3"/>
            <a:stretch>
              <a:fillRect/>
            </a:stretch>
          </p:blipFill>
          <p:spPr>
            <a:xfrm>
              <a:off x="478972" y="5983627"/>
              <a:ext cx="2618914" cy="562742"/>
            </a:xfrm>
            <a:prstGeom prst="rect">
              <a:avLst/>
            </a:prstGeom>
          </p:spPr>
        </p:pic>
        <p:pic>
          <p:nvPicPr>
            <p:cNvPr id="9" name="Picture 8" descr="Logo, company name&#10;&#10;Description automatically generated">
              <a:extLst>
                <a:ext uri="{FF2B5EF4-FFF2-40B4-BE49-F238E27FC236}">
                  <a16:creationId xmlns:a16="http://schemas.microsoft.com/office/drawing/2014/main" id="{D367C274-798A-4598-87BD-C6DC894C1394}"/>
                </a:ext>
              </a:extLst>
            </p:cNvPr>
            <p:cNvPicPr>
              <a:picLocks noChangeAspect="1"/>
            </p:cNvPicPr>
            <p:nvPr/>
          </p:nvPicPr>
          <p:blipFill>
            <a:blip r:embed="rId4"/>
            <a:stretch>
              <a:fillRect/>
            </a:stretch>
          </p:blipFill>
          <p:spPr>
            <a:xfrm>
              <a:off x="4676222" y="5983627"/>
              <a:ext cx="1231752" cy="758119"/>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B55F8579-67A2-4B8F-9655-687A18D3D244}"/>
                </a:ext>
              </a:extLst>
            </p:cNvPr>
            <p:cNvPicPr>
              <a:picLocks noChangeAspect="1"/>
            </p:cNvPicPr>
            <p:nvPr/>
          </p:nvPicPr>
          <p:blipFill>
            <a:blip r:embed="rId5"/>
            <a:stretch>
              <a:fillRect/>
            </a:stretch>
          </p:blipFill>
          <p:spPr>
            <a:xfrm>
              <a:off x="7849419" y="6109855"/>
              <a:ext cx="2601087" cy="547596"/>
            </a:xfrm>
            <a:prstGeom prst="rect">
              <a:avLst/>
            </a:prstGeom>
          </p:spPr>
        </p:pic>
      </p:grpSp>
    </p:spTree>
    <p:extLst>
      <p:ext uri="{BB962C8B-B14F-4D97-AF65-F5344CB8AC3E}">
        <p14:creationId xmlns:p14="http://schemas.microsoft.com/office/powerpoint/2010/main" val="1357137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E9AC-BE18-4ADD-9835-A5025B942293}"/>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References</a:t>
            </a:r>
            <a:endParaRPr lang="en-US" dirty="0"/>
          </a:p>
        </p:txBody>
      </p:sp>
      <p:sp>
        <p:nvSpPr>
          <p:cNvPr id="3" name="Content Placeholder 2">
            <a:extLst>
              <a:ext uri="{FF2B5EF4-FFF2-40B4-BE49-F238E27FC236}">
                <a16:creationId xmlns:a16="http://schemas.microsoft.com/office/drawing/2014/main" id="{191230BE-FCA5-4AD0-BFF1-95A635C4DD89}"/>
              </a:ext>
            </a:extLst>
          </p:cNvPr>
          <p:cNvSpPr>
            <a:spLocks noGrp="1"/>
          </p:cNvSpPr>
          <p:nvPr>
            <p:ph idx="1"/>
          </p:nvPr>
        </p:nvSpPr>
        <p:spPr>
          <a:xfrm>
            <a:off x="838200" y="1459865"/>
            <a:ext cx="10515600" cy="4351338"/>
          </a:xfrm>
        </p:spPr>
        <p:txBody>
          <a:bodyPr>
            <a:normAutofit fontScale="47500" lnSpcReduction="20000"/>
          </a:bodyPr>
          <a:lstStyle/>
          <a:p>
            <a:pPr marL="0" marR="0" indent="0">
              <a:lnSpc>
                <a:spcPct val="107000"/>
              </a:lnSpc>
              <a:spcBef>
                <a:spcPts val="0"/>
              </a:spcBef>
              <a:spcAft>
                <a:spcPts val="800"/>
              </a:spcAft>
              <a:buNone/>
            </a:pP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Garcia-Moreno, C., Jansen, H. A. F. M., Ellsberg, M., </a:t>
            </a: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Heise</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L., &amp; Watts, C. (2005). WHO multi-country study on Women's health and domestic violence against women: initial results on prevalence. </a:t>
            </a:r>
            <a:r>
              <a:rPr lang="en-US" sz="1800" i="1" dirty="0">
                <a:effectLst/>
                <a:latin typeface="Arial" panose="020B0604020202020204" pitchFamily="34" charset="0"/>
                <a:ea typeface="Calibri" panose="020F0502020204030204" pitchFamily="34" charset="0"/>
                <a:cs typeface="Arial" panose="020B0604020202020204" pitchFamily="34" charset="0"/>
              </a:rPr>
              <a:t>Health Outcomes and Women's Responses. Geneva: World Health Organization</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0" marR="0" indent="0">
              <a:lnSpc>
                <a:spcPct val="107000"/>
              </a:lnSpc>
              <a:spcBef>
                <a:spcPts val="0"/>
              </a:spcBef>
              <a:spcAft>
                <a:spcPts val="800"/>
              </a:spcAft>
              <a:buNone/>
            </a:pP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Hahn, J. W., McCormick, M. C., Silverman, J. G., Robinson, E. B., &amp; </a:t>
            </a: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Koenen</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K. C. (2014). Examining the impact of disability status on intimate partner violence victimization in a population sample. </a:t>
            </a:r>
            <a:r>
              <a:rPr lang="en-US" sz="1800" i="1" dirty="0">
                <a:effectLst/>
                <a:latin typeface="Arial" panose="020B0604020202020204" pitchFamily="34" charset="0"/>
                <a:ea typeface="Calibri" panose="020F0502020204030204" pitchFamily="34" charset="0"/>
                <a:cs typeface="Arial" panose="020B0604020202020204" pitchFamily="34" charset="0"/>
              </a:rPr>
              <a:t>Journal of interpersonal violence</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29</a:t>
            </a:r>
            <a:r>
              <a:rPr lang="en-US" sz="1800" dirty="0">
                <a:effectLst/>
                <a:latin typeface="Arial" panose="020B0604020202020204" pitchFamily="34" charset="0"/>
                <a:ea typeface="Calibri" panose="020F0502020204030204" pitchFamily="34" charset="0"/>
                <a:cs typeface="Arial" panose="020B0604020202020204" pitchFamily="34" charset="0"/>
              </a:rPr>
              <a:t>(17), 3063-3085. https://doi.org/10.1177%2F0886260514534527</a:t>
            </a:r>
          </a:p>
          <a:p>
            <a:pPr marL="0" marR="0" indent="0">
              <a:lnSpc>
                <a:spcPct val="107000"/>
              </a:lnSpc>
              <a:spcBef>
                <a:spcPts val="0"/>
              </a:spcBef>
              <a:spcAft>
                <a:spcPts val="800"/>
              </a:spcAft>
              <a:buNone/>
            </a:pP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Hamberger</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L. K., Larsen, S. E., &amp; </a:t>
            </a: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Lehrner</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 (2017). Coercive control in intimate partner violence. </a:t>
            </a:r>
            <a:r>
              <a:rPr lang="en-US" sz="1800" i="1" dirty="0">
                <a:effectLst/>
                <a:latin typeface="Arial" panose="020B0604020202020204" pitchFamily="34" charset="0"/>
                <a:ea typeface="Calibri" panose="020F0502020204030204" pitchFamily="34" charset="0"/>
                <a:cs typeface="Arial" panose="020B0604020202020204" pitchFamily="34" charset="0"/>
              </a:rPr>
              <a:t>Aggression and Violent Behavior</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37</a:t>
            </a:r>
            <a:r>
              <a:rPr lang="en-US" sz="1800" dirty="0">
                <a:effectLst/>
                <a:latin typeface="Arial" panose="020B0604020202020204" pitchFamily="34" charset="0"/>
                <a:ea typeface="Calibri" panose="020F0502020204030204" pitchFamily="34" charset="0"/>
                <a:cs typeface="Arial" panose="020B0604020202020204" pitchFamily="34" charset="0"/>
              </a:rPr>
              <a:t>, 1-11. </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https://doi.org/10.1016/j.avb.2017.08.003</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Hamby, S. L., </a:t>
            </a:r>
            <a:r>
              <a:rPr lang="en-US" sz="1800" dirty="0" err="1">
                <a:effectLst/>
                <a:latin typeface="Arial" panose="020B0604020202020204" pitchFamily="34" charset="0"/>
                <a:ea typeface="Calibri" panose="020F0502020204030204" pitchFamily="34" charset="0"/>
                <a:cs typeface="Arial" panose="020B0604020202020204" pitchFamily="34" charset="0"/>
              </a:rPr>
              <a:t>Finkelhor</a:t>
            </a:r>
            <a:r>
              <a:rPr lang="en-US" sz="1800" dirty="0">
                <a:effectLst/>
                <a:latin typeface="Arial" panose="020B0604020202020204" pitchFamily="34" charset="0"/>
                <a:ea typeface="Calibri" panose="020F0502020204030204" pitchFamily="34" charset="0"/>
                <a:cs typeface="Arial" panose="020B0604020202020204" pitchFamily="34" charset="0"/>
              </a:rPr>
              <a:t>, D., Turner, H., &amp; Ormrod, R. (2011). Children’s exposure to intimate partner violence and other family violence: Nationally representative rates among US youth. OJJDP Juvenile Justice Bulletin–NCJ 232272, 1-12. Washington, DC: US Government Printing Office.</a:t>
            </a:r>
          </a:p>
          <a:p>
            <a:pPr marL="0" marR="0" indent="0">
              <a:lnSpc>
                <a:spcPct val="107000"/>
              </a:lnSpc>
              <a:spcBef>
                <a:spcPts val="0"/>
              </a:spcBef>
              <a:spcAft>
                <a:spcPts val="800"/>
              </a:spcAft>
              <a:buNone/>
            </a:pPr>
            <a:r>
              <a:rPr lang="es-CO" sz="1800" dirty="0" err="1">
                <a:effectLst/>
                <a:latin typeface="Arial" panose="020B0604020202020204" pitchFamily="34" charset="0"/>
                <a:ea typeface="Calibri" panose="020F0502020204030204" pitchFamily="34" charset="0"/>
                <a:cs typeface="Arial" panose="020B0604020202020204" pitchFamily="34" charset="0"/>
              </a:rPr>
              <a:t>Heise</a:t>
            </a:r>
            <a:r>
              <a:rPr lang="es-CO" sz="1800" dirty="0">
                <a:effectLst/>
                <a:latin typeface="Arial" panose="020B0604020202020204" pitchFamily="34" charset="0"/>
                <a:ea typeface="Calibri" panose="020F0502020204030204" pitchFamily="34" charset="0"/>
                <a:cs typeface="Arial" panose="020B0604020202020204" pitchFamily="34" charset="0"/>
              </a:rPr>
              <a:t> L, Garcia Moreno C (2002). </a:t>
            </a:r>
            <a:r>
              <a:rPr lang="en-US" sz="1800" dirty="0">
                <a:effectLst/>
                <a:latin typeface="Arial" panose="020B0604020202020204" pitchFamily="34" charset="0"/>
                <a:ea typeface="Calibri" panose="020F0502020204030204" pitchFamily="34" charset="0"/>
                <a:cs typeface="Arial" panose="020B0604020202020204" pitchFamily="34" charset="0"/>
              </a:rPr>
              <a:t>Violence by intimate partners</a:t>
            </a:r>
            <a:r>
              <a:rPr lang="en-US" sz="1800" i="1"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In: Krug EG et al., eds., </a:t>
            </a:r>
            <a:r>
              <a:rPr lang="en-US" sz="1800" i="1" dirty="0">
                <a:effectLst/>
                <a:latin typeface="Arial" panose="020B0604020202020204" pitchFamily="34" charset="0"/>
                <a:ea typeface="Calibri" panose="020F0502020204030204" pitchFamily="34" charset="0"/>
                <a:cs typeface="Arial" panose="020B0604020202020204" pitchFamily="34" charset="0"/>
              </a:rPr>
              <a:t>The world report on violence and health.</a:t>
            </a:r>
            <a:r>
              <a:rPr lang="en-US" sz="1800" dirty="0">
                <a:effectLst/>
                <a:latin typeface="Arial" panose="020B0604020202020204" pitchFamily="34" charset="0"/>
                <a:ea typeface="Calibri" panose="020F0502020204030204" pitchFamily="34" charset="0"/>
                <a:cs typeface="Arial" panose="020B0604020202020204" pitchFamily="34" charset="0"/>
              </a:rPr>
              <a:t> Geneva, World Health Organization, 2002:87– 121.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https://doi.org/10.1016/S0140-6736(02)11133-0</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Heise</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L., Ellsberg, M., &amp; </a:t>
            </a: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Gottemoeller</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M. (1999). Ending violence against women. </a:t>
            </a:r>
            <a:r>
              <a:rPr lang="en-US" sz="1800" i="1" dirty="0">
                <a:effectLst/>
                <a:latin typeface="Arial" panose="020B0604020202020204" pitchFamily="34" charset="0"/>
                <a:ea typeface="Calibri" panose="020F0502020204030204" pitchFamily="34" charset="0"/>
                <a:cs typeface="Arial" panose="020B0604020202020204" pitchFamily="34" charset="0"/>
              </a:rPr>
              <a:t>Population reports</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27</a:t>
            </a:r>
            <a:r>
              <a:rPr lang="en-US" sz="1800" dirty="0">
                <a:effectLst/>
                <a:latin typeface="Arial" panose="020B0604020202020204" pitchFamily="34" charset="0"/>
                <a:ea typeface="Calibri" panose="020F0502020204030204" pitchFamily="34" charset="0"/>
                <a:cs typeface="Arial" panose="020B0604020202020204" pitchFamily="34" charset="0"/>
              </a:rPr>
              <a:t>(4), 1-1.</a:t>
            </a:r>
          </a:p>
          <a:p>
            <a:pPr marL="0" marR="0" indent="0">
              <a:lnSpc>
                <a:spcPct val="107000"/>
              </a:lnSpc>
              <a:spcBef>
                <a:spcPts val="0"/>
              </a:spcBef>
              <a:spcAft>
                <a:spcPts val="800"/>
              </a:spcAft>
              <a:buNone/>
            </a:pP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Holt, S., Buckley, H., &amp; Whelan, S. (2008). The impact of exposure to domestic violence on children and young people: A review of the literature. </a:t>
            </a:r>
            <a:r>
              <a:rPr lang="en-US" sz="1800" i="1" dirty="0">
                <a:effectLst/>
                <a:latin typeface="Arial" panose="020B0604020202020204" pitchFamily="34" charset="0"/>
                <a:ea typeface="Calibri" panose="020F0502020204030204" pitchFamily="34" charset="0"/>
                <a:cs typeface="Arial" panose="020B0604020202020204" pitchFamily="34" charset="0"/>
              </a:rPr>
              <a:t>Child abuse &amp; neglect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32</a:t>
            </a:r>
            <a:r>
              <a:rPr lang="en-US" sz="1800" dirty="0">
                <a:effectLst/>
                <a:latin typeface="Arial" panose="020B0604020202020204" pitchFamily="34" charset="0"/>
                <a:ea typeface="Calibri" panose="020F0502020204030204" pitchFamily="34" charset="0"/>
                <a:cs typeface="Arial" panose="020B0604020202020204" pitchFamily="34" charset="0"/>
              </a:rPr>
              <a:t>(8), 797-810.</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 doi.org/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10.1016/j.chiabu.2008.02.004</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Hong, J. S., Zhang, S., </a:t>
            </a: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Burlaka</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V., </a:t>
            </a: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Yoshihama</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M., Yan, Y., &amp; </a:t>
            </a: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Voisin</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D. R. (2021). From Exposure to Violence between Mother and Her Intimate Partner to Suicidality Experienced by Urban Adolescents in Chicago’s Southside. </a:t>
            </a:r>
            <a:r>
              <a:rPr lang="en-US" sz="1800" i="1" dirty="0">
                <a:effectLst/>
                <a:latin typeface="Arial" panose="020B0604020202020204" pitchFamily="34" charset="0"/>
                <a:ea typeface="Calibri" panose="020F0502020204030204" pitchFamily="34" charset="0"/>
                <a:cs typeface="Arial" panose="020B0604020202020204" pitchFamily="34" charset="0"/>
              </a:rPr>
              <a:t>International journal of environmental research and public health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18</a:t>
            </a:r>
            <a:r>
              <a:rPr lang="en-US" sz="1800" dirty="0">
                <a:effectLst/>
                <a:latin typeface="Arial" panose="020B0604020202020204" pitchFamily="34" charset="0"/>
                <a:ea typeface="Calibri" panose="020F0502020204030204" pitchFamily="34" charset="0"/>
                <a:cs typeface="Arial" panose="020B0604020202020204" pitchFamily="34" charset="0"/>
              </a:rPr>
              <a:t>(15), 7870.</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doi.org/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10.3390/ijerph18157870</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Kiesel</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L. R., </a:t>
            </a: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Piescher</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K. N., &amp; </a:t>
            </a: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Edleson</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J. L. (2016). The relationship between child maltreatment, intimate partner violence exposure, and academic performance. </a:t>
            </a:r>
            <a:r>
              <a:rPr lang="en-US" sz="1800" i="1" dirty="0">
                <a:effectLst/>
                <a:latin typeface="Arial" panose="020B0604020202020204" pitchFamily="34" charset="0"/>
                <a:ea typeface="Calibri" panose="020F0502020204030204" pitchFamily="34" charset="0"/>
                <a:cs typeface="Arial" panose="020B0604020202020204" pitchFamily="34" charset="0"/>
              </a:rPr>
              <a:t>Journal of Public Child Welfare</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10</a:t>
            </a:r>
            <a:r>
              <a:rPr lang="en-US" sz="1800" dirty="0">
                <a:effectLst/>
                <a:latin typeface="Arial" panose="020B0604020202020204" pitchFamily="34" charset="0"/>
                <a:ea typeface="Calibri" panose="020F0502020204030204" pitchFamily="34" charset="0"/>
                <a:cs typeface="Arial" panose="020B0604020202020204" pitchFamily="34" charset="0"/>
              </a:rPr>
              <a:t>(4), 434-456.</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doi.org/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10.1080/15548732.2016.1209150</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Kwako</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L. E., Glass, N., Campbell, J., Melvin, K. C., Barr, T., &amp; Gill, J. M. (2011). Traumatic brain injury in intimate partner violence: A critical review of outcomes and mechanisms. </a:t>
            </a:r>
            <a:r>
              <a:rPr lang="en-US" sz="1800" i="1" dirty="0">
                <a:effectLst/>
                <a:latin typeface="Arial" panose="020B0604020202020204" pitchFamily="34" charset="0"/>
                <a:ea typeface="Calibri" panose="020F0502020204030204" pitchFamily="34" charset="0"/>
                <a:cs typeface="Arial" panose="020B0604020202020204" pitchFamily="34" charset="0"/>
              </a:rPr>
              <a:t>Trauma, Violence, &amp; Abuse</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12</a:t>
            </a:r>
            <a:r>
              <a:rPr lang="en-US" sz="1800" dirty="0">
                <a:effectLst/>
                <a:latin typeface="Arial" panose="020B0604020202020204" pitchFamily="34" charset="0"/>
                <a:ea typeface="Calibri" panose="020F0502020204030204" pitchFamily="34" charset="0"/>
                <a:cs typeface="Arial" panose="020B0604020202020204" pitchFamily="34" charset="0"/>
              </a:rPr>
              <a:t>(3), 115-126.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https://doi.org/10.1177/1524838011404251</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Lacey, K. K., McPherson, M. D., Samuel, P. S., Powell Sears, K., &amp; Head, D. (2013). The impact of different types of intimate partner violence on the mental and physical health of women in different ethnic groups. </a:t>
            </a:r>
            <a:r>
              <a:rPr lang="en-US" sz="1800" i="1" dirty="0">
                <a:effectLst/>
                <a:latin typeface="Arial" panose="020B0604020202020204" pitchFamily="34" charset="0"/>
                <a:ea typeface="Calibri" panose="020F0502020204030204" pitchFamily="34" charset="0"/>
                <a:cs typeface="Arial" panose="020B0604020202020204" pitchFamily="34" charset="0"/>
              </a:rPr>
              <a:t>Journal of interpersonal violence</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28</a:t>
            </a:r>
            <a:r>
              <a:rPr lang="en-US" sz="1800" dirty="0">
                <a:effectLst/>
                <a:latin typeface="Arial" panose="020B0604020202020204" pitchFamily="34" charset="0"/>
                <a:ea typeface="Calibri" panose="020F0502020204030204" pitchFamily="34" charset="0"/>
                <a:cs typeface="Arial" panose="020B0604020202020204" pitchFamily="34" charset="0"/>
              </a:rPr>
              <a:t>(2), 359-385. </a:t>
            </a:r>
            <a:r>
              <a:rPr lang="es-CO" sz="1800" u="sng" dirty="0">
                <a:solidFill>
                  <a:srgbClr val="006ACC"/>
                </a:solidFill>
                <a:effectLst/>
                <a:latin typeface="Arial" panose="020B0604020202020204" pitchFamily="34" charset="0"/>
                <a:ea typeface="Calibri" panose="020F0502020204030204" pitchFamily="34" charset="0"/>
                <a:cs typeface="Arial" panose="020B0604020202020204" pitchFamily="34" charset="0"/>
                <a:hlinkClick r:id="rId10"/>
              </a:rPr>
              <a:t>https://doi.org/10.1177/0886260512454743</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800"/>
              </a:spcAft>
              <a:buNone/>
            </a:pPr>
            <a:r>
              <a:rPr lang="es-CO" sz="1800" dirty="0">
                <a:effectLst/>
                <a:latin typeface="Arial" panose="020B0604020202020204" pitchFamily="34" charset="0"/>
                <a:ea typeface="Calibri" panose="020F0502020204030204" pitchFamily="34" charset="0"/>
                <a:cs typeface="Arial" panose="020B0604020202020204" pitchFamily="34" charset="0"/>
              </a:rPr>
              <a:t>Machado, A., Hines, D., &amp; Douglas, E. M. (2020). Machado, A., Hines, D., &amp; Douglas, E. M. (2020). </a:t>
            </a:r>
            <a:r>
              <a:rPr lang="en-US" sz="1800" dirty="0">
                <a:effectLst/>
                <a:latin typeface="Arial" panose="020B0604020202020204" pitchFamily="34" charset="0"/>
                <a:ea typeface="Calibri" panose="020F0502020204030204" pitchFamily="34" charset="0"/>
                <a:cs typeface="Arial" panose="020B0604020202020204" pitchFamily="34" charset="0"/>
              </a:rPr>
              <a:t>Male victims of female-perpetrated partner violence: A qualitative analysis of men’s experiences, the impact of violence, and perceptions of their worth. Psychology of Men &amp; Masculinities, 21(4), 612.</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1"/>
              </a:rPr>
              <a:t>https://doi.org/10.1037/men0000285</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s-CO"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Madruga, C. S., Viana, M. C., </a:t>
            </a:r>
            <a:r>
              <a:rPr lang="es-CO"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Abdalla</a:t>
            </a:r>
            <a:r>
              <a:rPr lang="es-CO"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R. R., Caetano, R., &amp; </a:t>
            </a:r>
            <a:r>
              <a:rPr lang="es-CO" sz="18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Laranjeira</a:t>
            </a:r>
            <a:r>
              <a:rPr lang="es-CO"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 R. (2017). </a:t>
            </a:r>
            <a:r>
              <a:rPr lang="en-US"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Pathways from witnessing parental violence during childhood to involvement in intimate partner violence in adult life: The roles of depression and substance use. </a:t>
            </a:r>
            <a:r>
              <a:rPr lang="en-US" sz="1800" i="1" dirty="0">
                <a:effectLst/>
                <a:latin typeface="Arial" panose="020B0604020202020204" pitchFamily="34" charset="0"/>
                <a:ea typeface="Calibri" panose="020F0502020204030204" pitchFamily="34" charset="0"/>
                <a:cs typeface="Arial" panose="020B0604020202020204" pitchFamily="34" charset="0"/>
              </a:rPr>
              <a:t>Drug and alcohol review</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36</a:t>
            </a:r>
            <a:r>
              <a:rPr lang="en-US" sz="1800" dirty="0">
                <a:effectLst/>
                <a:latin typeface="Arial" panose="020B0604020202020204" pitchFamily="34" charset="0"/>
                <a:ea typeface="Calibri" panose="020F0502020204030204" pitchFamily="34" charset="0"/>
                <a:cs typeface="Arial" panose="020B0604020202020204" pitchFamily="34" charset="0"/>
              </a:rPr>
              <a:t>(1), 107-114.https:// doi.org/ 10.1111/dar.12514</a:t>
            </a:r>
          </a:p>
        </p:txBody>
      </p:sp>
      <p:pic>
        <p:nvPicPr>
          <p:cNvPr id="4" name="Picture 3" descr="A red and white logo&#10;&#10;Description automatically generated with low confidence">
            <a:extLst>
              <a:ext uri="{FF2B5EF4-FFF2-40B4-BE49-F238E27FC236}">
                <a16:creationId xmlns:a16="http://schemas.microsoft.com/office/drawing/2014/main" id="{D2BACA5B-867D-4FA9-A490-5DA9B734996C}"/>
              </a:ext>
            </a:extLst>
          </p:cNvPr>
          <p:cNvPicPr>
            <a:picLocks noChangeAspect="1"/>
          </p:cNvPicPr>
          <p:nvPr/>
        </p:nvPicPr>
        <p:blipFill>
          <a:blip r:embed="rId12"/>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2536034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551F-C7CB-4541-8EF1-5E1D24A106A3}"/>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60E531AD-6B1E-46FB-9730-EC11D1914818}"/>
              </a:ext>
            </a:extLst>
          </p:cNvPr>
          <p:cNvSpPr>
            <a:spLocks noGrp="1"/>
          </p:cNvSpPr>
          <p:nvPr>
            <p:ph idx="1"/>
          </p:nvPr>
        </p:nvSpPr>
        <p:spPr>
          <a:xfrm>
            <a:off x="768096" y="1398905"/>
            <a:ext cx="10515600" cy="4351338"/>
          </a:xfrm>
        </p:spPr>
        <p:txBody>
          <a:bodyPr>
            <a:noAutofit/>
          </a:bodyPr>
          <a:lstStyle/>
          <a:p>
            <a:pPr marL="0" indent="0" algn="l">
              <a:buNone/>
            </a:pPr>
            <a:r>
              <a:rPr lang="en-US" sz="900" b="0" i="0" dirty="0">
                <a:solidFill>
                  <a:srgbClr val="000000"/>
                </a:solidFill>
                <a:effectLst/>
                <a:latin typeface="Arial" panose="020B0604020202020204" pitchFamily="34" charset="0"/>
                <a:cs typeface="Arial" panose="020B0604020202020204" pitchFamily="34" charset="0"/>
              </a:rPr>
              <a:t>McDonald, R., </a:t>
            </a:r>
            <a:r>
              <a:rPr lang="en-US" sz="900" b="0" i="0" dirty="0" err="1">
                <a:solidFill>
                  <a:srgbClr val="000000"/>
                </a:solidFill>
                <a:effectLst/>
                <a:latin typeface="Arial" panose="020B0604020202020204" pitchFamily="34" charset="0"/>
                <a:cs typeface="Arial" panose="020B0604020202020204" pitchFamily="34" charset="0"/>
              </a:rPr>
              <a:t>Jouriles</a:t>
            </a:r>
            <a:r>
              <a:rPr lang="en-US" sz="900" b="0" i="0" dirty="0">
                <a:solidFill>
                  <a:srgbClr val="000000"/>
                </a:solidFill>
                <a:effectLst/>
                <a:latin typeface="Arial" panose="020B0604020202020204" pitchFamily="34" charset="0"/>
                <a:cs typeface="Arial" panose="020B0604020202020204" pitchFamily="34" charset="0"/>
              </a:rPr>
              <a:t>, E. N., </a:t>
            </a:r>
            <a:r>
              <a:rPr lang="en-US" sz="900" b="0" i="0" dirty="0" err="1">
                <a:solidFill>
                  <a:srgbClr val="000000"/>
                </a:solidFill>
                <a:effectLst/>
                <a:latin typeface="Arial" panose="020B0604020202020204" pitchFamily="34" charset="0"/>
                <a:cs typeface="Arial" panose="020B0604020202020204" pitchFamily="34" charset="0"/>
              </a:rPr>
              <a:t>Ramisetty-Mikler</a:t>
            </a:r>
            <a:r>
              <a:rPr lang="en-US" sz="900" b="0" i="0" dirty="0">
                <a:solidFill>
                  <a:srgbClr val="000000"/>
                </a:solidFill>
                <a:effectLst/>
                <a:latin typeface="Arial" panose="020B0604020202020204" pitchFamily="34" charset="0"/>
                <a:cs typeface="Arial" panose="020B0604020202020204" pitchFamily="34" charset="0"/>
              </a:rPr>
              <a:t>, S., Caetano, R., &amp; Green, C. E. (2006). Estimating the number of American children living in partner-violent families. Journal of family psychology, 20(1), 137.https:// doi.org/ 10.1037/0893-3200.20.1.137</a:t>
            </a:r>
          </a:p>
          <a:p>
            <a:pPr marL="0" indent="0" algn="l">
              <a:buNone/>
            </a:pPr>
            <a:r>
              <a:rPr lang="en-US" sz="900" b="0" i="0" dirty="0">
                <a:solidFill>
                  <a:srgbClr val="000000"/>
                </a:solidFill>
                <a:effectLst/>
                <a:latin typeface="Arial" panose="020B0604020202020204" pitchFamily="34" charset="0"/>
                <a:cs typeface="Arial" panose="020B0604020202020204" pitchFamily="34" charset="0"/>
              </a:rPr>
              <a:t>Miller, W. R., &amp; Rollnick, S. (2012). Motivational interviewing: Helping people change. Guilford press.</a:t>
            </a:r>
          </a:p>
          <a:p>
            <a:pPr marL="0" indent="0" algn="l">
              <a:buNone/>
            </a:pPr>
            <a:r>
              <a:rPr lang="en-US" sz="900" b="0" i="0" dirty="0">
                <a:solidFill>
                  <a:srgbClr val="000000"/>
                </a:solidFill>
                <a:effectLst/>
                <a:latin typeface="Arial" panose="020B0604020202020204" pitchFamily="34" charset="0"/>
                <a:cs typeface="Arial" panose="020B0604020202020204" pitchFamily="34" charset="0"/>
              </a:rPr>
              <a:t>National Center for Injury Prevention and Control, Division of Violence Prevention (n.d.). The social-ecological model: A framework for violence prevention. Centers for Disease Control and Prevention. Retrieved February 8, 2022, from https://www.cdc.gov/violenceprevention/about/social-ecologicalmodel.html</a:t>
            </a:r>
          </a:p>
          <a:p>
            <a:pPr marL="0" indent="0" algn="l">
              <a:buNone/>
            </a:pPr>
            <a:r>
              <a:rPr lang="en-US" sz="900" b="0" i="0" dirty="0">
                <a:solidFill>
                  <a:srgbClr val="000000"/>
                </a:solidFill>
                <a:effectLst/>
                <a:latin typeface="Arial" panose="020B0604020202020204" pitchFamily="34" charset="0"/>
                <a:cs typeface="Arial" panose="020B0604020202020204" pitchFamily="34" charset="0"/>
              </a:rPr>
              <a:t>National Coalition Against Domestic Violence (2020). Domestic violence. Retrieved from https://assets.speakcdn.com/assets/2497/domestic_violence-2020080709350855.pdf?1596811079991. </a:t>
            </a:r>
          </a:p>
          <a:p>
            <a:pPr marL="0" indent="0" algn="l">
              <a:buNone/>
            </a:pPr>
            <a:r>
              <a:rPr lang="en-US" sz="900" b="0" i="0" dirty="0">
                <a:solidFill>
                  <a:srgbClr val="000000"/>
                </a:solidFill>
                <a:effectLst/>
                <a:latin typeface="Arial" panose="020B0604020202020204" pitchFamily="34" charset="0"/>
                <a:cs typeface="Arial" panose="020B0604020202020204" pitchFamily="34" charset="0"/>
              </a:rPr>
              <a:t>National Coalition Against Domestic Violence (2021). Domestic violence in Ohio. Retrieved April 19, 2022 from https://ncadv.org/state-by-state</a:t>
            </a:r>
          </a:p>
          <a:p>
            <a:pPr marL="0" indent="0" algn="l">
              <a:buNone/>
            </a:pPr>
            <a:r>
              <a:rPr lang="en-US" sz="900" b="0" i="0" dirty="0">
                <a:solidFill>
                  <a:srgbClr val="000000"/>
                </a:solidFill>
                <a:effectLst/>
                <a:latin typeface="Arial" panose="020B0604020202020204" pitchFamily="34" charset="0"/>
                <a:cs typeface="Arial" panose="020B0604020202020204" pitchFamily="34" charset="0"/>
              </a:rPr>
              <a:t>National Coalition Against Domestic Violence (n.d.). Why do Victims Stay? Retrieved April 19, 2022 from https://www.ncadv.org/why-do-victims-stay</a:t>
            </a:r>
          </a:p>
          <a:p>
            <a:pPr marL="0" indent="0" algn="l">
              <a:buNone/>
            </a:pPr>
            <a:r>
              <a:rPr lang="en-US" sz="900" b="0" i="0" dirty="0">
                <a:solidFill>
                  <a:srgbClr val="000000"/>
                </a:solidFill>
                <a:effectLst/>
                <a:latin typeface="Arial" panose="020B0604020202020204" pitchFamily="34" charset="0"/>
                <a:cs typeface="Arial" panose="020B0604020202020204" pitchFamily="34" charset="0"/>
              </a:rPr>
              <a:t>Nicholson, J. V., Chen, Y., &amp; Huang, C. C. (2018). Children's exposure to intimate partner violence and peer bullying victimization. Children and Youth Services Review, 91, 439-446. https://doi.org/10.1016/j.childyouth.2018.06.034</a:t>
            </a:r>
          </a:p>
          <a:p>
            <a:pPr marL="0" indent="0" algn="l">
              <a:buNone/>
            </a:pPr>
            <a:r>
              <a:rPr lang="en-US" sz="900" b="0" i="0" dirty="0" err="1">
                <a:solidFill>
                  <a:srgbClr val="000000"/>
                </a:solidFill>
                <a:effectLst/>
                <a:latin typeface="Arial" panose="020B0604020202020204" pitchFamily="34" charset="0"/>
                <a:cs typeface="Arial" panose="020B0604020202020204" pitchFamily="34" charset="0"/>
              </a:rPr>
              <a:t>Niolon</a:t>
            </a:r>
            <a:r>
              <a:rPr lang="en-US" sz="900" b="0" i="0" dirty="0">
                <a:solidFill>
                  <a:srgbClr val="000000"/>
                </a:solidFill>
                <a:effectLst/>
                <a:latin typeface="Arial" panose="020B0604020202020204" pitchFamily="34" charset="0"/>
                <a:cs typeface="Arial" panose="020B0604020202020204" pitchFamily="34" charset="0"/>
              </a:rPr>
              <a:t>, P. H., &amp; Centers for Disease Control and Prevention. (2017). Preventing intimate partner violence across the lifespan: A technical package of programs, policies, and practices. Government Printing Office.</a:t>
            </a:r>
          </a:p>
          <a:p>
            <a:pPr marL="0" indent="0" algn="l">
              <a:buNone/>
            </a:pPr>
            <a:r>
              <a:rPr lang="en-US" sz="900" b="0" i="0" dirty="0">
                <a:solidFill>
                  <a:srgbClr val="000000"/>
                </a:solidFill>
                <a:effectLst/>
                <a:latin typeface="Arial" panose="020B0604020202020204" pitchFamily="34" charset="0"/>
                <a:cs typeface="Arial" panose="020B0604020202020204" pitchFamily="34" charset="0"/>
              </a:rPr>
              <a:t>Ohio Department of Health (n.d.). Ohio Pregnancy-Associated Mortality Review Program Fact Sheet. Retrieved April 19, 2022 from: https://odh.ohio.gov/know-our-programs/pregnancy-associated-mortality-review/media/pamr-fact-sheet.</a:t>
            </a:r>
          </a:p>
          <a:p>
            <a:pPr marL="0" indent="0" algn="l">
              <a:buNone/>
            </a:pPr>
            <a:r>
              <a:rPr lang="en-US" sz="900" b="0" i="0" dirty="0">
                <a:solidFill>
                  <a:srgbClr val="000000"/>
                </a:solidFill>
                <a:effectLst/>
                <a:latin typeface="Arial" panose="020B0604020202020204" pitchFamily="34" charset="0"/>
                <a:cs typeface="Arial" panose="020B0604020202020204" pitchFamily="34" charset="0"/>
              </a:rPr>
              <a:t>Ohio Domestic Violence Network. (2012). Ohio Domestic Violence Protocol for Health Care Providers: Standards of Care. Columbus, OH: Ohio Domestic Violence Network.</a:t>
            </a:r>
          </a:p>
          <a:p>
            <a:pPr marL="0" indent="0" algn="l">
              <a:buNone/>
            </a:pPr>
            <a:r>
              <a:rPr lang="en-US" sz="900" b="0" i="0" dirty="0">
                <a:solidFill>
                  <a:srgbClr val="000000"/>
                </a:solidFill>
                <a:effectLst/>
                <a:latin typeface="Arial" panose="020B0604020202020204" pitchFamily="34" charset="0"/>
                <a:cs typeface="Arial" panose="020B0604020202020204" pitchFamily="34" charset="0"/>
              </a:rPr>
              <a:t>O'Neil, A., &amp; </a:t>
            </a:r>
            <a:r>
              <a:rPr lang="en-US" sz="900" b="0" i="0" dirty="0" err="1">
                <a:solidFill>
                  <a:srgbClr val="000000"/>
                </a:solidFill>
                <a:effectLst/>
                <a:latin typeface="Arial" panose="020B0604020202020204" pitchFamily="34" charset="0"/>
                <a:cs typeface="Arial" panose="020B0604020202020204" pitchFamily="34" charset="0"/>
              </a:rPr>
              <a:t>Scovelle</a:t>
            </a:r>
            <a:r>
              <a:rPr lang="en-US" sz="900" b="0" i="0" dirty="0">
                <a:solidFill>
                  <a:srgbClr val="000000"/>
                </a:solidFill>
                <a:effectLst/>
                <a:latin typeface="Arial" panose="020B0604020202020204" pitchFamily="34" charset="0"/>
                <a:cs typeface="Arial" panose="020B0604020202020204" pitchFamily="34" charset="0"/>
              </a:rPr>
              <a:t>, A. J. (2018). Intimate partner violence perpetration and cardiovascular risk: a systematic review. Preventive medicine reports, 10, 15-19. https://doi.org/10.1016/j.pmedr.2018.01.006</a:t>
            </a:r>
          </a:p>
          <a:p>
            <a:pPr marL="0" indent="0" algn="l">
              <a:buNone/>
            </a:pPr>
            <a:r>
              <a:rPr lang="en-US" sz="900" b="0" i="0" dirty="0" err="1">
                <a:solidFill>
                  <a:srgbClr val="000000"/>
                </a:solidFill>
                <a:effectLst/>
                <a:latin typeface="Arial" panose="020B0604020202020204" pitchFamily="34" charset="0"/>
                <a:cs typeface="Arial" panose="020B0604020202020204" pitchFamily="34" charset="0"/>
              </a:rPr>
              <a:t>Panuzio</a:t>
            </a:r>
            <a:r>
              <a:rPr lang="en-US" sz="900" b="0" i="0" dirty="0">
                <a:solidFill>
                  <a:srgbClr val="000000"/>
                </a:solidFill>
                <a:effectLst/>
                <a:latin typeface="Arial" panose="020B0604020202020204" pitchFamily="34" charset="0"/>
                <a:cs typeface="Arial" panose="020B0604020202020204" pitchFamily="34" charset="0"/>
              </a:rPr>
              <a:t>, J., Taft, C. T., Black, D. A., </a:t>
            </a:r>
            <a:r>
              <a:rPr lang="en-US" sz="900" b="0" i="0" dirty="0" err="1">
                <a:solidFill>
                  <a:srgbClr val="000000"/>
                </a:solidFill>
                <a:effectLst/>
                <a:latin typeface="Arial" panose="020B0604020202020204" pitchFamily="34" charset="0"/>
                <a:cs typeface="Arial" panose="020B0604020202020204" pitchFamily="34" charset="0"/>
              </a:rPr>
              <a:t>Koenen</a:t>
            </a:r>
            <a:r>
              <a:rPr lang="en-US" sz="900" b="0" i="0" dirty="0">
                <a:solidFill>
                  <a:srgbClr val="000000"/>
                </a:solidFill>
                <a:effectLst/>
                <a:latin typeface="Arial" panose="020B0604020202020204" pitchFamily="34" charset="0"/>
                <a:cs typeface="Arial" panose="020B0604020202020204" pitchFamily="34" charset="0"/>
              </a:rPr>
              <a:t>, K. C., &amp; Murphy, C. M. (2007). Relationship abuse and victims’ posttraumatic stress disorder symptoms: Associations with child behavior problems. Journal of Family Violence, 22(4), 177-185.https://doi.org/10.1007/s10896-007-9069-z</a:t>
            </a:r>
          </a:p>
          <a:p>
            <a:pPr marL="0" indent="0" algn="l">
              <a:buNone/>
            </a:pPr>
            <a:r>
              <a:rPr lang="en-US" sz="900" b="0" i="0" dirty="0" err="1">
                <a:solidFill>
                  <a:srgbClr val="000000"/>
                </a:solidFill>
                <a:effectLst/>
                <a:latin typeface="Arial" panose="020B0604020202020204" pitchFamily="34" charset="0"/>
                <a:cs typeface="Arial" panose="020B0604020202020204" pitchFamily="34" charset="0"/>
              </a:rPr>
              <a:t>Penti</a:t>
            </a:r>
            <a:r>
              <a:rPr lang="en-US" sz="900" b="0" i="0" dirty="0">
                <a:solidFill>
                  <a:srgbClr val="000000"/>
                </a:solidFill>
                <a:effectLst/>
                <a:latin typeface="Arial" panose="020B0604020202020204" pitchFamily="34" charset="0"/>
                <a:cs typeface="Arial" panose="020B0604020202020204" pitchFamily="34" charset="0"/>
              </a:rPr>
              <a:t>, B., Tran, H., Timmons, J., Rothman, E. F., &amp; Wilkinson, J. (2017). Physicians' experiences with male patients who perpetrate intimate partner violence. The Journal of the American Board of Family Medicine, 30(2), 239-247. https://doi.org/10.3122/jabfm.2017.02.160258</a:t>
            </a:r>
          </a:p>
          <a:p>
            <a:pPr marL="0" indent="0" algn="l">
              <a:buNone/>
            </a:pPr>
            <a:r>
              <a:rPr lang="en-US" sz="900" b="0" i="0" dirty="0">
                <a:solidFill>
                  <a:srgbClr val="000000"/>
                </a:solidFill>
                <a:effectLst/>
                <a:latin typeface="Arial" panose="020B0604020202020204" pitchFamily="34" charset="0"/>
                <a:cs typeface="Arial" panose="020B0604020202020204" pitchFamily="34" charset="0"/>
              </a:rPr>
              <a:t>Peterson, C., Kearns, M. C., McIntosh, W. L., Estefan, L. F., </a:t>
            </a:r>
            <a:r>
              <a:rPr lang="en-US" sz="900" b="0" i="0" dirty="0" err="1">
                <a:solidFill>
                  <a:srgbClr val="000000"/>
                </a:solidFill>
                <a:effectLst/>
                <a:latin typeface="Arial" panose="020B0604020202020204" pitchFamily="34" charset="0"/>
                <a:cs typeface="Arial" panose="020B0604020202020204" pitchFamily="34" charset="0"/>
              </a:rPr>
              <a:t>Nicolaidis</a:t>
            </a:r>
            <a:r>
              <a:rPr lang="en-US" sz="900" b="0" i="0" dirty="0">
                <a:solidFill>
                  <a:srgbClr val="000000"/>
                </a:solidFill>
                <a:effectLst/>
                <a:latin typeface="Arial" panose="020B0604020202020204" pitchFamily="34" charset="0"/>
                <a:cs typeface="Arial" panose="020B0604020202020204" pitchFamily="34" charset="0"/>
              </a:rPr>
              <a:t>, C., McCollister, K. E., ... &amp; Florence, C. (2018). Lifetime economic burden of intimate partner violence among US adults. American journal of preventive medicine, 55(4), 433-444. https://doi.org/10.1016/j.amepre.2018.04.049</a:t>
            </a:r>
          </a:p>
        </p:txBody>
      </p:sp>
      <p:pic>
        <p:nvPicPr>
          <p:cNvPr id="4" name="Picture 3" descr="A red and white logo&#10;&#10;Description automatically generated with low confidence">
            <a:extLst>
              <a:ext uri="{FF2B5EF4-FFF2-40B4-BE49-F238E27FC236}">
                <a16:creationId xmlns:a16="http://schemas.microsoft.com/office/drawing/2014/main" id="{12184298-8B6B-4AEC-9B7D-BC0EE9426EB5}"/>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1520559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551F-C7CB-4541-8EF1-5E1D24A106A3}"/>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60E531AD-6B1E-46FB-9730-EC11D1914818}"/>
              </a:ext>
            </a:extLst>
          </p:cNvPr>
          <p:cNvSpPr>
            <a:spLocks noGrp="1"/>
          </p:cNvSpPr>
          <p:nvPr>
            <p:ph idx="1"/>
          </p:nvPr>
        </p:nvSpPr>
        <p:spPr>
          <a:xfrm>
            <a:off x="838200" y="1688581"/>
            <a:ext cx="10515600" cy="4351338"/>
          </a:xfrm>
        </p:spPr>
        <p:txBody>
          <a:bodyPr>
            <a:normAutofit fontScale="85000" lnSpcReduction="20000"/>
          </a:bodyPr>
          <a:lstStyle/>
          <a:p>
            <a:pPr marL="0" indent="0">
              <a:buNone/>
            </a:pPr>
            <a:r>
              <a:rPr lang="en-US" sz="1050" b="0" i="0" dirty="0">
                <a:solidFill>
                  <a:srgbClr val="000000"/>
                </a:solidFill>
                <a:effectLst/>
                <a:latin typeface="Arial" panose="020B0604020202020204" pitchFamily="34" charset="0"/>
                <a:cs typeface="Arial" panose="020B0604020202020204" pitchFamily="34" charset="0"/>
              </a:rPr>
              <a:t>Roberts, A. L., Gilman, S. E., Fitzmaurice, G., Decker, M. R., &amp; </a:t>
            </a:r>
            <a:r>
              <a:rPr lang="en-US" sz="1050" b="0" i="0" dirty="0" err="1">
                <a:solidFill>
                  <a:srgbClr val="000000"/>
                </a:solidFill>
                <a:effectLst/>
                <a:latin typeface="Arial" panose="020B0604020202020204" pitchFamily="34" charset="0"/>
                <a:cs typeface="Arial" panose="020B0604020202020204" pitchFamily="34" charset="0"/>
              </a:rPr>
              <a:t>Koenen</a:t>
            </a:r>
            <a:r>
              <a:rPr lang="en-US" sz="1050" b="0" i="0" dirty="0">
                <a:solidFill>
                  <a:srgbClr val="000000"/>
                </a:solidFill>
                <a:effectLst/>
                <a:latin typeface="Arial" panose="020B0604020202020204" pitchFamily="34" charset="0"/>
                <a:cs typeface="Arial" panose="020B0604020202020204" pitchFamily="34" charset="0"/>
              </a:rPr>
              <a:t>, K. C. (2010). Witness of intimate partner violence in childhood and perpetration of intimate partner violence in adulthood. Epidemiology (Cambridge, Mass.), 21(6), 809. https://doi.org/10.1097/EDE.0b013e3181f39f03</a:t>
            </a:r>
          </a:p>
          <a:p>
            <a:pPr marL="0" indent="0">
              <a:buNone/>
            </a:pPr>
            <a:r>
              <a:rPr lang="en-US" sz="1050" b="0" i="0" u="none" strike="noStrike" baseline="0" dirty="0">
                <a:latin typeface="Arial" panose="020B0604020202020204" pitchFamily="34" charset="0"/>
              </a:rPr>
              <a:t>Roberts, A. L., McLaughlin, K. A., </a:t>
            </a:r>
            <a:r>
              <a:rPr lang="en-US" sz="1050" b="0" i="0" u="none" strike="noStrike" baseline="0" dirty="0" err="1">
                <a:latin typeface="Arial" panose="020B0604020202020204" pitchFamily="34" charset="0"/>
              </a:rPr>
              <a:t>Conron</a:t>
            </a:r>
            <a:r>
              <a:rPr lang="en-US" sz="1050" b="0" i="0" u="none" strike="noStrike" baseline="0" dirty="0">
                <a:latin typeface="Arial" panose="020B0604020202020204" pitchFamily="34" charset="0"/>
              </a:rPr>
              <a:t>, K. J., &amp; </a:t>
            </a:r>
            <a:r>
              <a:rPr lang="en-US" sz="1050" b="0" i="0" u="none" strike="noStrike" baseline="0" dirty="0" err="1">
                <a:latin typeface="Arial" panose="020B0604020202020204" pitchFamily="34" charset="0"/>
              </a:rPr>
              <a:t>Koenen</a:t>
            </a:r>
            <a:r>
              <a:rPr lang="en-US" sz="1050" b="0" i="0" u="none" strike="noStrike" baseline="0" dirty="0">
                <a:latin typeface="Arial" panose="020B0604020202020204" pitchFamily="34" charset="0"/>
              </a:rPr>
              <a:t>, K. C. (2011). Adulthood stressors, history of childhood adversity, and risk of perpetration of intimate partner violence. American journal of preventive medicine, 40(2), 128-138. https://doi.org/10.1016/j.amepre.2010.10.016</a:t>
            </a:r>
          </a:p>
          <a:p>
            <a:pPr marL="0" indent="0">
              <a:buNone/>
            </a:pPr>
            <a:r>
              <a:rPr lang="en-US" sz="1050" b="0" i="0" u="none" strike="noStrike" baseline="0" dirty="0">
                <a:latin typeface="Arial" panose="020B0604020202020204" pitchFamily="34" charset="0"/>
              </a:rPr>
              <a:t>Rollnick, S., &amp; Miller, W. R. (1995). What is motivational interviewing?. </a:t>
            </a:r>
            <a:r>
              <a:rPr lang="en-US" sz="1050" b="0" i="0" u="none" strike="noStrike" baseline="0" dirty="0" err="1">
                <a:latin typeface="Arial" panose="020B0604020202020204" pitchFamily="34" charset="0"/>
              </a:rPr>
              <a:t>Behavioural</a:t>
            </a:r>
            <a:r>
              <a:rPr lang="en-US" sz="1050" b="0" i="0" u="none" strike="noStrike" baseline="0" dirty="0">
                <a:latin typeface="Arial" panose="020B0604020202020204" pitchFamily="34" charset="0"/>
              </a:rPr>
              <a:t> and cognitive Psychotherapy, 23(4), 325-334.</a:t>
            </a:r>
          </a:p>
          <a:p>
            <a:pPr marL="0" indent="0">
              <a:buNone/>
            </a:pPr>
            <a:r>
              <a:rPr lang="en-US" sz="1050" b="0" i="0" u="none" strike="noStrike" baseline="0" dirty="0">
                <a:latin typeface="Arial" panose="020B0604020202020204" pitchFamily="34" charset="0"/>
              </a:rPr>
              <a:t>Sharps, P. W., Campbell, J., Campbell, D., Gary, F., &amp; Webster, D. (2001). The role of alcohol use in intimate partner femicide. American Journal on Addictions, 10(2), 122-135. https://doi.org/10.1080/105504901750227787</a:t>
            </a:r>
          </a:p>
          <a:p>
            <a:pPr marL="0" indent="0">
              <a:buNone/>
            </a:pPr>
            <a:r>
              <a:rPr lang="en-US" sz="1050" b="0" i="0" u="none" strike="noStrike" baseline="0" dirty="0">
                <a:latin typeface="Arial" panose="020B0604020202020204" pitchFamily="34" charset="0"/>
              </a:rPr>
              <a:t>Sheridan, D. J., &amp; Nash, K. R. (2007). Acute injury patterns of intimate partner violence victims. Trauma, Violence, &amp; Abuse, 8(3), 281-289. https://doi.org/10.1177/1524838007303504</a:t>
            </a:r>
          </a:p>
          <a:p>
            <a:pPr marL="0" indent="0">
              <a:buNone/>
            </a:pPr>
            <a:r>
              <a:rPr lang="en-US" sz="1050" b="0" i="0" u="none" strike="noStrike" baseline="0" dirty="0">
                <a:latin typeface="Arial" panose="020B0604020202020204" pitchFamily="34" charset="0"/>
              </a:rPr>
              <a:t>Smith, P. H., </a:t>
            </a:r>
            <a:r>
              <a:rPr lang="en-US" sz="1050" b="0" i="0" u="none" strike="noStrike" baseline="0" dirty="0" err="1">
                <a:latin typeface="Arial" panose="020B0604020202020204" pitchFamily="34" charset="0"/>
              </a:rPr>
              <a:t>Homish</a:t>
            </a:r>
            <a:r>
              <a:rPr lang="en-US" sz="1050" b="0" i="0" u="none" strike="noStrike" baseline="0" dirty="0">
                <a:latin typeface="Arial" panose="020B0604020202020204" pitchFamily="34" charset="0"/>
              </a:rPr>
              <a:t>, G. G., Leonard, K. E., &amp; Cornelius, J. R. (2012). Intimate partner violence and specific substance use disorders: findings from the National Epidemiologic Survey on Alcohol and Related Conditions. Psychology of Addictive Behaviors, 26(2), 236. https://doi.org/10.1037/a0024855</a:t>
            </a:r>
          </a:p>
          <a:p>
            <a:pPr marL="0" indent="0">
              <a:buNone/>
            </a:pPr>
            <a:r>
              <a:rPr lang="en-US" sz="1050" b="0" i="0" u="none" strike="noStrike" baseline="0" dirty="0">
                <a:latin typeface="Arial" panose="020B0604020202020204" pitchFamily="34" charset="0"/>
              </a:rPr>
              <a:t>Smith, S. G., Chen, J., Basile, K. C., Gilbert, L .K., Merrick, M. T., Patel, N., Walling, M., &amp; Jain, A. (2017). The national intimate partner and sexual violence survey (NISVS): 2010-2012 state report. National Center for Injury Prevention and Control, Centers for Disease Control and Prevention.</a:t>
            </a:r>
          </a:p>
          <a:p>
            <a:pPr marL="0" indent="0">
              <a:buNone/>
            </a:pPr>
            <a:r>
              <a:rPr lang="en-US" sz="1050" b="0" i="0" u="none" strike="noStrike" baseline="0" dirty="0" err="1">
                <a:latin typeface="Arial" panose="020B0604020202020204" pitchFamily="34" charset="0"/>
              </a:rPr>
              <a:t>Stylianou</a:t>
            </a:r>
            <a:r>
              <a:rPr lang="en-US" sz="1050" b="0" i="0" u="none" strike="noStrike" baseline="0" dirty="0">
                <a:latin typeface="Arial" panose="020B0604020202020204" pitchFamily="34" charset="0"/>
              </a:rPr>
              <a:t>, A. M., &amp; </a:t>
            </a:r>
            <a:r>
              <a:rPr lang="en-US" sz="1050" b="0" i="0" u="none" strike="noStrike" baseline="0" dirty="0" err="1">
                <a:latin typeface="Arial" panose="020B0604020202020204" pitchFamily="34" charset="0"/>
              </a:rPr>
              <a:t>Ebright</a:t>
            </a:r>
            <a:r>
              <a:rPr lang="en-US" sz="1050" b="0" i="0" u="none" strike="noStrike" baseline="0" dirty="0">
                <a:latin typeface="Arial" panose="020B0604020202020204" pitchFamily="34" charset="0"/>
              </a:rPr>
              <a:t>, E. (2021). Providing coordinated, immediate, trauma-focused, and interdisciplinary responses to children exposed to severe intimate partner violence: assessing feasibility of a collaborative model. Journal of interpersonal violence, 36(5-6), NP2773-NP2799.https://doi.org/10.1177/0886260518769359</a:t>
            </a:r>
          </a:p>
          <a:p>
            <a:pPr marL="0" indent="0">
              <a:buNone/>
            </a:pPr>
            <a:r>
              <a:rPr lang="en-US" sz="1050" b="0" i="0" u="none" strike="noStrike" baseline="0" dirty="0">
                <a:latin typeface="Arial" panose="020B0604020202020204" pitchFamily="34" charset="0"/>
              </a:rPr>
              <a:t>Substance Abuse and Mental Health Services Administration (2014). SAMHSA’s Concept </a:t>
            </a:r>
            <a:r>
              <a:rPr lang="en-US" sz="1050" b="0" i="0" dirty="0">
                <a:solidFill>
                  <a:srgbClr val="000000"/>
                </a:solidFill>
                <a:effectLst/>
                <a:latin typeface="Arial" panose="020B0604020202020204" pitchFamily="34" charset="0"/>
                <a:cs typeface="Arial" panose="020B0604020202020204" pitchFamily="34" charset="0"/>
              </a:rPr>
              <a:t>of Trauma and Guidance for a Trauma-Informed Approach. HHS Publication No. (SMA) 14-4884. Rockville, MD: Substance Abuse and Mental Health Services Administration.</a:t>
            </a:r>
            <a:endParaRPr lang="en-US" sz="1050" b="0" i="0" u="none" strike="noStrike" baseline="0" dirty="0">
              <a:latin typeface="Arial" panose="020B0604020202020204" pitchFamily="34" charset="0"/>
            </a:endParaRPr>
          </a:p>
          <a:p>
            <a:pPr marL="0" indent="0">
              <a:buNone/>
            </a:pPr>
            <a:r>
              <a:rPr lang="en-US" sz="1050" b="0" i="0" u="none" strike="noStrike" baseline="0" dirty="0">
                <a:latin typeface="Arial" panose="020B0604020202020204" pitchFamily="34" charset="0"/>
              </a:rPr>
              <a:t>Truman, J. L., &amp; Morgan, R. E. (2014). Nonfatal domestic violence. Washington, DC: US Department of Justice, Bureau of Justice Statistics. Retrieved from http://www.bjs.gov/content/pub/pdf/ndv0312.pdf</a:t>
            </a:r>
          </a:p>
          <a:p>
            <a:pPr marL="0" indent="0">
              <a:buNone/>
            </a:pPr>
            <a:r>
              <a:rPr lang="en-US" sz="1050" b="0" i="0" u="none" strike="noStrike" baseline="0" dirty="0" err="1">
                <a:latin typeface="Arial" panose="020B0604020202020204" pitchFamily="34" charset="0"/>
              </a:rPr>
              <a:t>Vatnar</a:t>
            </a:r>
            <a:r>
              <a:rPr lang="en-US" sz="1050" b="0" i="0" u="none" strike="noStrike" baseline="0" dirty="0">
                <a:latin typeface="Arial" panose="020B0604020202020204" pitchFamily="34" charset="0"/>
              </a:rPr>
              <a:t>, S. K., &amp; </a:t>
            </a:r>
            <a:r>
              <a:rPr lang="en-US" sz="1050" b="0" i="0" u="none" strike="noStrike" baseline="0" dirty="0" err="1">
                <a:latin typeface="Arial" panose="020B0604020202020204" pitchFamily="34" charset="0"/>
              </a:rPr>
              <a:t>Bjørkly</a:t>
            </a:r>
            <a:r>
              <a:rPr lang="en-US" sz="1050" b="0" i="0" u="none" strike="noStrike" baseline="0" dirty="0">
                <a:latin typeface="Arial" panose="020B0604020202020204" pitchFamily="34" charset="0"/>
              </a:rPr>
              <a:t>, S. (2011). Victim of and witness to violence: an interactional perspective on mothers' perceptions of children exposed to intimate partner violence. Violence and Victims, 26(6), 830-52. DOI: 10.1891/0886-6708.26.6.830</a:t>
            </a:r>
          </a:p>
          <a:p>
            <a:pPr marL="0" indent="0">
              <a:buNone/>
            </a:pPr>
            <a:r>
              <a:rPr lang="en-US" sz="1050" b="0" i="0" u="none" strike="noStrike" baseline="0" dirty="0" err="1">
                <a:latin typeface="Arial" panose="020B0604020202020204" pitchFamily="34" charset="0"/>
              </a:rPr>
              <a:t>Vicard-Olagne</a:t>
            </a:r>
            <a:r>
              <a:rPr lang="en-US" sz="1050" b="0" i="0" u="none" strike="noStrike" baseline="0" dirty="0">
                <a:latin typeface="Arial" panose="020B0604020202020204" pitchFamily="34" charset="0"/>
              </a:rPr>
              <a:t>, M., Pereira, B., </a:t>
            </a:r>
            <a:r>
              <a:rPr lang="en-US" sz="1050" b="0" i="0" u="none" strike="noStrike" baseline="0" dirty="0" err="1">
                <a:latin typeface="Arial" panose="020B0604020202020204" pitchFamily="34" charset="0"/>
              </a:rPr>
              <a:t>Rougé</a:t>
            </a:r>
            <a:r>
              <a:rPr lang="en-US" sz="1050" b="0" i="0" u="none" strike="noStrike" baseline="0" dirty="0">
                <a:latin typeface="Arial" panose="020B0604020202020204" pitchFamily="34" charset="0"/>
              </a:rPr>
              <a:t>, L., </a:t>
            </a:r>
            <a:r>
              <a:rPr lang="en-US" sz="1050" b="0" i="0" u="none" strike="noStrike" baseline="0" dirty="0" err="1">
                <a:latin typeface="Arial" panose="020B0604020202020204" pitchFamily="34" charset="0"/>
              </a:rPr>
              <a:t>Cabaillot</a:t>
            </a:r>
            <a:r>
              <a:rPr lang="en-US" sz="1050" b="0" i="0" u="none" strike="noStrike" baseline="0" dirty="0">
                <a:latin typeface="Arial" panose="020B0604020202020204" pitchFamily="34" charset="0"/>
              </a:rPr>
              <a:t>, A., </a:t>
            </a:r>
            <a:r>
              <a:rPr lang="en-US" sz="1050" b="0" i="0" u="none" strike="noStrike" baseline="0" dirty="0" err="1">
                <a:latin typeface="Arial" panose="020B0604020202020204" pitchFamily="34" charset="0"/>
              </a:rPr>
              <a:t>Vorilhon</a:t>
            </a:r>
            <a:r>
              <a:rPr lang="en-US" sz="1050" b="0" i="0" u="none" strike="noStrike" baseline="0" dirty="0">
                <a:latin typeface="Arial" panose="020B0604020202020204" pitchFamily="34" charset="0"/>
              </a:rPr>
              <a:t>, P., </a:t>
            </a:r>
            <a:r>
              <a:rPr lang="en-US" sz="1050" b="0" i="0" u="none" strike="noStrike" baseline="0" dirty="0" err="1">
                <a:latin typeface="Arial" panose="020B0604020202020204" pitchFamily="34" charset="0"/>
              </a:rPr>
              <a:t>Lazimi</a:t>
            </a:r>
            <a:r>
              <a:rPr lang="en-US" sz="1050" b="0" i="0" u="none" strike="noStrike" baseline="0" dirty="0">
                <a:latin typeface="Arial" panose="020B0604020202020204" pitchFamily="34" charset="0"/>
              </a:rPr>
              <a:t>, G., &amp; Laporte, C. (2022). Signs and symptoms of intimate partner violence in women attending primary care in Europe, North America and Australia: a systematic review and meta-analysis. Family practice, 39(1), 190-199. https://doi.org/10.1093/fampra/cmab097</a:t>
            </a:r>
          </a:p>
          <a:p>
            <a:pPr marL="0" indent="0">
              <a:buNone/>
            </a:pPr>
            <a:r>
              <a:rPr lang="en-US" sz="1050" b="0" i="0" u="none" strike="noStrike" baseline="0" dirty="0">
                <a:latin typeface="Arial" panose="020B0604020202020204" pitchFamily="34" charset="0"/>
              </a:rPr>
              <a:t>Wallace, M., </a:t>
            </a:r>
            <a:r>
              <a:rPr lang="en-US" sz="1050" b="0" i="0" u="none" strike="noStrike" baseline="0" dirty="0" err="1">
                <a:latin typeface="Arial" panose="020B0604020202020204" pitchFamily="34" charset="0"/>
              </a:rPr>
              <a:t>Gillispie</a:t>
            </a:r>
            <a:r>
              <a:rPr lang="en-US" sz="1050" b="0" i="0" u="none" strike="noStrike" baseline="0" dirty="0">
                <a:latin typeface="Arial" panose="020B0604020202020204" pitchFamily="34" charset="0"/>
              </a:rPr>
              <a:t>-Bell, V., Cruz, K., Davis, K., &amp; </a:t>
            </a:r>
            <a:r>
              <a:rPr lang="en-US" sz="1050" b="0" i="0" u="none" strike="noStrike" baseline="0" dirty="0" err="1">
                <a:latin typeface="Arial" panose="020B0604020202020204" pitchFamily="34" charset="0"/>
              </a:rPr>
              <a:t>Vilda</a:t>
            </a:r>
            <a:r>
              <a:rPr lang="en-US" sz="1050" b="0" i="0" u="none" strike="noStrike" baseline="0" dirty="0">
                <a:latin typeface="Arial" panose="020B0604020202020204" pitchFamily="34" charset="0"/>
              </a:rPr>
              <a:t>, D. (2021). Homicide During Pregnancy and the Postpartum Period in the United States, 2018–2019. Obstetrics &amp; Gynecology, 138(5), 762-769. https://doi.org/10.1097/AOG.0000000000004567</a:t>
            </a:r>
          </a:p>
          <a:p>
            <a:pPr marL="0" indent="0">
              <a:buNone/>
            </a:pPr>
            <a:r>
              <a:rPr lang="en-US" sz="1050" b="0" i="0" u="none" strike="noStrike" baseline="0" dirty="0">
                <a:latin typeface="Arial" panose="020B0604020202020204" pitchFamily="34" charset="0"/>
              </a:rPr>
              <a:t>World Health Organization (2012). Understanding and addressing violence against women. Retrieved from https://www.who.int/reproductivehealth/publications/violence/en/ </a:t>
            </a:r>
          </a:p>
          <a:p>
            <a:endParaRPr lang="en-US" sz="1050" b="0" i="0" u="none" strike="noStrike" baseline="0" dirty="0">
              <a:solidFill>
                <a:srgbClr val="8764AB"/>
              </a:solidFill>
              <a:latin typeface="Arial" panose="020B0604020202020204" pitchFamily="34" charset="0"/>
            </a:endParaRPr>
          </a:p>
          <a:p>
            <a:pPr marL="0" indent="0" algn="l">
              <a:buNone/>
            </a:pPr>
            <a:endParaRPr lang="en-US" sz="2000" b="0" i="0" dirty="0">
              <a:solidFill>
                <a:srgbClr val="000000"/>
              </a:solidFill>
              <a:effectLst/>
              <a:latin typeface="Arial" panose="020B0604020202020204" pitchFamily="34" charset="0"/>
              <a:cs typeface="Arial" panose="020B0604020202020204" pitchFamily="34" charset="0"/>
            </a:endParaRPr>
          </a:p>
        </p:txBody>
      </p:sp>
      <p:pic>
        <p:nvPicPr>
          <p:cNvPr id="4" name="Picture 3" descr="A red and white logo&#10;&#10;Description automatically generated with low confidence">
            <a:extLst>
              <a:ext uri="{FF2B5EF4-FFF2-40B4-BE49-F238E27FC236}">
                <a16:creationId xmlns:a16="http://schemas.microsoft.com/office/drawing/2014/main" id="{12184298-8B6B-4AEC-9B7D-BC0EE9426EB5}"/>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415340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E6E8-5285-49D7-8918-E2D74E8B4688}"/>
              </a:ext>
            </a:extLst>
          </p:cNvPr>
          <p:cNvSpPr>
            <a:spLocks noGrp="1"/>
          </p:cNvSpPr>
          <p:nvPr>
            <p:ph type="title"/>
          </p:nvPr>
        </p:nvSpPr>
        <p:spPr>
          <a:xfrm>
            <a:off x="0" y="0"/>
            <a:ext cx="12192000" cy="1325563"/>
          </a:xfrm>
        </p:spPr>
        <p:txBody>
          <a:bodyPr>
            <a:normAutofit/>
          </a:bodyPr>
          <a:lstStyle/>
          <a:p>
            <a:pPr algn="ctr"/>
            <a:r>
              <a:rPr lang="en-US" b="1" dirty="0">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882A197E-E89E-436F-BCD2-556C4286A806}"/>
              </a:ext>
            </a:extLst>
          </p:cNvPr>
          <p:cNvSpPr>
            <a:spLocks noGrp="1"/>
          </p:cNvSpPr>
          <p:nvPr>
            <p:ph idx="1"/>
          </p:nvPr>
        </p:nvSpPr>
        <p:spPr>
          <a:xfrm>
            <a:off x="301345" y="1325563"/>
            <a:ext cx="11458264" cy="4710510"/>
          </a:xfrm>
        </p:spPr>
        <p:txBody>
          <a:bodyPr>
            <a:normAutofit/>
          </a:bodyPr>
          <a:lstStyle/>
          <a:p>
            <a:pPr marL="514350" marR="2200" indent="-514350">
              <a:buFont typeface="+mj-lt"/>
              <a:buAutoNum type="arabicPeriod"/>
            </a:pPr>
            <a:r>
              <a:rPr lang="en-US" dirty="0">
                <a:latin typeface="Arial" panose="020B0604020202020204" pitchFamily="34" charset="0"/>
                <a:cs typeface="Arial" panose="020B0604020202020204" pitchFamily="34" charset="0"/>
              </a:rPr>
              <a:t>Describe the association between intimate partner violence and maternal and infant morbidity and mortality.</a:t>
            </a:r>
          </a:p>
          <a:p>
            <a:pPr marL="514350" marR="2200" indent="-514350">
              <a:buFont typeface="+mj-lt"/>
              <a:buAutoNum type="arabicPeriod"/>
            </a:pPr>
            <a:endParaRPr lang="en-US" sz="1000" dirty="0">
              <a:latin typeface="Arial" panose="020B0604020202020204" pitchFamily="34" charset="0"/>
              <a:cs typeface="Arial" panose="020B0604020202020204" pitchFamily="34" charset="0"/>
            </a:endParaRPr>
          </a:p>
          <a:p>
            <a:pPr marL="514350" marR="2200" indent="-514350">
              <a:buFont typeface="+mj-lt"/>
              <a:buAutoNum type="arabicPeriod"/>
            </a:pPr>
            <a:r>
              <a:rPr lang="en-US" dirty="0">
                <a:latin typeface="Arial" panose="020B0604020202020204" pitchFamily="34" charset="0"/>
                <a:cs typeface="Arial" panose="020B0604020202020204" pitchFamily="34" charset="0"/>
              </a:rPr>
              <a:t>Define intimate partner violence.</a:t>
            </a:r>
          </a:p>
          <a:p>
            <a:pPr marL="514350" marR="2200" indent="-514350">
              <a:buFont typeface="+mj-lt"/>
              <a:buAutoNum type="arabicPeriod"/>
            </a:pPr>
            <a:endParaRPr lang="en-US" sz="1000" dirty="0">
              <a:latin typeface="Arial" panose="020B0604020202020204" pitchFamily="34" charset="0"/>
              <a:cs typeface="Arial" panose="020B0604020202020204" pitchFamily="34" charset="0"/>
            </a:endParaRPr>
          </a:p>
          <a:p>
            <a:pPr marL="514350" marR="2200" indent="-514350">
              <a:buFont typeface="+mj-lt"/>
              <a:buAutoNum type="arabicPeriod"/>
            </a:pPr>
            <a:r>
              <a:rPr lang="en-US" dirty="0">
                <a:latin typeface="Arial" panose="020B0604020202020204" pitchFamily="34" charset="0"/>
                <a:cs typeface="Arial" panose="020B0604020202020204" pitchFamily="34" charset="0"/>
              </a:rPr>
              <a:t>List 3 signs and symptoms of intimate partner violence.</a:t>
            </a:r>
          </a:p>
          <a:p>
            <a:pPr marL="514350" marR="2200" indent="-514350">
              <a:buFont typeface="+mj-lt"/>
              <a:buAutoNum type="arabicPeriod"/>
            </a:pPr>
            <a:endParaRPr lang="en-US" sz="1000" dirty="0">
              <a:latin typeface="Arial" panose="020B0604020202020204" pitchFamily="34" charset="0"/>
              <a:cs typeface="Arial" panose="020B0604020202020204" pitchFamily="34" charset="0"/>
            </a:endParaRPr>
          </a:p>
          <a:p>
            <a:pPr marL="514350" marR="2200" indent="-514350">
              <a:buFont typeface="+mj-lt"/>
              <a:buAutoNum type="arabicPeriod"/>
            </a:pPr>
            <a:r>
              <a:rPr lang="en-US" dirty="0">
                <a:latin typeface="Arial" panose="020B0604020202020204" pitchFamily="34" charset="0"/>
                <a:cs typeface="Arial" panose="020B0604020202020204" pitchFamily="34" charset="0"/>
              </a:rPr>
              <a:t>Describe the role of social support in intimate partner violence and psychological resilience.</a:t>
            </a:r>
          </a:p>
        </p:txBody>
      </p:sp>
      <p:pic>
        <p:nvPicPr>
          <p:cNvPr id="4" name="Picture 3" descr="A red and white logo&#10;&#10;Description automatically generated with low confidence">
            <a:extLst>
              <a:ext uri="{FF2B5EF4-FFF2-40B4-BE49-F238E27FC236}">
                <a16:creationId xmlns:a16="http://schemas.microsoft.com/office/drawing/2014/main" id="{FA278935-A8EE-4962-8AE9-8E4439B3102A}"/>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367652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E6E8-5285-49D7-8918-E2D74E8B4688}"/>
              </a:ext>
            </a:extLst>
          </p:cNvPr>
          <p:cNvSpPr>
            <a:spLocks noGrp="1"/>
          </p:cNvSpPr>
          <p:nvPr>
            <p:ph type="title"/>
          </p:nvPr>
        </p:nvSpPr>
        <p:spPr>
          <a:xfrm>
            <a:off x="0" y="0"/>
            <a:ext cx="12192000" cy="1325563"/>
          </a:xfrm>
        </p:spPr>
        <p:txBody>
          <a:bodyPr>
            <a:normAutofit/>
          </a:bodyPr>
          <a:lstStyle/>
          <a:p>
            <a:pPr algn="ctr"/>
            <a:r>
              <a:rPr lang="en-US" b="1" dirty="0">
                <a:latin typeface="Arial" panose="020B0604020202020204" pitchFamily="34" charset="0"/>
                <a:cs typeface="Arial" panose="020B0604020202020204" pitchFamily="34" charset="0"/>
              </a:rPr>
              <a:t>Maternal, Infant, and Child (MIC) Health</a:t>
            </a:r>
          </a:p>
        </p:txBody>
      </p:sp>
      <p:sp>
        <p:nvSpPr>
          <p:cNvPr id="3" name="Content Placeholder 2">
            <a:extLst>
              <a:ext uri="{FF2B5EF4-FFF2-40B4-BE49-F238E27FC236}">
                <a16:creationId xmlns:a16="http://schemas.microsoft.com/office/drawing/2014/main" id="{882A197E-E89E-436F-BCD2-556C4286A806}"/>
              </a:ext>
            </a:extLst>
          </p:cNvPr>
          <p:cNvSpPr>
            <a:spLocks noGrp="1"/>
          </p:cNvSpPr>
          <p:nvPr>
            <p:ph idx="1"/>
          </p:nvPr>
        </p:nvSpPr>
        <p:spPr>
          <a:xfrm>
            <a:off x="301345" y="1615863"/>
            <a:ext cx="10998200" cy="4710510"/>
          </a:xfrm>
        </p:spPr>
        <p:txBody>
          <a:bodyPr>
            <a:normAutofit/>
          </a:bodyPr>
          <a:lstStyle/>
          <a:p>
            <a:pPr marR="2200"/>
            <a:r>
              <a:rPr lang="en-US" dirty="0">
                <a:latin typeface="Arial" panose="020B0604020202020204" pitchFamily="34" charset="0"/>
                <a:cs typeface="Arial" panose="020B0604020202020204" pitchFamily="34" charset="0"/>
              </a:rPr>
              <a:t>Maternal health refers to the health of a woman during pregnancy, childbirth, and the postpartum period.</a:t>
            </a:r>
          </a:p>
          <a:p>
            <a:pPr marR="2200"/>
            <a:endParaRPr lang="en-US" b="0" i="0" u="none" strike="noStrike" baseline="0" dirty="0">
              <a:latin typeface="Arial" panose="020B0604020202020204" pitchFamily="34" charset="0"/>
              <a:cs typeface="Arial" panose="020B0604020202020204" pitchFamily="34" charset="0"/>
            </a:endParaRPr>
          </a:p>
          <a:p>
            <a:pPr marR="2200"/>
            <a:r>
              <a:rPr lang="en-US" dirty="0">
                <a:latin typeface="Arial" panose="020B0604020202020204" pitchFamily="34" charset="0"/>
                <a:cs typeface="Arial" panose="020B0604020202020204" pitchFamily="34" charset="0"/>
              </a:rPr>
              <a:t>Improving the health and well-being of mothers, infants, and children is critical to preventing future health problems and achieving public health goals. </a:t>
            </a:r>
          </a:p>
          <a:p>
            <a:pPr marR="2200"/>
            <a:endParaRPr lang="en-US" b="0" i="0" u="none" strike="noStrike" baseline="0" dirty="0">
              <a:latin typeface="Arial" panose="020B0604020202020204" pitchFamily="34" charset="0"/>
              <a:cs typeface="Arial" panose="020B0604020202020204" pitchFamily="34" charset="0"/>
            </a:endParaRPr>
          </a:p>
          <a:p>
            <a:pPr marR="2200"/>
            <a:r>
              <a:rPr lang="en-US" dirty="0">
                <a:latin typeface="Arial" panose="020B0604020202020204" pitchFamily="34" charset="0"/>
                <a:cs typeface="Arial" panose="020B0604020202020204" pitchFamily="34" charset="0"/>
              </a:rPr>
              <a:t>Maternal, infant, and child health outcomes are influenced by social determinants of health (e.g., income, employment, educational level, nutrition, housing).</a:t>
            </a:r>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FA278935-A8EE-4962-8AE9-8E4439B3102A}"/>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281118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E6E8-5285-49D7-8918-E2D74E8B4688}"/>
              </a:ext>
            </a:extLst>
          </p:cNvPr>
          <p:cNvSpPr>
            <a:spLocks noGrp="1"/>
          </p:cNvSpPr>
          <p:nvPr>
            <p:ph type="title"/>
          </p:nvPr>
        </p:nvSpPr>
        <p:spPr>
          <a:xfrm>
            <a:off x="0" y="0"/>
            <a:ext cx="12192000" cy="1325563"/>
          </a:xfrm>
        </p:spPr>
        <p:txBody>
          <a:bodyPr>
            <a:normAutofit/>
          </a:bodyPr>
          <a:lstStyle/>
          <a:p>
            <a:pPr algn="ctr"/>
            <a:r>
              <a:rPr lang="en-US" sz="3200" b="1">
                <a:latin typeface="Arial" panose="020B0604020202020204" pitchFamily="34" charset="0"/>
                <a:cs typeface="Arial" panose="020B0604020202020204" pitchFamily="34" charset="0"/>
              </a:rPr>
              <a:t>Maternal, Infant, and Child (MIC) Health in Ohio</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82A197E-E89E-436F-BCD2-556C4286A806}"/>
              </a:ext>
            </a:extLst>
          </p:cNvPr>
          <p:cNvSpPr>
            <a:spLocks noGrp="1"/>
          </p:cNvSpPr>
          <p:nvPr>
            <p:ph idx="1"/>
          </p:nvPr>
        </p:nvSpPr>
        <p:spPr>
          <a:xfrm>
            <a:off x="525726" y="1063256"/>
            <a:ext cx="6810744" cy="5549343"/>
          </a:xfrm>
        </p:spPr>
        <p:txBody>
          <a:bodyPr>
            <a:normAutofit fontScale="92500"/>
          </a:bodyPr>
          <a:lstStyle/>
          <a:p>
            <a:pPr marL="0" marR="2200" indent="0">
              <a:lnSpc>
                <a:spcPct val="110000"/>
              </a:lnSpc>
              <a:spcBef>
                <a:spcPts val="0"/>
              </a:spcBef>
              <a:buNone/>
            </a:pPr>
            <a:r>
              <a:rPr lang="en-US" sz="2400" b="0" i="0" u="none" strike="noStrike" baseline="0" dirty="0">
                <a:latin typeface="Arial" panose="020B0604020202020204" pitchFamily="34" charset="0"/>
                <a:cs typeface="Arial" panose="020B0604020202020204" pitchFamily="34" charset="0"/>
              </a:rPr>
              <a:t>In Ohio, racial and geographic disparities exist in infant mortality rates.</a:t>
            </a:r>
          </a:p>
          <a:p>
            <a:pPr marL="0" marR="2200" indent="0">
              <a:lnSpc>
                <a:spcPct val="110000"/>
              </a:lnSpc>
              <a:spcBef>
                <a:spcPts val="0"/>
              </a:spcBef>
              <a:buNone/>
            </a:pPr>
            <a:endParaRPr lang="en-US" sz="1500" dirty="0">
              <a:latin typeface="Arial" panose="020B0604020202020204" pitchFamily="34" charset="0"/>
              <a:cs typeface="Arial" panose="020B0604020202020204" pitchFamily="34" charset="0"/>
            </a:endParaRPr>
          </a:p>
          <a:p>
            <a:pPr marL="0" marR="2200" indent="0">
              <a:lnSpc>
                <a:spcPct val="110000"/>
              </a:lnSpc>
              <a:spcBef>
                <a:spcPts val="0"/>
              </a:spcBef>
              <a:buNone/>
            </a:pPr>
            <a:r>
              <a:rPr lang="en-US" sz="2400" b="0" i="0" u="none" strike="noStrike" baseline="0" dirty="0">
                <a:latin typeface="Arial" panose="020B0604020202020204" pitchFamily="34" charset="0"/>
                <a:cs typeface="Arial" panose="020B0604020202020204" pitchFamily="34" charset="0"/>
              </a:rPr>
              <a:t>Ohio ranks 45</a:t>
            </a:r>
            <a:r>
              <a:rPr lang="en-US" sz="2400" b="0" i="0" u="none" strike="noStrike" baseline="30000" dirty="0">
                <a:latin typeface="Arial" panose="020B0604020202020204" pitchFamily="34" charset="0"/>
                <a:cs typeface="Arial" panose="020B0604020202020204" pitchFamily="34" charset="0"/>
              </a:rPr>
              <a:t>th</a:t>
            </a:r>
            <a:r>
              <a:rPr lang="en-US" sz="2400" b="0" i="0" u="none" strike="noStrike" baseline="0" dirty="0">
                <a:latin typeface="Arial" panose="020B0604020202020204" pitchFamily="34" charset="0"/>
                <a:cs typeface="Arial" panose="020B0604020202020204" pitchFamily="34" charset="0"/>
              </a:rPr>
              <a:t> in the nation with a</a:t>
            </a:r>
            <a:r>
              <a:rPr lang="en-US" sz="2400" dirty="0">
                <a:latin typeface="Arial" panose="020B0604020202020204" pitchFamily="34" charset="0"/>
                <a:cs typeface="Arial" panose="020B0604020202020204" pitchFamily="34" charset="0"/>
              </a:rPr>
              <a:t>n infant mortality 7.4 (infant deaths per 1,000 live births).</a:t>
            </a:r>
          </a:p>
          <a:p>
            <a:pPr marL="0" marR="2200" indent="0">
              <a:lnSpc>
                <a:spcPct val="110000"/>
              </a:lnSpc>
              <a:spcBef>
                <a:spcPts val="0"/>
              </a:spcBef>
              <a:buNone/>
            </a:pPr>
            <a:br>
              <a:rPr lang="en-US" sz="1500" dirty="0">
                <a:effectLst/>
                <a:latin typeface="Arial" panose="020B0604020202020204" pitchFamily="34" charset="0"/>
                <a:ea typeface="Calibri" panose="020F0502020204030204" pitchFamily="34" charset="0"/>
                <a:cs typeface="Arial" panose="020B0604020202020204" pitchFamily="34" charset="0"/>
              </a:rPr>
            </a:br>
            <a:r>
              <a:rPr lang="en-US" sz="2400" dirty="0">
                <a:effectLst/>
                <a:latin typeface="Arial" panose="020B0604020202020204" pitchFamily="34" charset="0"/>
                <a:ea typeface="Calibri" panose="020F0502020204030204" pitchFamily="34" charset="0"/>
                <a:cs typeface="Arial" panose="020B0604020202020204" pitchFamily="34" charset="0"/>
              </a:rPr>
              <a:t>Leading causes of pregnancy-related death in Ohio: </a:t>
            </a:r>
          </a:p>
          <a:p>
            <a:pPr marL="0" marR="2200" indent="0">
              <a:lnSpc>
                <a:spcPct val="110000"/>
              </a:lnSpc>
              <a:spcBef>
                <a:spcPts val="0"/>
              </a:spcBef>
              <a:buNone/>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2200" indent="0">
              <a:lnSpc>
                <a:spcPct val="110000"/>
              </a:lnSpc>
              <a:spcBef>
                <a:spcPts val="0"/>
              </a:spcBef>
              <a:buNone/>
            </a:pPr>
            <a:r>
              <a:rPr lang="en-US" sz="1600" dirty="0">
                <a:latin typeface="Arial" panose="020B0604020202020204" pitchFamily="34" charset="0"/>
                <a:ea typeface="Calibri" panose="020F0502020204030204" pitchFamily="34" charset="0"/>
                <a:cs typeface="Arial" panose="020B0604020202020204" pitchFamily="34" charset="0"/>
              </a:rPr>
              <a:t>	-Cardiovascular and coronary conditions, 14%</a:t>
            </a:r>
          </a:p>
          <a:p>
            <a:pPr marL="0" marR="2200" indent="0">
              <a:buNone/>
            </a:pPr>
            <a:r>
              <a:rPr lang="en-US" sz="1600" dirty="0">
                <a:latin typeface="Arial" panose="020B0604020202020204" pitchFamily="34" charset="0"/>
                <a:ea typeface="Calibri" panose="020F0502020204030204" pitchFamily="34" charset="0"/>
                <a:cs typeface="Arial" panose="020B0604020202020204" pitchFamily="34" charset="0"/>
              </a:rPr>
              <a:t>	-Infections, 13%</a:t>
            </a:r>
          </a:p>
          <a:p>
            <a:pPr marL="0" marR="2200" indent="0">
              <a:buNone/>
            </a:pPr>
            <a:r>
              <a:rPr lang="en-US" sz="1600" dirty="0">
                <a:effectLst/>
                <a:latin typeface="Arial" panose="020B0604020202020204" pitchFamily="34" charset="0"/>
                <a:ea typeface="Calibri" panose="020F0502020204030204" pitchFamily="34" charset="0"/>
                <a:cs typeface="Arial" panose="020B0604020202020204" pitchFamily="34" charset="0"/>
              </a:rPr>
              <a:t>	-Hemorrhage, 12%</a:t>
            </a:r>
          </a:p>
          <a:p>
            <a:pPr marL="0" marR="2200" indent="0">
              <a:buNone/>
            </a:pPr>
            <a:r>
              <a:rPr lang="en-US" sz="1600" dirty="0">
                <a:latin typeface="Arial" panose="020B0604020202020204" pitchFamily="34" charset="0"/>
                <a:ea typeface="Calibri" panose="020F0502020204030204" pitchFamily="34" charset="0"/>
                <a:cs typeface="Arial" panose="020B0604020202020204" pitchFamily="34" charset="0"/>
              </a:rPr>
              <a:t>	-Mental health conditions, 11%</a:t>
            </a:r>
          </a:p>
          <a:p>
            <a:pPr marL="0" marR="2200" indent="0">
              <a:buNone/>
            </a:pPr>
            <a:r>
              <a:rPr lang="en-US" sz="1600" dirty="0">
                <a:effectLst/>
                <a:latin typeface="Arial" panose="020B0604020202020204" pitchFamily="34" charset="0"/>
                <a:ea typeface="Calibri" panose="020F0502020204030204" pitchFamily="34" charset="0"/>
                <a:cs typeface="Arial" panose="020B0604020202020204" pitchFamily="34" charset="0"/>
              </a:rPr>
              <a:t>	-Pre-eclampsia and eclampsia, 10%</a:t>
            </a:r>
          </a:p>
          <a:p>
            <a:pPr marL="0" marR="2200" indent="0">
              <a:buNone/>
            </a:pPr>
            <a:r>
              <a:rPr lang="en-US" sz="1600" dirty="0">
                <a:latin typeface="Arial" panose="020B0604020202020204" pitchFamily="34" charset="0"/>
                <a:ea typeface="Calibri" panose="020F0502020204030204" pitchFamily="34" charset="0"/>
                <a:cs typeface="Arial" panose="020B0604020202020204" pitchFamily="34" charset="0"/>
              </a:rPr>
              <a:t>	-Cardiomyopathy, 9%</a:t>
            </a:r>
          </a:p>
          <a:p>
            <a:pPr marL="0" marR="2200" indent="0">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	-Thromboembolism, 9%</a:t>
            </a:r>
          </a:p>
          <a:p>
            <a:pPr marL="0" marR="2200" indent="0">
              <a:buNone/>
            </a:pPr>
            <a:r>
              <a:rPr lang="en-US" sz="1600" dirty="0">
                <a:latin typeface="Arial" panose="020B0604020202020204" pitchFamily="34" charset="0"/>
                <a:ea typeface="Calibri" panose="020F0502020204030204" pitchFamily="34" charset="0"/>
                <a:cs typeface="Times New Roman" panose="02020603050405020304" pitchFamily="18" charset="0"/>
              </a:rPr>
              <a:t>	-Amniotic fluid embolism, 4%,</a:t>
            </a:r>
          </a:p>
          <a:p>
            <a:pPr marL="0" marR="2200" indent="0">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	-Other (homicide, unintentional injury, malignancies), 18%</a:t>
            </a:r>
          </a:p>
          <a:p>
            <a:pPr marL="457200" lvl="1" indent="0">
              <a:spcBef>
                <a:spcPts val="0"/>
              </a:spcBef>
              <a:buNone/>
              <a:tabLst>
                <a:tab pos="457200" algn="l"/>
              </a:tabLs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lvl="1" indent="0">
              <a:spcBef>
                <a:spcPts val="0"/>
              </a:spcBef>
              <a:buNone/>
              <a:tabLst>
                <a:tab pos="457200" algn="l"/>
              </a:tabLs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7" name="Picture 6">
            <a:extLst>
              <a:ext uri="{FF2B5EF4-FFF2-40B4-BE49-F238E27FC236}">
                <a16:creationId xmlns:a16="http://schemas.microsoft.com/office/drawing/2014/main" id="{CD8734CB-C788-424A-AA6B-F37039C40DB8}"/>
              </a:ext>
            </a:extLst>
          </p:cNvPr>
          <p:cNvPicPr>
            <a:picLocks noChangeAspect="1"/>
          </p:cNvPicPr>
          <p:nvPr/>
        </p:nvPicPr>
        <p:blipFill>
          <a:blip r:embed="rId3"/>
          <a:stretch>
            <a:fillRect/>
          </a:stretch>
        </p:blipFill>
        <p:spPr>
          <a:xfrm>
            <a:off x="7102869" y="1194410"/>
            <a:ext cx="5011264" cy="5549343"/>
          </a:xfrm>
          <a:prstGeom prst="rect">
            <a:avLst/>
          </a:prstGeom>
        </p:spPr>
      </p:pic>
      <p:pic>
        <p:nvPicPr>
          <p:cNvPr id="5" name="Picture 4" descr="A red and white logo&#10;&#10;Description automatically generated with low confidence">
            <a:extLst>
              <a:ext uri="{FF2B5EF4-FFF2-40B4-BE49-F238E27FC236}">
                <a16:creationId xmlns:a16="http://schemas.microsoft.com/office/drawing/2014/main" id="{46F49AF1-B7D1-4147-872F-03C46BDAD8D3}"/>
              </a:ext>
            </a:extLst>
          </p:cNvPr>
          <p:cNvPicPr>
            <a:picLocks noChangeAspect="1"/>
          </p:cNvPicPr>
          <p:nvPr/>
        </p:nvPicPr>
        <p:blipFill>
          <a:blip r:embed="rId4"/>
          <a:stretch>
            <a:fillRect/>
          </a:stretch>
        </p:blipFill>
        <p:spPr>
          <a:xfrm>
            <a:off x="207459" y="6106717"/>
            <a:ext cx="1213918" cy="570807"/>
          </a:xfrm>
          <a:prstGeom prst="rect">
            <a:avLst/>
          </a:prstGeom>
        </p:spPr>
      </p:pic>
    </p:spTree>
    <p:extLst>
      <p:ext uri="{BB962C8B-B14F-4D97-AF65-F5344CB8AC3E}">
        <p14:creationId xmlns:p14="http://schemas.microsoft.com/office/powerpoint/2010/main" val="193457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E6E8-5285-49D7-8918-E2D74E8B4688}"/>
              </a:ext>
            </a:extLst>
          </p:cNvPr>
          <p:cNvSpPr>
            <a:spLocks noGrp="1"/>
          </p:cNvSpPr>
          <p:nvPr>
            <p:ph type="title"/>
          </p:nvPr>
        </p:nvSpPr>
        <p:spPr>
          <a:xfrm>
            <a:off x="0" y="0"/>
            <a:ext cx="12192000" cy="1325563"/>
          </a:xfrm>
        </p:spPr>
        <p:txBody>
          <a:bodyPr>
            <a:normAutofit/>
          </a:bodyPr>
          <a:lstStyle/>
          <a:p>
            <a:pPr algn="ctr"/>
            <a:r>
              <a:rPr lang="en-US" b="1" dirty="0">
                <a:latin typeface="Arial" panose="020B0604020202020204" pitchFamily="34" charset="0"/>
                <a:cs typeface="Arial" panose="020B0604020202020204" pitchFamily="34" charset="0"/>
              </a:rPr>
              <a:t>Intimate Partner Violence</a:t>
            </a:r>
          </a:p>
        </p:txBody>
      </p:sp>
      <p:sp>
        <p:nvSpPr>
          <p:cNvPr id="3" name="Content Placeholder 2">
            <a:extLst>
              <a:ext uri="{FF2B5EF4-FFF2-40B4-BE49-F238E27FC236}">
                <a16:creationId xmlns:a16="http://schemas.microsoft.com/office/drawing/2014/main" id="{882A197E-E89E-436F-BCD2-556C4286A806}"/>
              </a:ext>
            </a:extLst>
          </p:cNvPr>
          <p:cNvSpPr>
            <a:spLocks noGrp="1"/>
          </p:cNvSpPr>
          <p:nvPr>
            <p:ph idx="1"/>
          </p:nvPr>
        </p:nvSpPr>
        <p:spPr>
          <a:xfrm>
            <a:off x="379983" y="1325563"/>
            <a:ext cx="11230769" cy="4820056"/>
          </a:xfrm>
        </p:spPr>
        <p:txBody>
          <a:bodyPr>
            <a:normAutofit fontScale="92500" lnSpcReduction="10000"/>
          </a:bodyPr>
          <a:lstStyle/>
          <a:p>
            <a:pPr marL="0" marR="2200" indent="0">
              <a:buNone/>
            </a:pPr>
            <a:r>
              <a:rPr lang="en-US" sz="2600" dirty="0">
                <a:latin typeface="Arial" panose="020B0604020202020204" pitchFamily="34" charset="0"/>
                <a:cs typeface="Arial" panose="020B0604020202020204" pitchFamily="34" charset="0"/>
              </a:rPr>
              <a:t>Intimate Partner Violence (IPV) is </a:t>
            </a:r>
            <a:r>
              <a:rPr lang="en-US" sz="2600" b="0" i="0" u="none" strike="noStrike" baseline="0" dirty="0">
                <a:latin typeface="Arial" panose="020B0604020202020204" pitchFamily="34" charset="0"/>
                <a:cs typeface="Arial" panose="020B0604020202020204" pitchFamily="34" charset="0"/>
              </a:rPr>
              <a:t>a behavior within a current or previous relationship leading to physical, psychological, or sexual harm to those in the relationship. Behaviors include:</a:t>
            </a:r>
          </a:p>
          <a:p>
            <a:pPr marL="0" marR="2200" indent="0">
              <a:buNone/>
            </a:pPr>
            <a:endParaRPr lang="en-US" sz="2400" b="0" i="0" u="none" strike="noStrike" baseline="0" dirty="0">
              <a:latin typeface="Arial" panose="020B0604020202020204" pitchFamily="34" charset="0"/>
              <a:cs typeface="Arial" panose="020B0604020202020204" pitchFamily="34" charset="0"/>
            </a:endParaRPr>
          </a:p>
          <a:p>
            <a:pPr marR="2200" lvl="1"/>
            <a:r>
              <a:rPr lang="en-US" b="1" i="0" u="none" strike="noStrike" baseline="0" dirty="0">
                <a:latin typeface="Arial" panose="020B0604020202020204" pitchFamily="34" charset="0"/>
                <a:cs typeface="Arial" panose="020B0604020202020204" pitchFamily="34" charset="0"/>
              </a:rPr>
              <a:t>Acts of physical violence</a:t>
            </a:r>
            <a:r>
              <a:rPr lang="en-US" b="0" i="0" u="none" strike="noStrike" baseline="0" dirty="0">
                <a:latin typeface="Arial" panose="020B0604020202020204" pitchFamily="34" charset="0"/>
                <a:cs typeface="Arial" panose="020B0604020202020204" pitchFamily="34" charset="0"/>
              </a:rPr>
              <a:t> (e.g., slapping, pushing, choking)</a:t>
            </a:r>
          </a:p>
          <a:p>
            <a:pPr marR="2200" lvl="1"/>
            <a:endParaRPr lang="en-US" sz="1100" b="0" i="0" u="none" strike="noStrike" baseline="0" dirty="0">
              <a:latin typeface="Arial" panose="020B0604020202020204" pitchFamily="34" charset="0"/>
              <a:cs typeface="Arial" panose="020B0604020202020204" pitchFamily="34" charset="0"/>
            </a:endParaRPr>
          </a:p>
          <a:p>
            <a:pPr marR="2200" lvl="1"/>
            <a:r>
              <a:rPr lang="en-US" b="1" i="0" u="none" strike="noStrike" baseline="0" dirty="0">
                <a:latin typeface="Arial" panose="020B0604020202020204" pitchFamily="34" charset="0"/>
                <a:cs typeface="Arial" panose="020B0604020202020204" pitchFamily="34" charset="0"/>
              </a:rPr>
              <a:t>Sexual violence </a:t>
            </a:r>
            <a:r>
              <a:rPr lang="en-US" i="0" u="none" strike="noStrike" baseline="0" dirty="0">
                <a:latin typeface="Arial" panose="020B0604020202020204" pitchFamily="34" charset="0"/>
                <a:cs typeface="Arial" panose="020B0604020202020204" pitchFamily="34" charset="0"/>
              </a:rPr>
              <a:t>(e.g., </a:t>
            </a:r>
            <a:r>
              <a:rPr lang="en-US" dirty="0">
                <a:latin typeface="Arial" panose="020B0604020202020204" pitchFamily="34" charset="0"/>
                <a:cs typeface="Arial" panose="020B0604020202020204" pitchFamily="34" charset="0"/>
              </a:rPr>
              <a:t>unwanted sexual contact,</a:t>
            </a:r>
            <a:r>
              <a:rPr lang="en-US" i="0" u="none" strike="noStrike" baseline="0" dirty="0">
                <a:latin typeface="Arial" panose="020B0604020202020204" pitchFamily="34" charset="0"/>
                <a:cs typeface="Arial" panose="020B0604020202020204" pitchFamily="34" charset="0"/>
              </a:rPr>
              <a:t> </a:t>
            </a:r>
            <a:r>
              <a:rPr lang="en-US" b="0" i="0" u="none" strike="noStrike" baseline="0" dirty="0">
                <a:latin typeface="Arial" panose="020B0604020202020204" pitchFamily="34" charset="0"/>
                <a:cs typeface="Arial" panose="020B0604020202020204" pitchFamily="34" charset="0"/>
              </a:rPr>
              <a:t>forced sexual intercourse)</a:t>
            </a:r>
          </a:p>
          <a:p>
            <a:pPr marR="2200" lvl="1"/>
            <a:endParaRPr lang="en-US" sz="1100" b="0" i="0" u="none" strike="noStrike" baseline="0" dirty="0">
              <a:latin typeface="Arial" panose="020B0604020202020204" pitchFamily="34" charset="0"/>
              <a:cs typeface="Arial" panose="020B0604020202020204" pitchFamily="34" charset="0"/>
            </a:endParaRPr>
          </a:p>
          <a:p>
            <a:pPr marR="2200" lvl="1"/>
            <a:r>
              <a:rPr lang="en-US" b="1" i="0" u="none" strike="noStrike" baseline="0" dirty="0">
                <a:latin typeface="Arial" panose="020B0604020202020204" pitchFamily="34" charset="0"/>
                <a:cs typeface="Arial" panose="020B0604020202020204" pitchFamily="34" charset="0"/>
              </a:rPr>
              <a:t>Emotional (psychological) abuse</a:t>
            </a:r>
            <a:r>
              <a:rPr lang="en-US" b="0" i="0" u="none" strike="noStrike" baseline="0" dirty="0">
                <a:latin typeface="Arial" panose="020B0604020202020204" pitchFamily="34" charset="0"/>
                <a:cs typeface="Arial" panose="020B0604020202020204" pitchFamily="34" charset="0"/>
              </a:rPr>
              <a:t> (e.g., insulting, belittling, threats of harm or to take away children)</a:t>
            </a:r>
          </a:p>
          <a:p>
            <a:pPr marR="2200" lvl="1"/>
            <a:endParaRPr lang="en-US" sz="1100" b="1" i="0" u="none" strike="noStrike" baseline="0" dirty="0">
              <a:latin typeface="Arial" panose="020B0604020202020204" pitchFamily="34" charset="0"/>
              <a:cs typeface="Arial" panose="020B0604020202020204" pitchFamily="34" charset="0"/>
            </a:endParaRPr>
          </a:p>
          <a:p>
            <a:pPr marR="2200" lvl="1"/>
            <a:r>
              <a:rPr lang="en-US" b="1" i="0" u="none" strike="noStrike" baseline="0" dirty="0">
                <a:latin typeface="Arial" panose="020B0604020202020204" pitchFamily="34" charset="0"/>
                <a:cs typeface="Arial" panose="020B0604020202020204" pitchFamily="34" charset="0"/>
              </a:rPr>
              <a:t>Stalking</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(i.e., </a:t>
            </a:r>
            <a:r>
              <a:rPr lang="en-US" i="0" u="none" strike="noStrike" baseline="0" dirty="0">
                <a:latin typeface="Arial" panose="020B0604020202020204" pitchFamily="34" charset="0"/>
                <a:cs typeface="Arial" panose="020B0604020202020204" pitchFamily="34" charset="0"/>
              </a:rPr>
              <a:t>ongoing harassing or threatening behaviors that are unwanted and cause fear)</a:t>
            </a:r>
          </a:p>
          <a:p>
            <a:pPr marR="2200" lvl="1"/>
            <a:endParaRPr lang="en-US" sz="1100" b="0" i="0" u="none" strike="noStrike" baseline="0" dirty="0">
              <a:latin typeface="Arial" panose="020B0604020202020204" pitchFamily="34" charset="0"/>
              <a:cs typeface="Arial" panose="020B0604020202020204" pitchFamily="34" charset="0"/>
            </a:endParaRPr>
          </a:p>
          <a:p>
            <a:pPr marR="2200" lvl="1"/>
            <a:r>
              <a:rPr lang="en-US" b="1" i="0" u="none" strike="noStrike" baseline="0" dirty="0">
                <a:latin typeface="Arial" panose="020B0604020202020204" pitchFamily="34" charset="0"/>
                <a:cs typeface="Arial" panose="020B0604020202020204" pitchFamily="34" charset="0"/>
              </a:rPr>
              <a:t>Controlling behaviors</a:t>
            </a:r>
            <a:r>
              <a:rPr lang="en-US" b="0" i="0" u="none" strike="noStrike" baseline="0" dirty="0">
                <a:latin typeface="Arial" panose="020B0604020202020204" pitchFamily="34" charset="0"/>
                <a:cs typeface="Arial" panose="020B0604020202020204" pitchFamily="34" charset="0"/>
              </a:rPr>
              <a:t>: (e.g., isolating a person from family and friends, monitoring their movements, restricting access to </a:t>
            </a:r>
            <a:r>
              <a:rPr lang="en-US" dirty="0">
                <a:latin typeface="Arial" panose="020B0604020202020204" pitchFamily="34" charset="0"/>
                <a:cs typeface="Arial" panose="020B0604020202020204" pitchFamily="34" charset="0"/>
              </a:rPr>
              <a:t>employment</a:t>
            </a:r>
            <a:r>
              <a:rPr lang="en-US" b="0" i="0" u="none" strike="noStrike" baseline="0" dirty="0">
                <a:latin typeface="Arial" panose="020B0604020202020204" pitchFamily="34"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0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457200" lvl="1" indent="0">
              <a:spcBef>
                <a:spcPts val="0"/>
              </a:spcBef>
              <a:buNone/>
              <a:tabLst>
                <a:tab pos="457200" algn="l"/>
              </a:tabLs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lvl="1" indent="0">
              <a:spcBef>
                <a:spcPts val="0"/>
              </a:spcBef>
              <a:buNone/>
              <a:tabLst>
                <a:tab pos="457200" algn="l"/>
              </a:tabLs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descr="A red and white logo&#10;&#10;Description automatically generated with low confidence">
            <a:extLst>
              <a:ext uri="{FF2B5EF4-FFF2-40B4-BE49-F238E27FC236}">
                <a16:creationId xmlns:a16="http://schemas.microsoft.com/office/drawing/2014/main" id="{0F1C6858-1E83-4104-9B90-9220AAAE6E09}"/>
              </a:ext>
            </a:extLst>
          </p:cNvPr>
          <p:cNvPicPr>
            <a:picLocks noChangeAspect="1"/>
          </p:cNvPicPr>
          <p:nvPr/>
        </p:nvPicPr>
        <p:blipFill>
          <a:blip r:embed="rId3"/>
          <a:stretch>
            <a:fillRect/>
          </a:stretch>
        </p:blipFill>
        <p:spPr>
          <a:xfrm>
            <a:off x="10676737" y="6037811"/>
            <a:ext cx="1213918" cy="570807"/>
          </a:xfrm>
          <a:prstGeom prst="rect">
            <a:avLst/>
          </a:prstGeom>
        </p:spPr>
      </p:pic>
    </p:spTree>
    <p:extLst>
      <p:ext uri="{BB962C8B-B14F-4D97-AF65-F5344CB8AC3E}">
        <p14:creationId xmlns:p14="http://schemas.microsoft.com/office/powerpoint/2010/main" val="1536285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78D7126874664C895ECDFD0B0A5D36" ma:contentTypeVersion="16" ma:contentTypeDescription="Create a new document." ma:contentTypeScope="" ma:versionID="81a65f08f2a3aa4b20f8d1c39e1d2323">
  <xsd:schema xmlns:xsd="http://www.w3.org/2001/XMLSchema" xmlns:xs="http://www.w3.org/2001/XMLSchema" xmlns:p="http://schemas.microsoft.com/office/2006/metadata/properties" xmlns:ns1="http://schemas.microsoft.com/sharepoint/v3" xmlns:ns2="86498b8b-472e-44ba-bfde-d79aa8fe79aa" xmlns:ns3="257b795d-7bd8-43b1-8518-3444cdbdab58" targetNamespace="http://schemas.microsoft.com/office/2006/metadata/properties" ma:root="true" ma:fieldsID="144708950f3693136c836cd7b51824e0" ns1:_="" ns2:_="" ns3:_="">
    <xsd:import namespace="http://schemas.microsoft.com/sharepoint/v3"/>
    <xsd:import namespace="86498b8b-472e-44ba-bfde-d79aa8fe79aa"/>
    <xsd:import namespace="257b795d-7bd8-43b1-8518-3444cdbda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498b8b-472e-44ba-bfde-d79aa8fe7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f133747-7f49-46b8-8a37-07c8968d02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7b795d-7bd8-43b1-8518-3444cdbdab5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3d2940-66e4-4673-8092-8167de848a10}" ma:internalName="TaxCatchAll" ma:showField="CatchAllData" ma:web="257b795d-7bd8-43b1-8518-3444cdbdab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57b795d-7bd8-43b1-8518-3444cdbdab58" xsi:nil="true"/>
    <lcf76f155ced4ddcb4097134ff3c332f xmlns="86498b8b-472e-44ba-bfde-d79aa8fe79a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DE2142-CFC1-413E-8EC6-A5753B6D6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498b8b-472e-44ba-bfde-d79aa8fe79aa"/>
    <ds:schemaRef ds:uri="257b795d-7bd8-43b1-8518-3444cdbda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10D0BB-593B-4172-9E30-128E3C9A8270}">
  <ds:schemaRefs>
    <ds:schemaRef ds:uri="http://purl.org/dc/elements/1.1/"/>
    <ds:schemaRef ds:uri="http://schemas.microsoft.com/office/2006/documentManagement/types"/>
    <ds:schemaRef ds:uri="http://schemas.openxmlformats.org/package/2006/metadata/core-properties"/>
    <ds:schemaRef ds:uri="86498b8b-472e-44ba-bfde-d79aa8fe79aa"/>
    <ds:schemaRef ds:uri="http://purl.org/dc/terms/"/>
    <ds:schemaRef ds:uri="http://schemas.microsoft.com/office/2006/metadata/properties"/>
    <ds:schemaRef ds:uri="http://purl.org/dc/dcmitype/"/>
    <ds:schemaRef ds:uri="http://schemas.microsoft.com/office/infopath/2007/PartnerControls"/>
    <ds:schemaRef ds:uri="257b795d-7bd8-43b1-8518-3444cdbdab58"/>
    <ds:schemaRef ds:uri="http://schemas.microsoft.com/sharepoint/v3"/>
    <ds:schemaRef ds:uri="http://www.w3.org/XML/1998/namespace"/>
  </ds:schemaRefs>
</ds:datastoreItem>
</file>

<file path=customXml/itemProps3.xml><?xml version="1.0" encoding="utf-8"?>
<ds:datastoreItem xmlns:ds="http://schemas.openxmlformats.org/officeDocument/2006/customXml" ds:itemID="{C547F3BB-2F64-4C6C-9DAC-D7E7B2A660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4334</TotalTime>
  <Words>6248</Words>
  <Application>Microsoft Office PowerPoint</Application>
  <PresentationFormat>Widescreen</PresentationFormat>
  <Paragraphs>532</Paragraphs>
  <Slides>52</Slides>
  <Notes>43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52</vt:i4>
      </vt:variant>
    </vt:vector>
  </HeadingPairs>
  <TitlesOfParts>
    <vt:vector size="62" baseType="lpstr">
      <vt:lpstr>Arial</vt:lpstr>
      <vt:lpstr>Calibri</vt:lpstr>
      <vt:lpstr>Calibri Light</vt:lpstr>
      <vt:lpstr>Myriad Pro Cond</vt:lpstr>
      <vt:lpstr>Myriad Pro SemiCond</vt:lpstr>
      <vt:lpstr>Office Theme</vt:lpstr>
      <vt:lpstr>Office Theme</vt:lpstr>
      <vt:lpstr>Office Theme</vt:lpstr>
      <vt:lpstr>1_Office Theme</vt:lpstr>
      <vt:lpstr>Office Theme</vt:lpstr>
      <vt:lpstr>Maternal, Infant, Child Health and  Intimate Partner Violence  </vt:lpstr>
      <vt:lpstr>PowerPoint Presentation</vt:lpstr>
      <vt:lpstr>Acknowledgements</vt:lpstr>
      <vt:lpstr>PowerPoint Presentation</vt:lpstr>
      <vt:lpstr>PowerPoint Presentation</vt:lpstr>
      <vt:lpstr>Objectives</vt:lpstr>
      <vt:lpstr>Maternal, Infant, and Child (MIC) Health</vt:lpstr>
      <vt:lpstr>Maternal, Infant, and Child (MIC) Health in Ohio</vt:lpstr>
      <vt:lpstr>Intimate Partner Violence</vt:lpstr>
      <vt:lpstr>IPV Has Severe Consequences</vt:lpstr>
      <vt:lpstr>IPV Has Severe Consequences</vt:lpstr>
      <vt:lpstr>Who Experiences IPV?</vt:lpstr>
      <vt:lpstr>Prevalence of IPV  </vt:lpstr>
      <vt:lpstr>Meet Ana Luisa</vt:lpstr>
      <vt:lpstr>PowerPoint Presentation</vt:lpstr>
      <vt:lpstr>Recognize IPV</vt:lpstr>
      <vt:lpstr>Recognize IPV</vt:lpstr>
      <vt:lpstr>Recognize IPV</vt:lpstr>
      <vt:lpstr>Recognize IPV</vt:lpstr>
      <vt:lpstr> </vt:lpstr>
      <vt:lpstr> </vt:lpstr>
      <vt:lpstr>Which flags for potential interpersonal violence do you note in Jax’s behavior? </vt:lpstr>
      <vt:lpstr>Which flags for potential interpersonal violence do you note in Jax’s behavior? </vt:lpstr>
      <vt:lpstr>PowerPoint Presentation</vt:lpstr>
      <vt:lpstr> Adverse Childhood Experiences   </vt:lpstr>
      <vt:lpstr>What might be true for Elias later in life due to his exposure to Intimate Partner Violence? </vt:lpstr>
      <vt:lpstr>What might be true for Elias later in life due to his exposure to Intimate Partner Violence? </vt:lpstr>
      <vt:lpstr>PowerPoint Presentation</vt:lpstr>
      <vt:lpstr>The Social-Ecological Model of Violence</vt:lpstr>
      <vt:lpstr> </vt:lpstr>
      <vt:lpstr>PowerPoint Presentation</vt:lpstr>
      <vt:lpstr>PowerPoint Presentation</vt:lpstr>
      <vt:lpstr>PowerPoint Presentation</vt:lpstr>
      <vt:lpstr>Recognize the Tools of Abuse</vt:lpstr>
      <vt:lpstr>PowerPoint Presentation</vt:lpstr>
      <vt:lpstr>Approaching Someone Experiencing IPV</vt:lpstr>
      <vt:lpstr>Motivational Interviewing (MI)</vt:lpstr>
      <vt:lpstr>Key Steps in Motivational Interviewing (MI)</vt:lpstr>
      <vt:lpstr>PowerPoint Presentation</vt:lpstr>
      <vt:lpstr>Use Motivational Interviewing</vt:lpstr>
      <vt:lpstr>Use Motivational Interviewing</vt:lpstr>
      <vt:lpstr>Use Motivational Interviewing</vt:lpstr>
      <vt:lpstr>Patients Who Are Not Ready to Leave</vt:lpstr>
      <vt:lpstr>Patients Who Are Not Ready to Leave</vt:lpstr>
      <vt:lpstr>You May Be the One to Make a Difference</vt:lpstr>
      <vt:lpstr>PowerPoint Presentation</vt:lpstr>
      <vt:lpstr>PowerPoint Presentation</vt:lpstr>
      <vt:lpstr>Key Resources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Online VR Model</dc:title>
  <dc:creator>Lammert, Lori</dc:creator>
  <cp:lastModifiedBy>Sharma, Umeeksha Harminder</cp:lastModifiedBy>
  <cp:revision>83</cp:revision>
  <cp:lastPrinted>2023-02-27T14:48:24Z</cp:lastPrinted>
  <dcterms:created xsi:type="dcterms:W3CDTF">2021-11-15T17:00:26Z</dcterms:created>
  <dcterms:modified xsi:type="dcterms:W3CDTF">2023-02-27T14:49:05Z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0x0101009978D7126874664C895ECDFD0B0A5D36</vt:lpwstr>
  </property>
</Properties>
</file>