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A6B1D-C3A0-4E3F-82AB-EFF67E7A608E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62109-A9ED-401E-A9BF-D37F425B3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01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23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70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91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98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9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5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9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08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47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5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62109-A9ED-401E-A9BF-D37F425B3A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6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A2E972B-D872-C540-B6BF-D7B60FFB584D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016DB42-26CA-8049-922D-036FADC710E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University Teaching Center</a:t>
            </a:r>
          </a:p>
          <a:p>
            <a:r>
              <a:rPr lang="en-US" dirty="0" smtClean="0"/>
              <a:t>Barbara Schneider</a:t>
            </a:r>
          </a:p>
          <a:p>
            <a:r>
              <a:rPr lang="en-US" dirty="0" smtClean="0"/>
              <a:t>College of Arts and Letters</a:t>
            </a:r>
          </a:p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Statement of Teaching Philosophy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2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Evidence of effectiveness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5595" y="1859353"/>
            <a:ext cx="568237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success</a:t>
            </a:r>
          </a:p>
          <a:p>
            <a:endParaRPr lang="en-US" dirty="0"/>
          </a:p>
          <a:p>
            <a:r>
              <a:rPr lang="en-US" dirty="0" smtClean="0"/>
              <a:t>Student evaluations of teaching</a:t>
            </a:r>
          </a:p>
          <a:p>
            <a:endParaRPr lang="en-US" dirty="0"/>
          </a:p>
          <a:p>
            <a:r>
              <a:rPr lang="en-US" dirty="0" smtClean="0"/>
              <a:t>Student observers</a:t>
            </a:r>
          </a:p>
          <a:p>
            <a:endParaRPr lang="en-US" dirty="0"/>
          </a:p>
          <a:p>
            <a:r>
              <a:rPr lang="en-US" dirty="0" smtClean="0"/>
              <a:t>Awards or other recognitions of teaching effectiveness</a:t>
            </a:r>
          </a:p>
          <a:p>
            <a:endParaRPr lang="en-US" dirty="0"/>
          </a:p>
          <a:p>
            <a:r>
              <a:rPr lang="en-US" dirty="0" smtClean="0"/>
              <a:t>Downstream data---anecdotal or research based</a:t>
            </a:r>
          </a:p>
          <a:p>
            <a:endParaRPr lang="en-US" dirty="0"/>
          </a:p>
          <a:p>
            <a:r>
              <a:rPr lang="en-US" dirty="0" smtClean="0"/>
              <a:t>Self-evaluation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3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and Pieces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05724" y="1898635"/>
            <a:ext cx="700323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critical chunks</a:t>
            </a:r>
          </a:p>
          <a:p>
            <a:endParaRPr lang="en-US" dirty="0"/>
          </a:p>
          <a:p>
            <a:r>
              <a:rPr lang="en-US" dirty="0" smtClean="0"/>
              <a:t>Why I teach</a:t>
            </a:r>
          </a:p>
          <a:p>
            <a:r>
              <a:rPr lang="en-US" dirty="0" smtClean="0"/>
              <a:t>How I teach and how that reflects my philosophy</a:t>
            </a:r>
          </a:p>
          <a:p>
            <a:r>
              <a:rPr lang="en-US" dirty="0" smtClean="0"/>
              <a:t>How I am improving  my teaching</a:t>
            </a:r>
          </a:p>
          <a:p>
            <a:r>
              <a:rPr lang="en-US" dirty="0" smtClean="0"/>
              <a:t>What  I teach course by course and how that incorporates expertise</a:t>
            </a:r>
          </a:p>
          <a:p>
            <a:r>
              <a:rPr lang="en-US" dirty="0" smtClean="0"/>
              <a:t>How I teach beyond the course</a:t>
            </a:r>
          </a:p>
          <a:p>
            <a:r>
              <a:rPr lang="en-US" dirty="0" smtClean="0"/>
              <a:t>Evidence of effectiveness—student success, student evaluations</a:t>
            </a:r>
          </a:p>
          <a:p>
            <a:r>
              <a:rPr lang="en-US" dirty="0" smtClean="0"/>
              <a:t>Self evaluation</a:t>
            </a:r>
          </a:p>
          <a:p>
            <a:endParaRPr lang="en-US" dirty="0"/>
          </a:p>
          <a:p>
            <a:r>
              <a:rPr lang="en-US" dirty="0" smtClean="0"/>
              <a:t>Format:</a:t>
            </a:r>
          </a:p>
          <a:p>
            <a:r>
              <a:rPr lang="en-US" dirty="0" smtClean="0"/>
              <a:t>Usually single spaced, running two to six pages</a:t>
            </a:r>
          </a:p>
          <a:p>
            <a:r>
              <a:rPr lang="en-US" dirty="0" smtClean="0"/>
              <a:t>Dossier organization is dependent on college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4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HELP!!!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9917" y="1623660"/>
            <a:ext cx="4750018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Ask to see the dossiers of more senior faculty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Ask your chair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Ask colleagues in or outside your department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1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reflections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7700" y="1700768"/>
            <a:ext cx="6908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Why</a:t>
            </a:r>
            <a:r>
              <a:rPr lang="en-US" sz="2000" dirty="0" smtClean="0"/>
              <a:t> do I teach?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Why do </a:t>
            </a:r>
            <a:r>
              <a:rPr lang="en-US" sz="2000" b="1" dirty="0" smtClean="0"/>
              <a:t>I</a:t>
            </a:r>
            <a:r>
              <a:rPr lang="en-US" sz="2000" dirty="0" smtClean="0"/>
              <a:t> teach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Why do I</a:t>
            </a:r>
            <a:r>
              <a:rPr lang="en-US" sz="2000" b="1" dirty="0" smtClean="0"/>
              <a:t> teach</a:t>
            </a:r>
            <a:r>
              <a:rPr lang="en-US" sz="2000" dirty="0" smtClean="0"/>
              <a:t>?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r>
              <a:rPr lang="en-US" sz="2000" dirty="0" smtClean="0"/>
              <a:t>As you reflect on why you teach, you might ask yourself these questions as well: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How do people learn?</a:t>
            </a:r>
          </a:p>
          <a:p>
            <a:r>
              <a:rPr lang="en-US" sz="2000" dirty="0" smtClean="0"/>
              <a:t>	What do I want them to learn? </a:t>
            </a:r>
          </a:p>
          <a:p>
            <a:r>
              <a:rPr lang="en-US" sz="2000" dirty="0" smtClean="0"/>
              <a:t>	Why do I want them to learn that?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330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3888"/>
            <a:ext cx="79248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9512" y="1246888"/>
            <a:ext cx="7926907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statement of teaching philosophy and practice usually begins with the personal:</a:t>
            </a:r>
          </a:p>
          <a:p>
            <a:endParaRPr lang="en-US" dirty="0"/>
          </a:p>
          <a:p>
            <a:r>
              <a:rPr lang="en-US" dirty="0" smtClean="0"/>
              <a:t>A personal anecdote about an experience that prompted an interest in teaching, </a:t>
            </a:r>
          </a:p>
          <a:p>
            <a:r>
              <a:rPr lang="en-US" dirty="0" smtClean="0"/>
              <a:t>a statement of personal beliefs that inform teaching, or a statement of personal </a:t>
            </a:r>
          </a:p>
          <a:p>
            <a:r>
              <a:rPr lang="en-US" dirty="0"/>
              <a:t>g</a:t>
            </a:r>
            <a:r>
              <a:rPr lang="en-US" dirty="0" smtClean="0"/>
              <a:t>oals for teaching.</a:t>
            </a:r>
          </a:p>
          <a:p>
            <a:endParaRPr lang="en-US" dirty="0"/>
          </a:p>
          <a:p>
            <a:r>
              <a:rPr lang="en-US" dirty="0" smtClean="0"/>
              <a:t>Some examples:</a:t>
            </a:r>
          </a:p>
          <a:p>
            <a:endParaRPr lang="en-US" dirty="0"/>
          </a:p>
          <a:p>
            <a:r>
              <a:rPr lang="en-US" dirty="0" smtClean="0"/>
              <a:t>“When I was a prospective graduate student, visiting one of the PhD programs </a:t>
            </a:r>
          </a:p>
          <a:p>
            <a:r>
              <a:rPr lang="en-US" dirty="0" smtClean="0"/>
              <a:t>to which I’d been admitted, a professor there asked me what appealed to me</a:t>
            </a:r>
          </a:p>
          <a:p>
            <a:r>
              <a:rPr lang="en-US" dirty="0" smtClean="0"/>
              <a:t> about the prospect of a career studying and teaching medieval literature</a:t>
            </a:r>
          </a:p>
          <a:p>
            <a:endParaRPr lang="en-US" dirty="0"/>
          </a:p>
          <a:p>
            <a:r>
              <a:rPr lang="en-US" dirty="0" smtClean="0"/>
              <a:t>“My teaching philosophy is simple: encourage critical thinking, respect </a:t>
            </a:r>
          </a:p>
          <a:p>
            <a:r>
              <a:rPr lang="en-US" dirty="0" smtClean="0"/>
              <a:t>student’s opinions, and challenge and stimulate their interest in politics…..</a:t>
            </a:r>
          </a:p>
          <a:p>
            <a:endParaRPr lang="en-US" dirty="0"/>
          </a:p>
          <a:p>
            <a:r>
              <a:rPr lang="en-US" dirty="0" smtClean="0"/>
              <a:t>“I have always viewed teaching as my primary responsibility. I have devoted </a:t>
            </a:r>
          </a:p>
          <a:p>
            <a:r>
              <a:rPr lang="en-US" dirty="0" smtClean="0"/>
              <a:t>substantial effort over the years to teaching courses, mentoring students, and participating in </a:t>
            </a:r>
          </a:p>
          <a:p>
            <a:r>
              <a:rPr lang="en-US" dirty="0" smtClean="0"/>
              <a:t>externally funded programs to improve educational experience.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8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teach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6103" y="1702224"/>
            <a:ext cx="8527545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the statement that introduces a personal philosophy  of teaching, </a:t>
            </a:r>
          </a:p>
          <a:p>
            <a:r>
              <a:rPr lang="en-US" dirty="0" smtClean="0"/>
              <a:t>the narrative usually moves to an overview---often taking two to five paragraphs—</a:t>
            </a:r>
          </a:p>
          <a:p>
            <a:r>
              <a:rPr lang="en-US" dirty="0" smtClean="0"/>
              <a:t>about HOW they teach, and how those strategies enact WHY they teach. </a:t>
            </a:r>
          </a:p>
          <a:p>
            <a:r>
              <a:rPr lang="en-US" dirty="0" smtClean="0"/>
              <a:t>This section of the narrative is really a demonstration of theory being put </a:t>
            </a:r>
          </a:p>
          <a:p>
            <a:r>
              <a:rPr lang="en-US" dirty="0" smtClean="0"/>
              <a:t>into practice.</a:t>
            </a:r>
          </a:p>
          <a:p>
            <a:endParaRPr lang="en-US" dirty="0"/>
          </a:p>
          <a:p>
            <a:r>
              <a:rPr lang="en-US" dirty="0" smtClean="0"/>
              <a:t>Sometimes organized around strategies----</a:t>
            </a:r>
          </a:p>
          <a:p>
            <a:endParaRPr lang="en-US" dirty="0"/>
          </a:p>
          <a:p>
            <a:r>
              <a:rPr lang="en-US" dirty="0" smtClean="0"/>
              <a:t>Sometimes organized around courses-----</a:t>
            </a:r>
          </a:p>
          <a:p>
            <a:endParaRPr lang="en-US" dirty="0"/>
          </a:p>
          <a:p>
            <a:r>
              <a:rPr lang="en-US" dirty="0" smtClean="0"/>
              <a:t>Some examples:</a:t>
            </a:r>
          </a:p>
          <a:p>
            <a:r>
              <a:rPr lang="en-US" dirty="0" smtClean="0"/>
              <a:t>“One of my techniques to improve student outcomes has been to increase student</a:t>
            </a:r>
          </a:p>
          <a:p>
            <a:r>
              <a:rPr lang="en-US" dirty="0" smtClean="0"/>
              <a:t> engagement in my courses.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9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teach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739900"/>
            <a:ext cx="851547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examples:</a:t>
            </a:r>
          </a:p>
          <a:p>
            <a:endParaRPr lang="en-US" dirty="0"/>
          </a:p>
          <a:p>
            <a:r>
              <a:rPr lang="en-US" dirty="0" smtClean="0"/>
              <a:t>“I take full advantage of classroom technology to present video clips, films, and </a:t>
            </a:r>
          </a:p>
          <a:p>
            <a:r>
              <a:rPr lang="en-US" dirty="0" smtClean="0"/>
              <a:t>documentaries that  serve either as a basis or a complement to the subjects under </a:t>
            </a:r>
          </a:p>
          <a:p>
            <a:r>
              <a:rPr lang="en-US" dirty="0" smtClean="0"/>
              <a:t>study. I also have debate sessions and assign group projects both in and out of</a:t>
            </a:r>
          </a:p>
          <a:p>
            <a:r>
              <a:rPr lang="en-US" dirty="0" smtClean="0"/>
              <a:t>the classroom-all with the idea of fostering critical thinking and team work. I </a:t>
            </a:r>
          </a:p>
          <a:p>
            <a:r>
              <a:rPr lang="en-US" dirty="0" smtClean="0"/>
              <a:t>believe that participation is the key to a student’s success.”</a:t>
            </a:r>
          </a:p>
          <a:p>
            <a:endParaRPr lang="en-US" dirty="0"/>
          </a:p>
          <a:p>
            <a:r>
              <a:rPr lang="en-US" dirty="0" smtClean="0"/>
              <a:t>“In short, I required students to write a series of short close readings on a pass-</a:t>
            </a:r>
          </a:p>
          <a:p>
            <a:r>
              <a:rPr lang="en-US" dirty="0" smtClean="0"/>
              <a:t>age of their choice; to submit broad discussion questions most weeks, around </a:t>
            </a:r>
          </a:p>
          <a:p>
            <a:r>
              <a:rPr lang="en-US" dirty="0" smtClean="0"/>
              <a:t>which I would plan the class; to write a short paper comparing three translations</a:t>
            </a:r>
          </a:p>
          <a:p>
            <a:r>
              <a:rPr lang="en-US" dirty="0" smtClean="0"/>
              <a:t>of a text we read; and to work in small groups to write and submit three possible</a:t>
            </a:r>
          </a:p>
          <a:p>
            <a:r>
              <a:rPr lang="en-US" dirty="0" smtClean="0"/>
              <a:t>final exam questions, which we then revised as a group on the final day of class</a:t>
            </a:r>
          </a:p>
          <a:p>
            <a:r>
              <a:rPr lang="en-US" dirty="0" smtClean="0"/>
              <a:t>meeting, having planned possible topics on the penultimate class 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3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teach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23439" y="2006309"/>
            <a:ext cx="57830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Flip your pages over and recount what courses you usually teach.</a:t>
            </a:r>
          </a:p>
          <a:p>
            <a:endParaRPr lang="en-US" dirty="0"/>
          </a:p>
          <a:p>
            <a:r>
              <a:rPr lang="en-US" dirty="0" smtClean="0"/>
              <a:t>What are your learning goals in these courses?</a:t>
            </a:r>
          </a:p>
          <a:p>
            <a:endParaRPr lang="en-US" dirty="0"/>
          </a:p>
          <a:p>
            <a:r>
              <a:rPr lang="en-US" dirty="0" smtClean="0"/>
              <a:t>How do you assess them?</a:t>
            </a:r>
          </a:p>
          <a:p>
            <a:endParaRPr lang="en-US" dirty="0"/>
          </a:p>
          <a:p>
            <a:r>
              <a:rPr lang="en-US" dirty="0" smtClean="0"/>
              <a:t>Do your assessments provide evidence that students are learning?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6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get better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29621" y="2003387"/>
            <a:ext cx="676339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Narratives of struggle or change:</a:t>
            </a:r>
          </a:p>
          <a:p>
            <a:endParaRPr lang="en-US" dirty="0"/>
          </a:p>
          <a:p>
            <a:r>
              <a:rPr lang="en-US" dirty="0" smtClean="0"/>
              <a:t>“This oftentimes results in lack of participation, low preparedness, and very </a:t>
            </a:r>
          </a:p>
          <a:p>
            <a:r>
              <a:rPr lang="en-US" dirty="0" smtClean="0"/>
              <a:t>tedious lectures. This environment can be frustrating and if I am honest, it can</a:t>
            </a:r>
          </a:p>
          <a:p>
            <a:r>
              <a:rPr lang="en-US" dirty="0" smtClean="0"/>
              <a:t>make me question my effectiveness as a teacher. I am always looking for new </a:t>
            </a:r>
          </a:p>
          <a:p>
            <a:r>
              <a:rPr lang="en-US" dirty="0" smtClean="0"/>
              <a:t>ways  to turn my frustrations into learning opportunities not only for my stud-</a:t>
            </a:r>
          </a:p>
          <a:p>
            <a:r>
              <a:rPr lang="en-US" dirty="0" err="1" smtClean="0"/>
              <a:t>ents</a:t>
            </a:r>
            <a:r>
              <a:rPr lang="en-US" dirty="0" smtClean="0"/>
              <a:t>, but also for myself as a professor. This has led me to independently seek</a:t>
            </a:r>
          </a:p>
          <a:p>
            <a:r>
              <a:rPr lang="en-US" dirty="0" smtClean="0"/>
              <a:t>out new research in the education field about teaching techniques and active </a:t>
            </a:r>
          </a:p>
          <a:p>
            <a:r>
              <a:rPr lang="en-US" dirty="0" smtClean="0"/>
              <a:t>learning methods.”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2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get better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0737" y="1928388"/>
            <a:ext cx="7469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“However, I am not sure that I am an effective teacher:  although highly rated </a:t>
            </a:r>
          </a:p>
          <a:p>
            <a:r>
              <a:rPr lang="en-US" dirty="0"/>
              <a:t>by their evaluations, I do not believe my students consistently achieve </a:t>
            </a:r>
            <a:r>
              <a:rPr lang="en-US" dirty="0" err="1"/>
              <a:t>perfor</a:t>
            </a:r>
            <a:r>
              <a:rPr lang="en-US" dirty="0"/>
              <a:t>-</a:t>
            </a:r>
          </a:p>
          <a:p>
            <a:r>
              <a:rPr lang="en-US" dirty="0" err="1"/>
              <a:t>mance</a:t>
            </a:r>
            <a:r>
              <a:rPr lang="en-US" dirty="0"/>
              <a:t> on the learning outcomes I have set forth. Therefore, I am continuous-</a:t>
            </a:r>
          </a:p>
          <a:p>
            <a:r>
              <a:rPr lang="en-US" dirty="0" err="1"/>
              <a:t>ly</a:t>
            </a:r>
            <a:r>
              <a:rPr lang="en-US" dirty="0"/>
              <a:t> motivated to improve my teachings skills and to improve student </a:t>
            </a:r>
            <a:r>
              <a:rPr lang="en-US" dirty="0" smtClean="0"/>
              <a:t>outcomes.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3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Classroom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1274" y="1833165"/>
            <a:ext cx="45961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Advising</a:t>
            </a:r>
          </a:p>
          <a:p>
            <a:endParaRPr lang="en-US" dirty="0"/>
          </a:p>
          <a:p>
            <a:r>
              <a:rPr lang="en-US" dirty="0" smtClean="0"/>
              <a:t>Mentoring</a:t>
            </a:r>
          </a:p>
          <a:p>
            <a:endParaRPr lang="en-US" dirty="0"/>
          </a:p>
          <a:p>
            <a:r>
              <a:rPr lang="en-US" dirty="0" smtClean="0"/>
              <a:t>Professionalizing</a:t>
            </a:r>
          </a:p>
          <a:p>
            <a:endParaRPr lang="en-US" dirty="0"/>
          </a:p>
          <a:p>
            <a:r>
              <a:rPr lang="en-US" dirty="0" smtClean="0"/>
              <a:t>Lending teaching expertise  to other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1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344</TotalTime>
  <Words>806</Words>
  <Application>Microsoft Office PowerPoint</Application>
  <PresentationFormat>On-screen Show (4:3)</PresentationFormat>
  <Paragraphs>146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Statement of Teaching Philosophy and Practice</vt:lpstr>
      <vt:lpstr>Opening reflections</vt:lpstr>
      <vt:lpstr>Introduction</vt:lpstr>
      <vt:lpstr>How I teach</vt:lpstr>
      <vt:lpstr>How I teach</vt:lpstr>
      <vt:lpstr>What I teach</vt:lpstr>
      <vt:lpstr>How I get better</vt:lpstr>
      <vt:lpstr>How I get better</vt:lpstr>
      <vt:lpstr>Beyond the Classroom</vt:lpstr>
      <vt:lpstr>Conclusion: Evidence of effectiveness</vt:lpstr>
      <vt:lpstr>Patterns and Pieces</vt:lpstr>
      <vt:lpstr>HELP!!!</vt:lpstr>
    </vt:vector>
  </TitlesOfParts>
  <Company>University of Toledo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Statement of Teaching Philosophy and Practice</dc:title>
  <dc:creator>Barbara Schneider</dc:creator>
  <cp:lastModifiedBy>Shriner, Constance</cp:lastModifiedBy>
  <cp:revision>17</cp:revision>
  <dcterms:created xsi:type="dcterms:W3CDTF">2016-09-12T14:15:12Z</dcterms:created>
  <dcterms:modified xsi:type="dcterms:W3CDTF">2017-04-17T19:00:21Z</dcterms:modified>
</cp:coreProperties>
</file>