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2" r:id="rId2"/>
  </p:sldMasterIdLst>
  <p:notesMasterIdLst>
    <p:notesMasterId r:id="rId18"/>
  </p:notesMasterIdLst>
  <p:sldIdLst>
    <p:sldId id="256" r:id="rId3"/>
    <p:sldId id="261" r:id="rId4"/>
    <p:sldId id="257" r:id="rId5"/>
    <p:sldId id="258" r:id="rId6"/>
    <p:sldId id="259" r:id="rId7"/>
    <p:sldId id="260" r:id="rId8"/>
    <p:sldId id="263" r:id="rId9"/>
    <p:sldId id="264" r:id="rId10"/>
    <p:sldId id="262" r:id="rId11"/>
    <p:sldId id="270" r:id="rId12"/>
    <p:sldId id="265" r:id="rId13"/>
    <p:sldId id="266" r:id="rId14"/>
    <p:sldId id="267" r:id="rId15"/>
    <p:sldId id="269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63722" autoAdjust="0"/>
  </p:normalViewPr>
  <p:slideViewPr>
    <p:cSldViewPr showGuides="1">
      <p:cViewPr varScale="1">
        <p:scale>
          <a:sx n="89" d="100"/>
          <a:sy n="8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4308E-80BC-451D-8AAE-3F426F57C1F5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FFED5-9FBA-45D8-8072-D454F89D8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3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r>
              <a:rPr lang="en-US" sz="1400" b="1" dirty="0" smtClean="0"/>
              <a:t>Four-part teardrop graphic in perspective</a:t>
            </a:r>
          </a:p>
          <a:p>
            <a:r>
              <a:rPr lang="en-US" sz="1400" dirty="0" smtClean="0"/>
              <a:t>(Advanced)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effects on this slide, do the following: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 Shapes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Teardrop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(second row, fourth option from the left). On the slide, drag to draw a teardrop shape.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teardrop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Height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2.45”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Width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2.45”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Solid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1, Darker 35%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(fifth row, first option from the left).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left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line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Color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Format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left pane, and then do the following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Format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Bevel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Bevel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Circle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(first row, first option from the left).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 pt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Bottom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Circle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 from the left)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Bottom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 pt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Material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Warm Matte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option from the left).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Neutral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Balance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teardrop shape. Press and hold CTRL and SHIFT (to duplicate and constrain the duplicate shape to a perpendicular axis), and then drag the teardrop shape to the right on the slide to create a duplicate.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duplicate teardrop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Rotate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Flip 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and hold SHIFT and select both teardrop shapes.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and hold CTRL and SHIFT (to duplicate and constrain the duplicate shapes to a perpendicular axis), and then drag the teardrop shapes to the right on the slide to create two duplicate teardrop shapes.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and hold SHIFT and select the two new teardrop shapes.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Rotate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Flip 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slide, drag the two new duplicate teardrop shapes directly above the original teardrop shapes.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top left teardrop.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2.5”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0.83”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 Shapes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(first row, second option). On the slide, drag to draw an oval.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oval.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Height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2.11”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Width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2.11”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oval.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2.67”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Olive Green, Accent 3, Darker 25%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(fifth row, seventh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Effects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Shadow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Inside Diagonal Top Right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row, third option from the left)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oval and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Edit Text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i="0" baseline="0" dirty="0" smtClean="0"/>
              <a:t>Enter text in the text box, select the text, and then o</a:t>
            </a:r>
            <a:r>
              <a:rPr lang="en-US" sz="1200" i="0" dirty="0" smtClean="0"/>
              <a:t>n the </a:t>
            </a:r>
            <a:r>
              <a:rPr lang="en-US" sz="1200" b="1" i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Font</a:t>
            </a:r>
            <a:r>
              <a:rPr lang="en-US" sz="1200" i="0" baseline="0" dirty="0" smtClean="0"/>
              <a:t> group,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Trebuchet MS</a:t>
            </a:r>
            <a:r>
              <a:rPr lang="en-US" sz="1200" i="0" baseline="0" dirty="0" smtClean="0"/>
              <a:t> from the </a:t>
            </a:r>
            <a:r>
              <a:rPr lang="en-US" sz="1200" b="1" i="0" baseline="0" dirty="0" smtClean="0"/>
              <a:t>Font</a:t>
            </a:r>
            <a:r>
              <a:rPr lang="en-US" sz="1200" i="0" baseline="0" dirty="0" smtClean="0"/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28</a:t>
            </a:r>
            <a:r>
              <a:rPr lang="en-US" sz="1200" i="0" baseline="0" dirty="0" smtClean="0"/>
              <a:t> from the </a:t>
            </a:r>
            <a:r>
              <a:rPr lang="en-US" sz="1200" b="1" i="0" baseline="0" dirty="0" smtClean="0"/>
              <a:t>Font Size </a:t>
            </a:r>
            <a:r>
              <a:rPr lang="en-US" sz="1200" i="0" baseline="0" dirty="0" smtClean="0"/>
              <a:t>list, click the button next to </a:t>
            </a:r>
            <a:r>
              <a:rPr lang="en-US" sz="1200" b="1" i="0" baseline="0" dirty="0" smtClean="0"/>
              <a:t>Font Color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Theme Colors </a:t>
            </a:r>
            <a:r>
              <a:rPr lang="en-US" sz="1200" i="0" baseline="0" dirty="0" smtClean="0"/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1, Darker 5%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(second row, first option from the left)</a:t>
            </a:r>
            <a:r>
              <a:rPr lang="en-US" sz="1200" i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Paragraph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Center</a:t>
            </a:r>
            <a:r>
              <a:rPr lang="en-US" sz="1200" i="0" baseline="0" dirty="0" smtClean="0"/>
              <a:t> to center the text in the oval.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top right teardrop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5.2”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0.83”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i="0" baseline="0" dirty="0" smtClean="0"/>
              <a:t>Select the oval on the top left teardrop shape. Press and hold CTRL and SHIFT (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duplicate and constrain the duplicate shape to a perpendicular axis), and then drag the oval onto the top right teardrop shape to create a second oval.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second oval.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5.33”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Purple, Accent 4, Darker 25%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(fifth row, eighth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option from the left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text in the second oval, and then edit as needed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bottom left teardrop shape.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2.5”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3.53”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oval on the top left teardrop shape. </a:t>
            </a:r>
            <a:r>
              <a:rPr lang="en-US" sz="1200" i="0" baseline="0" dirty="0" smtClean="0"/>
              <a:t>Press and hold CTRL and SHIFT (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duplicate and constrain the duplicate shape to a perpendicular axis), and then drag the oval onto the bottom left teardrop shape to create a third oval.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third oval.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2.67”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3.7”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Blue, Accent 1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fifth option from the left).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text in the third oval, and then edit as needed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the bottom right teardrop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5.2”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3.53”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 the third oval on the bottom left teardrop shape. </a:t>
            </a:r>
            <a:r>
              <a:rPr lang="en-US" sz="1200" i="0" baseline="0" dirty="0" smtClean="0"/>
              <a:t>Press and hold CTRL and SHIFT (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duplicate and constrain the duplicate shape to a perpendicular axis), and then drag the oval onto the bottom right teardrop shape to create a fourth oval.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fourth oval.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Tools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in the right pane,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on slide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5.33”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3.7”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 Fill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Orange, Accent 6, Darker 50%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(sixth row, 10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option from the left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edit the text in the fourth oval, 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ight-click the oval and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Edit Text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CTRL+A to select all of the shapes on the slide. 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Rotation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left pane, and then do the following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3-D Rotation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 Front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325°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325°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Shadow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pane.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Shadow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Offset Center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background on this slide, do the following: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Diagonal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Angle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45</a:t>
            </a:r>
            <a:r>
              <a:rPr lang="en-US" sz="1200" b="1" dirty="0" smtClean="0"/>
              <a:t>°</a:t>
            </a:r>
            <a:r>
              <a:rPr lang="en-US" sz="1200" dirty="0" smtClean="0"/>
              <a:t>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stop in the slider,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the left)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last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Color,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then under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Darker 35%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(fifth row, first option from the left)</a:t>
            </a:r>
            <a:r>
              <a:rPr lang="en-US" sz="1200" dirty="0" smtClean="0"/>
              <a:t>. </a:t>
            </a:r>
          </a:p>
          <a:p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27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09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76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86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509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0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0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04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66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34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77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58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0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FFED5-9FBA-45D8-8072-D454F89D80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56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 algn="l" rtl="0"/>
            <a:fld id="{09FDB0C2-1F3D-4594-BC97-D21C5CE96C4E}" type="datetimeFigureOut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l" rtl="0"/>
              <a:t>4/17/2017</a:t>
            </a:fld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 algn="ctr" rtl="0"/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pPr algn="r" rtl="0"/>
            <a:fld id="{248A5C28-A9AF-48F7-A492-117CD84F551A}" type="slidenum">
              <a:rPr lang="en-US" sz="120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algn="r" rtl="0"/>
              <a:t>‹#›</a:t>
            </a:fld>
            <a:endParaRPr lang="en-US" sz="1200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9454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4335743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261880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5221284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751759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5001516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441126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8598482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4560964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8617667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355546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7551659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067453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245622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655514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15989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93726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420023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722990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9FDB0C2-1F3D-4594-BC97-D21C5CE96C4E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4/17/2017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48A5C28-A9AF-48F7-A492-117CD84F551A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rtl="0"/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777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50" r:id="rId18"/>
    <p:sldLayoutId id="2147483651" r:id="rId19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1">
                <a:lumMod val="6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Dossier Development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2819400"/>
            <a:ext cx="4191000" cy="2555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069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Samples of syllabi, lecture materials and formative and summative assessments.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Evidence in professional development (teaching workshops, peer observations, quality matters certification.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Teaching awards, and curriculum development may also be listed.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6944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763000" cy="44449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Scholarship can come in many forms.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Usual examples include, publications, books, presentations both peer reviewed and invited. Documentation is important so possibly include article copies, links or even under review confirmation letters.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Some areas may suggest showing a line of inquiry or documenting the quality of publication in terms of article citations and impact factor.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Grant submissions and awards would also be submitted in this area.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3376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763000" cy="4444927"/>
          </a:xfrm>
        </p:spPr>
        <p:txBody>
          <a:bodyPr>
            <a:normAutofit/>
          </a:bodyPr>
          <a:lstStyle/>
          <a:p>
            <a:r>
              <a:rPr lang="en-US" dirty="0" smtClean="0"/>
              <a:t>There are many areas of service that can be documented-departmental, college, university, community, and professional. It is a good idea to have a balance of these.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Examples of UT related service may include committees, accreditation of programs, and faculty senate. </a:t>
            </a:r>
          </a:p>
        </p:txBody>
      </p:sp>
    </p:spTree>
    <p:extLst>
      <p:ext uri="{BB962C8B-B14F-4D97-AF65-F5344CB8AC3E}">
        <p14:creationId xmlns:p14="http://schemas.microsoft.com/office/powerpoint/2010/main" val="25555796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service may include serving as a journal editor, reviewing abstracts, planning conferences, serving on committees, and being an elected leader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Community service is a broad category that may include public consulting (non-paid), educational speaking, serving on boards or coalitions, and volunteering.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922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Missing documents.</a:t>
            </a:r>
          </a:p>
          <a:p>
            <a:r>
              <a:rPr lang="en-US" dirty="0" smtClean="0"/>
              <a:t>Poorly organized.</a:t>
            </a:r>
          </a:p>
          <a:p>
            <a:r>
              <a:rPr lang="en-US" dirty="0" smtClean="0"/>
              <a:t>Mislabeling of content (service artifacts placed in scholarship category).</a:t>
            </a:r>
          </a:p>
          <a:p>
            <a:r>
              <a:rPr lang="en-US" dirty="0" smtClean="0"/>
              <a:t>Missing or poorly written narratives.</a:t>
            </a:r>
          </a:p>
          <a:p>
            <a:r>
              <a:rPr lang="en-US" dirty="0" smtClean="0"/>
              <a:t>Including non significant or </a:t>
            </a:r>
            <a:r>
              <a:rPr lang="en-US" dirty="0" err="1" smtClean="0"/>
              <a:t>redundent</a:t>
            </a:r>
            <a:r>
              <a:rPr lang="en-US" dirty="0" smtClean="0"/>
              <a:t> artifacts.</a:t>
            </a:r>
          </a:p>
          <a:p>
            <a:r>
              <a:rPr lang="en-US" dirty="0" smtClean="0"/>
              <a:t>Misrepresenting material.</a:t>
            </a:r>
          </a:p>
          <a:p>
            <a:r>
              <a:rPr lang="en-US" dirty="0" smtClean="0"/>
              <a:t>More is not always an indicator of quality.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382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Tips……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6887389" cy="35993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Plan for success and continuous meeting of elaborations.</a:t>
            </a:r>
          </a:p>
          <a:p>
            <a:r>
              <a:rPr lang="en-US" dirty="0" smtClean="0"/>
              <a:t>Develop short-term and long-term goals.</a:t>
            </a:r>
          </a:p>
          <a:p>
            <a:r>
              <a:rPr lang="en-US" dirty="0" smtClean="0"/>
              <a:t>Find a mentor and have them review your progress and dossier.</a:t>
            </a:r>
          </a:p>
          <a:p>
            <a:r>
              <a:rPr lang="en-US" dirty="0" smtClean="0"/>
              <a:t>Ask members of the DPC or CPC to give you early feedback.</a:t>
            </a:r>
          </a:p>
          <a:p>
            <a:r>
              <a:rPr lang="en-US" dirty="0" smtClean="0"/>
              <a:t>If you are struggling, find a mentor in that area.</a:t>
            </a:r>
          </a:p>
          <a:p>
            <a:r>
              <a:rPr lang="en-US" dirty="0" smtClean="0"/>
              <a:t>PROOF YOUR WORK.</a:t>
            </a:r>
          </a:p>
          <a:p>
            <a:r>
              <a:rPr lang="en-US" dirty="0" smtClean="0"/>
              <a:t>Breathe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8092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necessary steps to prepare for dossier development.</a:t>
            </a:r>
          </a:p>
          <a:p>
            <a:r>
              <a:rPr lang="en-US" dirty="0" smtClean="0"/>
              <a:t>Explain the importance of effective organization of the dossier.</a:t>
            </a:r>
          </a:p>
          <a:p>
            <a:r>
              <a:rPr lang="en-US" dirty="0" smtClean="0"/>
              <a:t>Discuss items commonly required in the dossier.</a:t>
            </a:r>
          </a:p>
          <a:p>
            <a:r>
              <a:rPr lang="en-US" dirty="0" smtClean="0"/>
              <a:t>Identify common mistakes seen in submitted dossiers.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840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your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0"/>
            <a:ext cx="8229600" cy="3599316"/>
          </a:xfrm>
        </p:spPr>
        <p:txBody>
          <a:bodyPr>
            <a:normAutofit/>
          </a:bodyPr>
          <a:lstStyle/>
          <a:p>
            <a:r>
              <a:rPr lang="en-US" dirty="0"/>
              <a:t>Complete a detailed annual review report each year….outline all accomplishments </a:t>
            </a:r>
            <a:r>
              <a:rPr lang="en-US" dirty="0" smtClean="0"/>
              <a:t>in teaching</a:t>
            </a:r>
            <a:r>
              <a:rPr lang="en-US" dirty="0"/>
              <a:t>, </a:t>
            </a:r>
            <a:r>
              <a:rPr lang="en-US" dirty="0" smtClean="0"/>
              <a:t>scholarship, </a:t>
            </a:r>
            <a:r>
              <a:rPr lang="en-US" dirty="0"/>
              <a:t>service and </a:t>
            </a:r>
            <a:r>
              <a:rPr lang="en-US" dirty="0" smtClean="0"/>
              <a:t>related </a:t>
            </a:r>
            <a:r>
              <a:rPr lang="en-US" dirty="0"/>
              <a:t>professional activity (if applicable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Meet </a:t>
            </a:r>
            <a:r>
              <a:rPr lang="en-US" dirty="0"/>
              <a:t>annually with your chair to review your progress, needs for improvement, and </a:t>
            </a:r>
            <a:r>
              <a:rPr lang="en-US" dirty="0" smtClean="0"/>
              <a:t>to receive </a:t>
            </a:r>
            <a:r>
              <a:rPr lang="en-US" dirty="0"/>
              <a:t>feedback from tenured </a:t>
            </a:r>
            <a:r>
              <a:rPr lang="en-US" dirty="0" smtClean="0"/>
              <a:t>faculty.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465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your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4368727"/>
          </a:xfrm>
        </p:spPr>
        <p:txBody>
          <a:bodyPr>
            <a:normAutofit/>
          </a:bodyPr>
          <a:lstStyle/>
          <a:p>
            <a:r>
              <a:rPr lang="en-US" dirty="0" smtClean="0"/>
              <a:t>Keep </a:t>
            </a:r>
            <a:r>
              <a:rPr lang="en-US" dirty="0"/>
              <a:t>copies of all teaching evaluation summaries, syllabi, </a:t>
            </a:r>
            <a:r>
              <a:rPr lang="en-US" dirty="0" smtClean="0"/>
              <a:t>course materials, </a:t>
            </a:r>
            <a:r>
              <a:rPr lang="en-US" dirty="0"/>
              <a:t>articles, presentation </a:t>
            </a:r>
            <a:r>
              <a:rPr lang="en-US" dirty="0" smtClean="0"/>
              <a:t>abstracts, letters </a:t>
            </a:r>
            <a:r>
              <a:rPr lang="en-US" dirty="0"/>
              <a:t>from students, </a:t>
            </a:r>
            <a:r>
              <a:rPr lang="en-US" dirty="0" smtClean="0"/>
              <a:t>committee chairs</a:t>
            </a:r>
            <a:r>
              <a:rPr lang="en-US" dirty="0"/>
              <a:t>, </a:t>
            </a:r>
            <a:r>
              <a:rPr lang="en-US" dirty="0" smtClean="0"/>
              <a:t>and the </a:t>
            </a:r>
            <a:r>
              <a:rPr lang="en-US" dirty="0"/>
              <a:t>community which acknowledge your </a:t>
            </a:r>
            <a:r>
              <a:rPr lang="en-US" dirty="0" smtClean="0"/>
              <a:t>work.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reappointment, treat your dossier as a mini-P&amp;T </a:t>
            </a:r>
            <a:r>
              <a:rPr lang="en-US" dirty="0" smtClean="0"/>
              <a:t>dossier.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Review </a:t>
            </a:r>
            <a:r>
              <a:rPr lang="en-US" dirty="0"/>
              <a:t>the school requirements for dossier preparation and </a:t>
            </a:r>
            <a:r>
              <a:rPr lang="en-US" dirty="0" smtClean="0"/>
              <a:t>documentation.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4941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is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36872"/>
            <a:ext cx="7420789" cy="4521127"/>
          </a:xfrm>
        </p:spPr>
        <p:txBody>
          <a:bodyPr>
            <a:normAutofit/>
          </a:bodyPr>
          <a:lstStyle/>
          <a:p>
            <a:r>
              <a:rPr lang="en-US" dirty="0" smtClean="0"/>
              <a:t>Even the most productive faculty member may have a difficulty making their case without good organization.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Have a clear table of contents.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 tabs or folders to separate content.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Make sure your CV is up to date and is formatted correctly-education, professional experience, publications, grants, presentations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278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Dossier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Title page with year or years of evaluation.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Letter requesting reappointment, tenure, or promotion. Make sure you state what years are being evaluated and when you were hired.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Table of contents.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CV.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Letter of appointment.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2027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Dossier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Copy of elaborations (college, department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ARPA’s.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Letters each year from DPC, Chair, CPC, UCAP, Provost and </a:t>
            </a:r>
            <a:r>
              <a:rPr lang="en-US" dirty="0" smtClean="0"/>
              <a:t>President.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2-3 page </a:t>
            </a:r>
            <a:r>
              <a:rPr lang="en-US" b="1" u="sng" dirty="0" smtClean="0"/>
              <a:t>overall</a:t>
            </a:r>
            <a:r>
              <a:rPr lang="en-US" dirty="0" smtClean="0"/>
              <a:t> summary </a:t>
            </a:r>
            <a:r>
              <a:rPr lang="en-US" dirty="0"/>
              <a:t>of highlights and accomplishments in key elaboration </a:t>
            </a:r>
            <a:r>
              <a:rPr lang="en-US" dirty="0" smtClean="0"/>
              <a:t>areas.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External review letters (if applicable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956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Dossier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8077200" cy="452112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Copy of elaborations (college, department</a:t>
            </a:r>
            <a:r>
              <a:rPr lang="en-US" dirty="0" smtClean="0"/>
              <a:t>),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ARPA’s.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Letters each year from DPC, Chair, CPC, UCAP, Provost and </a:t>
            </a:r>
            <a:r>
              <a:rPr lang="en-US" dirty="0" smtClean="0"/>
              <a:t>President.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2-3 page summary of highlights and accomplishments in key elaboration </a:t>
            </a:r>
            <a:r>
              <a:rPr lang="en-US" dirty="0" smtClean="0"/>
              <a:t>areas.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External review letters (if applicable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Detailed narrative for each application section-teaching, service, scholarship.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939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section, it is important to show the effectiveness of your teaching as well as ways you have attempted to improve your teaching.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teaching philosophy is recommended.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Student evaluations with total means and averages may be useful.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81672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7D1F4F0-089A-4549-8221-2513668B20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0</TotalTime>
  <Words>2460</Words>
  <Application>Microsoft Office PowerPoint</Application>
  <PresentationFormat>On-screen Show (4:3)</PresentationFormat>
  <Paragraphs>202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Berlin</vt:lpstr>
      <vt:lpstr>Tips for Dossier Development</vt:lpstr>
      <vt:lpstr>Objectives</vt:lpstr>
      <vt:lpstr>Preparing for your review</vt:lpstr>
      <vt:lpstr>Preparing for your review</vt:lpstr>
      <vt:lpstr>Organization is key</vt:lpstr>
      <vt:lpstr>Dossier Checklist</vt:lpstr>
      <vt:lpstr>Dossier Checklist</vt:lpstr>
      <vt:lpstr>Dossier Checklist</vt:lpstr>
      <vt:lpstr>Teaching</vt:lpstr>
      <vt:lpstr>Teaching</vt:lpstr>
      <vt:lpstr>Scholarship</vt:lpstr>
      <vt:lpstr>Service</vt:lpstr>
      <vt:lpstr>Service</vt:lpstr>
      <vt:lpstr>Common Mistakes</vt:lpstr>
      <vt:lpstr>Final Tips……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2017-03-20T15:36:57Z</dcterms:created>
  <dcterms:modified xsi:type="dcterms:W3CDTF">2017-04-17T18:58:57Z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TC024265409991</vt:lpwstr>
  </property>
</Properties>
</file>