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7" r:id="rId1"/>
    <p:sldMasterId id="2147483696" r:id="rId2"/>
  </p:sldMasterIdLst>
  <p:notesMasterIdLst>
    <p:notesMasterId r:id="rId8"/>
  </p:notesMasterIdLst>
  <p:handoutMasterIdLst>
    <p:handoutMasterId r:id="rId9"/>
  </p:handoutMasterIdLst>
  <p:sldIdLst>
    <p:sldId id="273" r:id="rId3"/>
    <p:sldId id="271" r:id="rId4"/>
    <p:sldId id="257" r:id="rId5"/>
    <p:sldId id="270" r:id="rId6"/>
    <p:sldId id="275" r:id="rId7"/>
  </p:sldIdLst>
  <p:sldSz cx="13004800" cy="9753600"/>
  <p:notesSz cx="7010400" cy="9236075"/>
  <p:defaultTextStyle>
    <a:lvl1pPr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defTabSz="584200">
      <a:defRPr sz="20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400"/>
    <a:srgbClr val="002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7" autoAdjust="0"/>
    <p:restoredTop sz="99351" autoAdjust="0"/>
  </p:normalViewPr>
  <p:slideViewPr>
    <p:cSldViewPr snapToObjects="1" showGuides="1">
      <p:cViewPr>
        <p:scale>
          <a:sx n="110" d="100"/>
          <a:sy n="110" d="100"/>
        </p:scale>
        <p:origin x="-58" y="-5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0854312-189B-F141-B948-9C1870985345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48622CF-115D-BE4A-89D4-8DDAD150C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1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</p:spPr>
        <p:txBody>
          <a:bodyPr lIns="92830" tIns="46415" rIns="92830" bIns="46415"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30" tIns="46415" rIns="92830" bIns="46415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271550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00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 hasCustomPrompt="1"/>
          </p:nvPr>
        </p:nvSpPr>
        <p:spPr>
          <a:xfrm>
            <a:off x="733758" y="623675"/>
            <a:ext cx="6370043" cy="1219200"/>
          </a:xfrm>
          <a:prstGeom prst="rect">
            <a:avLst/>
          </a:prstGeom>
        </p:spPr>
        <p:txBody>
          <a:bodyPr/>
          <a:lstStyle>
            <a:lvl1pPr algn="ctr">
              <a:defRPr>
                <a:ln>
                  <a:noFill/>
                </a:ln>
                <a:solidFill>
                  <a:srgbClr val="F8D400"/>
                </a:solidFill>
                <a:latin typeface="Helvetica Neue"/>
                <a:cs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 smtClean="0">
                <a:solidFill>
                  <a:srgbClr val="102D77"/>
                </a:solidFill>
              </a:rPr>
              <a:t>UT Online</a:t>
            </a:r>
            <a:endParaRPr sz="7000" dirty="0">
              <a:solidFill>
                <a:srgbClr val="102D77"/>
              </a:solidFill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33758" y="2596256"/>
            <a:ext cx="11763042" cy="653042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414141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414141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414141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414141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3600" smtClean="0">
                <a:solidFill>
                  <a:srgbClr val="414141"/>
                </a:solidFill>
              </a:rPr>
              <a:t>Fifth level</a:t>
            </a:r>
            <a:endParaRPr sz="3600" dirty="0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1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5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8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3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 college5_Front Page copy 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72"/>
            <a:ext cx="13004800" cy="96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47247-8C35-5B48-A7C0-0F4F097F999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B478-F7B8-3243-9507-5C1D763738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 college_Overall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7" y="0"/>
            <a:ext cx="12622306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3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56" r:id="rId13"/>
  </p:sldLayoutIdLst>
  <p:txStyles>
    <p:titleStyle>
      <a:lvl1pPr algn="ctr" defTabSz="650197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650197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65019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65019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650197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ollege Hlogo 2color c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825" y="723383"/>
            <a:ext cx="4930442" cy="1334238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2180072" y="3420040"/>
            <a:ext cx="8222058" cy="241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000" b="1" dirty="0" smtClean="0">
                <a:solidFill>
                  <a:srgbClr val="002B6D"/>
                </a:solidFill>
                <a:latin typeface="Helvetica Neue"/>
                <a:cs typeface="Helvetica Neue"/>
              </a:rPr>
              <a:t>Overview Of </a:t>
            </a:r>
            <a:br>
              <a:rPr lang="en-US" sz="7000" b="1" dirty="0" smtClean="0">
                <a:solidFill>
                  <a:srgbClr val="002B6D"/>
                </a:solidFill>
                <a:latin typeface="Helvetica Neue"/>
                <a:cs typeface="Helvetica Neue"/>
              </a:rPr>
            </a:br>
            <a:r>
              <a:rPr lang="en-US" sz="7000" b="1" dirty="0" smtClean="0">
                <a:solidFill>
                  <a:srgbClr val="002B6D"/>
                </a:solidFill>
                <a:latin typeface="Helvetica Neue"/>
                <a:cs typeface="Helvetica Neue"/>
              </a:rPr>
              <a:t>University College</a:t>
            </a:r>
            <a:endParaRPr lang="en-US" sz="7000" b="1" dirty="0">
              <a:solidFill>
                <a:srgbClr val="002B6D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579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 college4-18transp.f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865"/>
            <a:ext cx="13004800" cy="45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rgbClr val="FFFFFF"/>
                </a:solidFill>
              </a:rPr>
              <a:t>Overview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54" y="3110656"/>
            <a:ext cx="11193868" cy="6530423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 smtClean="0"/>
              <a:t>~ </a:t>
            </a:r>
            <a:r>
              <a:rPr lang="en-US" sz="5400" dirty="0"/>
              <a:t>60 employees</a:t>
            </a:r>
          </a:p>
          <a:p>
            <a:r>
              <a:rPr lang="en-US" sz="5400" dirty="0" smtClean="0"/>
              <a:t>~ </a:t>
            </a:r>
            <a:r>
              <a:rPr lang="en-US" sz="5400" dirty="0"/>
              <a:t>2500 students</a:t>
            </a:r>
          </a:p>
          <a:p>
            <a:r>
              <a:rPr lang="en-US" sz="5400" dirty="0" smtClean="0"/>
              <a:t>4 </a:t>
            </a:r>
            <a:r>
              <a:rPr lang="en-US" sz="5400" dirty="0"/>
              <a:t>“current” advisory </a:t>
            </a:r>
            <a:r>
              <a:rPr lang="en-US" sz="5400" dirty="0" smtClean="0"/>
              <a:t>boards</a:t>
            </a:r>
          </a:p>
          <a:p>
            <a:pPr lvl="1"/>
            <a:r>
              <a:rPr lang="en-US" sz="5400" dirty="0" smtClean="0"/>
              <a:t>UT Online Advisory Board</a:t>
            </a:r>
          </a:p>
          <a:p>
            <a:pPr lvl="1"/>
            <a:r>
              <a:rPr lang="en-US" sz="5400" dirty="0" smtClean="0"/>
              <a:t>Prior Learning Assessment Advisory Board</a:t>
            </a:r>
          </a:p>
          <a:p>
            <a:pPr lvl="1"/>
            <a:r>
              <a:rPr lang="en-US" sz="5400" dirty="0" smtClean="0"/>
              <a:t>Alumni Affiliate </a:t>
            </a:r>
          </a:p>
          <a:p>
            <a:pPr lvl="1"/>
            <a:r>
              <a:rPr lang="en-US" sz="5400" dirty="0" smtClean="0"/>
              <a:t>CALL Advisory Board</a:t>
            </a:r>
            <a:endParaRPr lang="en-US" sz="5400" dirty="0"/>
          </a:p>
          <a:p>
            <a:pPr marL="469900" lvl="1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306858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190647" y="2567514"/>
            <a:ext cx="6623507" cy="6623507"/>
          </a:xfrm>
          <a:prstGeom prst="ellipse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84403" y="5092255"/>
            <a:ext cx="2974378" cy="115747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5" name="Rectangle 14"/>
          <p:cNvSpPr/>
          <p:nvPr/>
        </p:nvSpPr>
        <p:spPr>
          <a:xfrm rot="2903326">
            <a:off x="3231803" y="3150023"/>
            <a:ext cx="2415200" cy="1195242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0" name="Rectangle 19"/>
          <p:cNvSpPr/>
          <p:nvPr/>
        </p:nvSpPr>
        <p:spPr>
          <a:xfrm rot="19884735">
            <a:off x="7925310" y="2982128"/>
            <a:ext cx="2492626" cy="77251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1385" y="5221601"/>
            <a:ext cx="2854826" cy="96764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8" name="Rectangle 17"/>
          <p:cNvSpPr/>
          <p:nvPr/>
        </p:nvSpPr>
        <p:spPr>
          <a:xfrm rot="3116240">
            <a:off x="6766619" y="7618601"/>
            <a:ext cx="2456251" cy="125608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9" name="Rectangle 18"/>
          <p:cNvSpPr/>
          <p:nvPr/>
        </p:nvSpPr>
        <p:spPr>
          <a:xfrm rot="18221076">
            <a:off x="4006556" y="7845734"/>
            <a:ext cx="1470012" cy="120354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5" name="Picture 4" descr="UCollege Vlogo 2color c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77" y="4303918"/>
            <a:ext cx="5338447" cy="2933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58" y="816575"/>
            <a:ext cx="6370043" cy="1219200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FFFFFF"/>
                </a:solidFill>
              </a:rPr>
              <a:t>Departments/ Units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692" y="3106966"/>
            <a:ext cx="272525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Academic Affairs and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Student Services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7417" y="8181411"/>
            <a:ext cx="305274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Off Campus and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Workforce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955" y="5163328"/>
            <a:ext cx="275343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Academic Innovation,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Military Affairs, and  </a:t>
            </a:r>
            <a:br>
              <a:rPr lang="en-US" b="1" dirty="0" smtClean="0">
                <a:latin typeface="Helvetica"/>
                <a:cs typeface="Helvetica"/>
              </a:rPr>
            </a:br>
            <a:r>
              <a:rPr lang="en-US" b="1" dirty="0" smtClean="0">
                <a:latin typeface="Helvetica"/>
                <a:cs typeface="Helvetica"/>
              </a:rPr>
              <a:t>Testing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3585" y="5305870"/>
            <a:ext cx="234040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University College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Marketing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85938" y="3386047"/>
            <a:ext cx="13128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UT Online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61100" y="8314982"/>
            <a:ext cx="366606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Helvetica"/>
                <a:cs typeface="Helvetica"/>
              </a:rPr>
              <a:t>Compliance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2064390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CollegeOrgChart_updated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88767"/>
            <a:ext cx="12496800" cy="91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UTOnline copy.potx</Template>
  <TotalTime>13127</TotalTime>
  <Words>57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Custom Design</vt:lpstr>
      <vt:lpstr>Office Theme</vt:lpstr>
      <vt:lpstr>PowerPoint Presentation</vt:lpstr>
      <vt:lpstr>PowerPoint Presentation</vt:lpstr>
      <vt:lpstr>Overview</vt:lpstr>
      <vt:lpstr>Departments/ Units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Program Administration at The University of Toledo</dc:title>
  <dc:creator>Kopp Miller, Barbara</dc:creator>
  <cp:lastModifiedBy>Stasa, Joan</cp:lastModifiedBy>
  <cp:revision>126</cp:revision>
  <cp:lastPrinted>2016-03-04T14:30:15Z</cp:lastPrinted>
  <dcterms:modified xsi:type="dcterms:W3CDTF">2016-03-17T15:16:30Z</dcterms:modified>
</cp:coreProperties>
</file>