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36"/>
  </p:notesMasterIdLst>
  <p:sldIdLst>
    <p:sldId id="256" r:id="rId2"/>
    <p:sldId id="257" r:id="rId3"/>
    <p:sldId id="258" r:id="rId4"/>
    <p:sldId id="327" r:id="rId5"/>
    <p:sldId id="260" r:id="rId6"/>
    <p:sldId id="302" r:id="rId7"/>
    <p:sldId id="261" r:id="rId8"/>
    <p:sldId id="262" r:id="rId9"/>
    <p:sldId id="303" r:id="rId10"/>
    <p:sldId id="267" r:id="rId11"/>
    <p:sldId id="304" r:id="rId12"/>
    <p:sldId id="268" r:id="rId13"/>
    <p:sldId id="269" r:id="rId14"/>
    <p:sldId id="271" r:id="rId15"/>
    <p:sldId id="305" r:id="rId16"/>
    <p:sldId id="306" r:id="rId17"/>
    <p:sldId id="307" r:id="rId18"/>
    <p:sldId id="324" r:id="rId19"/>
    <p:sldId id="325" r:id="rId20"/>
    <p:sldId id="308" r:id="rId21"/>
    <p:sldId id="309" r:id="rId22"/>
    <p:sldId id="310" r:id="rId23"/>
    <p:sldId id="311" r:id="rId24"/>
    <p:sldId id="313" r:id="rId25"/>
    <p:sldId id="314" r:id="rId26"/>
    <p:sldId id="315" r:id="rId27"/>
    <p:sldId id="316" r:id="rId28"/>
    <p:sldId id="322" r:id="rId29"/>
    <p:sldId id="321" r:id="rId30"/>
    <p:sldId id="318" r:id="rId31"/>
    <p:sldId id="319" r:id="rId32"/>
    <p:sldId id="263" r:id="rId33"/>
    <p:sldId id="328" r:id="rId34"/>
    <p:sldId id="329"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CC9900"/>
    <a:srgbClr val="FF9900"/>
    <a:srgbClr val="000066"/>
    <a:srgbClr val="FFFF00"/>
    <a:srgbClr val="0000CC"/>
    <a:srgbClr val="FF00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728" autoAdjust="0"/>
  </p:normalViewPr>
  <p:slideViewPr>
    <p:cSldViewPr>
      <p:cViewPr varScale="1">
        <p:scale>
          <a:sx n="79" d="100"/>
          <a:sy n="79" d="100"/>
        </p:scale>
        <p:origin x="-24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22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222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2221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222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22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222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2B57215-0614-4A35-9B78-5BD3A6A333D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907A56E-B727-475F-AAA5-A4B980826F1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EE9DE5-863B-47E4-A30F-59B64BA2AE8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023F79-F766-4A70-90E0-DA43FDA41AF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3E59081-6D84-43FE-811D-F03708BA382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A057D-0975-459C-AB46-0F8B3D51886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4DDAE0C-5389-4E91-907B-7A1444877DF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D5BF6F6-22FD-4BC4-8ADE-3951CAF8568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9AC0FF7-B2CC-47AE-8378-25A3B55EDA3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07AD03D-2965-4957-BEC3-9FD8A6F0BDD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8FB032-95ED-4D80-B52B-F771ECBFBCF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07A303-75B0-4657-AF58-C8976D42918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CC"/>
            </a:gs>
            <a:gs pos="100000">
              <a:schemeClr val="tx1"/>
            </a:gs>
          </a:gsLst>
          <a:path path="rect">
            <a:fillToRect l="100000" b="100000"/>
          </a:path>
        </a:gradFill>
        <a:effectLst/>
      </p:bgPr>
    </p:bg>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643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64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464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464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D1D1422-08AC-45E2-9AC3-6CBACCA5D53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15.jpeg"/><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03061E2-3436-4B24-81E8-686723953CDD}" type="slidenum">
              <a:rPr lang="en-US"/>
              <a:pPr/>
              <a:t>1</a:t>
            </a:fld>
            <a:endParaRPr lang="en-US"/>
          </a:p>
        </p:txBody>
      </p:sp>
      <p:pic>
        <p:nvPicPr>
          <p:cNvPr id="2073" name="Picture 25" descr="logoblackrev"/>
          <p:cNvPicPr>
            <a:picLocks noChangeAspect="1" noChangeArrowheads="1"/>
          </p:cNvPicPr>
          <p:nvPr/>
        </p:nvPicPr>
        <p:blipFill>
          <a:blip r:embed="rId2" cstate="print"/>
          <a:srcRect/>
          <a:stretch>
            <a:fillRect/>
          </a:stretch>
        </p:blipFill>
        <p:spPr bwMode="auto">
          <a:xfrm>
            <a:off x="1828800" y="685800"/>
            <a:ext cx="5791200" cy="2085975"/>
          </a:xfrm>
          <a:prstGeom prst="rect">
            <a:avLst/>
          </a:prstGeom>
          <a:noFill/>
        </p:spPr>
      </p:pic>
      <p:sp>
        <p:nvSpPr>
          <p:cNvPr id="2090" name="Text Box 42"/>
          <p:cNvSpPr txBox="1">
            <a:spLocks noChangeArrowheads="1"/>
          </p:cNvSpPr>
          <p:nvPr/>
        </p:nvSpPr>
        <p:spPr bwMode="auto">
          <a:xfrm>
            <a:off x="990600" y="2743200"/>
            <a:ext cx="7696200" cy="2893100"/>
          </a:xfrm>
          <a:prstGeom prst="rect">
            <a:avLst/>
          </a:prstGeom>
          <a:noFill/>
          <a:ln w="9525">
            <a:noFill/>
            <a:miter lim="800000"/>
            <a:headEnd/>
            <a:tailEnd/>
          </a:ln>
          <a:effectLst/>
        </p:spPr>
        <p:txBody>
          <a:bodyPr>
            <a:spAutoFit/>
          </a:bodyPr>
          <a:lstStyle/>
          <a:p>
            <a:pPr algn="ctr"/>
            <a:endParaRPr lang="en-US" sz="4000" b="1" dirty="0">
              <a:solidFill>
                <a:schemeClr val="bg1"/>
              </a:solidFill>
              <a:effectLst>
                <a:outerShdw blurRad="38100" dist="38100" dir="2700000" algn="tl">
                  <a:srgbClr val="000000"/>
                </a:outerShdw>
              </a:effectLst>
            </a:endParaRPr>
          </a:p>
          <a:p>
            <a:pPr algn="ctr"/>
            <a:r>
              <a:rPr lang="en-US" sz="2800" b="1" dirty="0">
                <a:solidFill>
                  <a:schemeClr val="bg1"/>
                </a:solidFill>
                <a:effectLst>
                  <a:outerShdw blurRad="38100" dist="38100" dir="2700000" algn="tl">
                    <a:srgbClr val="000000"/>
                  </a:outerShdw>
                </a:effectLst>
              </a:rPr>
              <a:t>Office of </a:t>
            </a:r>
            <a:r>
              <a:rPr lang="en-US" sz="2800" b="1" dirty="0" smtClean="0">
                <a:solidFill>
                  <a:schemeClr val="bg1"/>
                </a:solidFill>
                <a:effectLst>
                  <a:outerShdw blurRad="38100" dist="38100" dir="2700000" algn="tl">
                    <a:srgbClr val="000000"/>
                  </a:outerShdw>
                </a:effectLst>
              </a:rPr>
              <a:t>Research and </a:t>
            </a:r>
            <a:r>
              <a:rPr lang="en-US" sz="2800" b="1" smtClean="0">
                <a:solidFill>
                  <a:schemeClr val="bg1"/>
                </a:solidFill>
                <a:effectLst>
                  <a:outerShdw blurRad="38100" dist="38100" dir="2700000" algn="tl">
                    <a:srgbClr val="000000"/>
                  </a:outerShdw>
                </a:effectLst>
              </a:rPr>
              <a:t>Sponsored Programs</a:t>
            </a:r>
            <a:endParaRPr lang="en-US" sz="2800" b="1">
              <a:solidFill>
                <a:schemeClr val="bg1"/>
              </a:solidFill>
              <a:effectLst>
                <a:outerShdw blurRad="38100" dist="38100" dir="2700000" algn="tl">
                  <a:srgbClr val="000000"/>
                </a:outerShdw>
              </a:effectLst>
            </a:endParaRPr>
          </a:p>
          <a:p>
            <a:pPr algn="ctr"/>
            <a:endParaRPr lang="en-US" sz="2800" b="1" dirty="0">
              <a:solidFill>
                <a:schemeClr val="bg1"/>
              </a:solidFill>
              <a:effectLst>
                <a:outerShdw blurRad="38100" dist="38100" dir="2700000" algn="tl">
                  <a:srgbClr val="000000"/>
                </a:outerShdw>
              </a:effectLst>
            </a:endParaRPr>
          </a:p>
          <a:p>
            <a:pPr algn="ctr"/>
            <a:endParaRPr lang="en-US" b="1" dirty="0">
              <a:solidFill>
                <a:schemeClr val="bg1"/>
              </a:solidFill>
              <a:effectLst>
                <a:outerShdw blurRad="38100" dist="38100" dir="2700000" algn="tl">
                  <a:srgbClr val="000000"/>
                </a:outerShdw>
              </a:effectLst>
            </a:endParaRPr>
          </a:p>
          <a:p>
            <a:pPr algn="ctr"/>
            <a:r>
              <a:rPr lang="en-US" sz="4000" b="1" i="1" dirty="0">
                <a:solidFill>
                  <a:schemeClr val="bg1"/>
                </a:solidFill>
                <a:effectLst>
                  <a:outerShdw blurRad="38100" dist="38100" dir="2700000" algn="tl">
                    <a:srgbClr val="000000"/>
                  </a:outerShdw>
                </a:effectLst>
                <a:latin typeface="Albertus" pitchFamily="34" charset="0"/>
              </a:rPr>
              <a:t>U.S. Export Control Laws</a:t>
            </a:r>
            <a:r>
              <a:rPr lang="en-US" sz="4000" b="1" i="1" dirty="0">
                <a:solidFill>
                  <a:schemeClr val="bg1"/>
                </a:solidFill>
                <a:effectLst>
                  <a:outerShdw blurRad="38100" dist="38100" dir="2700000" algn="tl">
                    <a:srgbClr val="000000"/>
                  </a:outerShdw>
                </a:effectLst>
              </a:rPr>
              <a:t>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A63B1D12-197D-43DB-B770-78F48234DD12}" type="slidenum">
              <a:rPr lang="en-US"/>
              <a:pPr/>
              <a:t>10</a:t>
            </a:fld>
            <a:endParaRPr lang="en-US"/>
          </a:p>
        </p:txBody>
      </p:sp>
      <p:pic>
        <p:nvPicPr>
          <p:cNvPr id="176130"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176131" name="Text Box 3"/>
          <p:cNvSpPr txBox="1">
            <a:spLocks noChangeArrowheads="1"/>
          </p:cNvSpPr>
          <p:nvPr/>
        </p:nvSpPr>
        <p:spPr bwMode="auto">
          <a:xfrm>
            <a:off x="2819400" y="304800"/>
            <a:ext cx="5868988"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Commodity Control List </a:t>
            </a:r>
          </a:p>
        </p:txBody>
      </p:sp>
      <p:sp>
        <p:nvSpPr>
          <p:cNvPr id="176132"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176133" name="Rectangle 5"/>
          <p:cNvSpPr>
            <a:spLocks noChangeArrowheads="1"/>
          </p:cNvSpPr>
          <p:nvPr/>
        </p:nvSpPr>
        <p:spPr bwMode="auto">
          <a:xfrm>
            <a:off x="152400" y="1524000"/>
            <a:ext cx="8458200" cy="4525963"/>
          </a:xfrm>
          <a:prstGeom prst="rect">
            <a:avLst/>
          </a:prstGeom>
          <a:noFill/>
          <a:ln w="9525">
            <a:noFill/>
            <a:miter lim="800000"/>
            <a:headEnd/>
            <a:tailEnd/>
          </a:ln>
          <a:effectLst/>
        </p:spPr>
        <p:txBody>
          <a:bodyPr/>
          <a:lstStyle/>
          <a:p>
            <a:pPr marL="609600" indent="-609600" algn="ctr">
              <a:lnSpc>
                <a:spcPct val="80000"/>
              </a:lnSpc>
              <a:spcBef>
                <a:spcPct val="20000"/>
              </a:spcBef>
            </a:pPr>
            <a:r>
              <a:rPr lang="en-US" sz="2400" b="1" u="sng">
                <a:solidFill>
                  <a:schemeClr val="bg1"/>
                </a:solidFill>
                <a:effectLst>
                  <a:outerShdw blurRad="38100" dist="38100" dir="2700000" algn="tl">
                    <a:srgbClr val="000000"/>
                  </a:outerShdw>
                </a:effectLst>
              </a:rPr>
              <a:t>Ten Specific Categories:</a:t>
            </a:r>
          </a:p>
          <a:p>
            <a:pPr marL="990600" lvl="1" indent="-533400">
              <a:lnSpc>
                <a:spcPct val="80000"/>
              </a:lnSpc>
              <a:spcBef>
                <a:spcPct val="20000"/>
              </a:spcBef>
              <a:buFontTx/>
              <a:buChar char="–"/>
            </a:pPr>
            <a:endParaRPr lang="en-US" sz="2400">
              <a:solidFill>
                <a:schemeClr val="bg1"/>
              </a:solidFill>
              <a:effectLst>
                <a:outerShdw blurRad="38100" dist="38100" dir="2700000" algn="tl">
                  <a:srgbClr val="000000"/>
                </a:outerShdw>
              </a:effectLst>
            </a:endParaRPr>
          </a:p>
          <a:p>
            <a:pPr marL="990600" lvl="1" indent="-533400">
              <a:spcBef>
                <a:spcPct val="20000"/>
              </a:spcBef>
              <a:buClr>
                <a:srgbClr val="FF9900"/>
              </a:buClr>
              <a:buSzPct val="125000"/>
              <a:buFont typeface="Wingdings" pitchFamily="2" charset="2"/>
              <a:buChar char="§"/>
            </a:pPr>
            <a:r>
              <a:rPr lang="en-US" sz="2000">
                <a:solidFill>
                  <a:schemeClr val="bg1"/>
                </a:solidFill>
                <a:effectLst>
                  <a:outerShdw blurRad="38100" dist="38100" dir="2700000" algn="tl">
                    <a:srgbClr val="000000"/>
                  </a:outerShdw>
                </a:effectLst>
              </a:rPr>
              <a:t>Nuclear materials, facilities, equipment research</a:t>
            </a:r>
          </a:p>
          <a:p>
            <a:pPr marL="990600" lvl="1" indent="-533400">
              <a:spcBef>
                <a:spcPct val="20000"/>
              </a:spcBef>
              <a:buClr>
                <a:srgbClr val="FF9900"/>
              </a:buClr>
              <a:buSzPct val="125000"/>
              <a:buFont typeface="Wingdings" pitchFamily="2" charset="2"/>
              <a:buChar char="§"/>
            </a:pPr>
            <a:r>
              <a:rPr lang="en-US" sz="2000">
                <a:solidFill>
                  <a:schemeClr val="bg1"/>
                </a:solidFill>
                <a:effectLst>
                  <a:outerShdw blurRad="38100" dist="38100" dir="2700000" algn="tl">
                    <a:srgbClr val="000000"/>
                  </a:outerShdw>
                </a:effectLst>
              </a:rPr>
              <a:t>Chemicals and toxins</a:t>
            </a:r>
          </a:p>
          <a:p>
            <a:pPr marL="990600" lvl="1" indent="-533400">
              <a:spcBef>
                <a:spcPct val="20000"/>
              </a:spcBef>
              <a:buClr>
                <a:srgbClr val="FF9900"/>
              </a:buClr>
              <a:buSzPct val="125000"/>
              <a:buFont typeface="Wingdings" pitchFamily="2" charset="2"/>
              <a:buChar char="§"/>
            </a:pPr>
            <a:r>
              <a:rPr lang="en-US" sz="2000">
                <a:solidFill>
                  <a:schemeClr val="bg1"/>
                </a:solidFill>
                <a:effectLst>
                  <a:outerShdw blurRad="38100" dist="38100" dir="2700000" algn="tl">
                    <a:srgbClr val="000000"/>
                  </a:outerShdw>
                </a:effectLst>
              </a:rPr>
              <a:t>Materials processing, i.e., making plastics, metals</a:t>
            </a:r>
          </a:p>
          <a:p>
            <a:pPr marL="990600" lvl="1" indent="-533400">
              <a:spcBef>
                <a:spcPct val="20000"/>
              </a:spcBef>
              <a:buClr>
                <a:srgbClr val="FF9900"/>
              </a:buClr>
              <a:buSzPct val="125000"/>
              <a:buFont typeface="Wingdings" pitchFamily="2" charset="2"/>
              <a:buChar char="§"/>
            </a:pPr>
            <a:r>
              <a:rPr lang="en-US" sz="2000">
                <a:solidFill>
                  <a:schemeClr val="bg1"/>
                </a:solidFill>
                <a:effectLst>
                  <a:outerShdw blurRad="38100" dist="38100" dir="2700000" algn="tl">
                    <a:srgbClr val="000000"/>
                  </a:outerShdw>
                </a:effectLst>
              </a:rPr>
              <a:t>Electronics development</a:t>
            </a:r>
          </a:p>
          <a:p>
            <a:pPr marL="990600" lvl="1" indent="-533400">
              <a:spcBef>
                <a:spcPct val="20000"/>
              </a:spcBef>
              <a:buClr>
                <a:srgbClr val="FF9900"/>
              </a:buClr>
              <a:buSzPct val="125000"/>
              <a:buFont typeface="Wingdings" pitchFamily="2" charset="2"/>
              <a:buChar char="§"/>
            </a:pPr>
            <a:r>
              <a:rPr lang="en-US" sz="2000">
                <a:solidFill>
                  <a:schemeClr val="bg1"/>
                </a:solidFill>
                <a:effectLst>
                  <a:outerShdw blurRad="38100" dist="38100" dir="2700000" algn="tl">
                    <a:srgbClr val="000000"/>
                  </a:outerShdw>
                </a:effectLst>
              </a:rPr>
              <a:t>Computer development and programs</a:t>
            </a:r>
          </a:p>
          <a:p>
            <a:pPr marL="990600" lvl="1" indent="-533400">
              <a:spcBef>
                <a:spcPct val="20000"/>
              </a:spcBef>
              <a:buClr>
                <a:srgbClr val="FF9900"/>
              </a:buClr>
              <a:buSzPct val="125000"/>
              <a:buFont typeface="Wingdings" pitchFamily="2" charset="2"/>
              <a:buChar char="§"/>
            </a:pPr>
            <a:r>
              <a:rPr lang="en-US" sz="2000">
                <a:solidFill>
                  <a:schemeClr val="bg1"/>
                </a:solidFill>
                <a:effectLst>
                  <a:outerShdw blurRad="38100" dist="38100" dir="2700000" algn="tl">
                    <a:srgbClr val="000000"/>
                  </a:outerShdw>
                </a:effectLst>
              </a:rPr>
              <a:t>Telecommunications</a:t>
            </a:r>
          </a:p>
          <a:p>
            <a:pPr marL="990600" lvl="1" indent="-533400">
              <a:spcBef>
                <a:spcPct val="20000"/>
              </a:spcBef>
              <a:buClr>
                <a:srgbClr val="FF9900"/>
              </a:buClr>
              <a:buSzPct val="125000"/>
              <a:buFont typeface="Wingdings" pitchFamily="2" charset="2"/>
              <a:buChar char="§"/>
            </a:pPr>
            <a:r>
              <a:rPr lang="en-US" sz="2000">
                <a:solidFill>
                  <a:schemeClr val="bg1"/>
                </a:solidFill>
                <a:effectLst>
                  <a:outerShdw blurRad="38100" dist="38100" dir="2700000" algn="tl">
                    <a:srgbClr val="000000"/>
                  </a:outerShdw>
                </a:effectLst>
              </a:rPr>
              <a:t>Information security (encryption)</a:t>
            </a:r>
          </a:p>
          <a:p>
            <a:pPr marL="990600" lvl="1" indent="-533400">
              <a:spcBef>
                <a:spcPct val="20000"/>
              </a:spcBef>
              <a:buClr>
                <a:srgbClr val="FF9900"/>
              </a:buClr>
              <a:buSzPct val="125000"/>
              <a:buFont typeface="Wingdings" pitchFamily="2" charset="2"/>
              <a:buChar char="§"/>
            </a:pPr>
            <a:r>
              <a:rPr lang="en-US" sz="2000">
                <a:solidFill>
                  <a:schemeClr val="bg1"/>
                </a:solidFill>
                <a:effectLst>
                  <a:outerShdw blurRad="38100" dist="38100" dir="2700000" algn="tl">
                    <a:srgbClr val="000000"/>
                  </a:outerShdw>
                </a:effectLst>
              </a:rPr>
              <a:t>Sensors and lasers</a:t>
            </a:r>
          </a:p>
          <a:p>
            <a:pPr marL="990600" lvl="1" indent="-533400">
              <a:spcBef>
                <a:spcPct val="20000"/>
              </a:spcBef>
              <a:buClr>
                <a:srgbClr val="FF9900"/>
              </a:buClr>
              <a:buSzPct val="125000"/>
              <a:buFont typeface="Wingdings" pitchFamily="2" charset="2"/>
              <a:buChar char="§"/>
            </a:pPr>
            <a:r>
              <a:rPr lang="en-US" sz="2000">
                <a:solidFill>
                  <a:schemeClr val="bg1"/>
                </a:solidFill>
                <a:effectLst>
                  <a:outerShdw blurRad="38100" dist="38100" dir="2700000" algn="tl">
                    <a:srgbClr val="000000"/>
                  </a:outerShdw>
                </a:effectLst>
              </a:rPr>
              <a:t>Navigation and avionics</a:t>
            </a:r>
          </a:p>
          <a:p>
            <a:pPr marL="990600" lvl="1" indent="-533400">
              <a:spcBef>
                <a:spcPct val="20000"/>
              </a:spcBef>
              <a:buClr>
                <a:srgbClr val="FF9900"/>
              </a:buClr>
              <a:buSzPct val="125000"/>
              <a:buFont typeface="Wingdings" pitchFamily="2" charset="2"/>
              <a:buChar char="§"/>
            </a:pPr>
            <a:r>
              <a:rPr lang="en-US" sz="2000">
                <a:solidFill>
                  <a:schemeClr val="bg1"/>
                </a:solidFill>
                <a:effectLst>
                  <a:outerShdw blurRad="38100" dist="38100" dir="2700000" algn="tl">
                    <a:srgbClr val="000000"/>
                  </a:outerShdw>
                </a:effectLst>
              </a:rPr>
              <a:t>Propulsion systems and space vehicles</a:t>
            </a:r>
          </a:p>
          <a:p>
            <a:pPr marL="990600" lvl="1" indent="-533400">
              <a:spcBef>
                <a:spcPct val="20000"/>
              </a:spcBef>
              <a:buClr>
                <a:srgbClr val="FF9900"/>
              </a:buClr>
              <a:buSzPct val="125000"/>
              <a:buFont typeface="Wingdings" pitchFamily="2" charset="2"/>
              <a:buChar char="§"/>
            </a:pPr>
            <a:r>
              <a:rPr lang="en-US" sz="2000">
                <a:solidFill>
                  <a:schemeClr val="bg1"/>
                </a:solidFill>
                <a:effectLst>
                  <a:outerShdw blurRad="38100" dist="38100" dir="2700000" algn="tl">
                    <a:srgbClr val="000000"/>
                  </a:outerShdw>
                </a:effectLst>
              </a:rPr>
              <a:t>EAR99 – catch-all (subject to EAR, but not CCL listed)</a:t>
            </a:r>
          </a:p>
        </p:txBody>
      </p:sp>
      <p:pic>
        <p:nvPicPr>
          <p:cNvPr id="176134" name="Picture 6" descr="MPj04036880000[1]"/>
          <p:cNvPicPr>
            <a:picLocks noChangeAspect="1" noChangeArrowheads="1"/>
          </p:cNvPicPr>
          <p:nvPr/>
        </p:nvPicPr>
        <p:blipFill>
          <a:blip r:embed="rId3" cstate="print"/>
          <a:srcRect/>
          <a:stretch>
            <a:fillRect/>
          </a:stretch>
        </p:blipFill>
        <p:spPr bwMode="auto">
          <a:xfrm>
            <a:off x="7620000" y="1447800"/>
            <a:ext cx="1346200" cy="1608138"/>
          </a:xfrm>
          <a:prstGeom prst="rect">
            <a:avLst/>
          </a:prstGeom>
          <a:noFill/>
          <a:ln w="9525">
            <a:solidFill>
              <a:schemeClr val="tx1"/>
            </a:solidFill>
            <a:miter lim="800000"/>
            <a:headEnd/>
            <a:tailEnd/>
          </a:ln>
        </p:spPr>
      </p:pic>
      <p:pic>
        <p:nvPicPr>
          <p:cNvPr id="176139" name="Picture 11" descr="MPj03828470000[1]"/>
          <p:cNvPicPr>
            <a:picLocks noChangeAspect="1" noChangeArrowheads="1"/>
          </p:cNvPicPr>
          <p:nvPr/>
        </p:nvPicPr>
        <p:blipFill>
          <a:blip r:embed="rId4" cstate="print"/>
          <a:srcRect/>
          <a:stretch>
            <a:fillRect/>
          </a:stretch>
        </p:blipFill>
        <p:spPr bwMode="auto">
          <a:xfrm>
            <a:off x="7620000" y="3048000"/>
            <a:ext cx="1328738" cy="1752600"/>
          </a:xfrm>
          <a:prstGeom prst="rect">
            <a:avLst/>
          </a:prstGeom>
          <a:noFill/>
          <a:ln w="9525">
            <a:solidFill>
              <a:schemeClr val="tx1"/>
            </a:solidFill>
            <a:miter lim="800000"/>
            <a:headEnd/>
            <a:tailEnd/>
          </a:ln>
        </p:spPr>
      </p:pic>
      <p:pic>
        <p:nvPicPr>
          <p:cNvPr id="176140" name="Picture 12" descr="MPj01828360000[1]"/>
          <p:cNvPicPr>
            <a:picLocks noChangeAspect="1" noChangeArrowheads="1"/>
          </p:cNvPicPr>
          <p:nvPr/>
        </p:nvPicPr>
        <p:blipFill>
          <a:blip r:embed="rId5" cstate="print"/>
          <a:srcRect/>
          <a:stretch>
            <a:fillRect/>
          </a:stretch>
        </p:blipFill>
        <p:spPr bwMode="auto">
          <a:xfrm>
            <a:off x="7620000" y="4800600"/>
            <a:ext cx="1328738" cy="1828800"/>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a:spLocks noGrp="1"/>
          </p:cNvSpPr>
          <p:nvPr>
            <p:ph type="sldNum" sz="quarter" idx="12"/>
          </p:nvPr>
        </p:nvSpPr>
        <p:spPr/>
        <p:txBody>
          <a:bodyPr/>
          <a:lstStyle/>
          <a:p>
            <a:fld id="{0D06B836-5380-40AB-B538-A61CD68E033B}" type="slidenum">
              <a:rPr lang="en-US"/>
              <a:pPr/>
              <a:t>11</a:t>
            </a:fld>
            <a:endParaRPr lang="en-US"/>
          </a:p>
        </p:txBody>
      </p:sp>
      <p:sp>
        <p:nvSpPr>
          <p:cNvPr id="221205" name="Rectangle 21"/>
          <p:cNvSpPr>
            <a:spLocks noChangeArrowheads="1"/>
          </p:cNvSpPr>
          <p:nvPr/>
        </p:nvSpPr>
        <p:spPr bwMode="auto">
          <a:xfrm>
            <a:off x="171450" y="2438400"/>
            <a:ext cx="8839200" cy="2362200"/>
          </a:xfrm>
          <a:prstGeom prst="rect">
            <a:avLst/>
          </a:prstGeom>
          <a:gradFill rotWithShape="1">
            <a:gsLst>
              <a:gs pos="0">
                <a:srgbClr val="00CC00"/>
              </a:gs>
              <a:gs pos="100000">
                <a:srgbClr val="FF0000"/>
              </a:gs>
            </a:gsLst>
            <a:lin ang="0" scaled="1"/>
          </a:gradFill>
          <a:ln w="9525">
            <a:solidFill>
              <a:schemeClr val="tx1"/>
            </a:solidFill>
            <a:miter lim="800000"/>
            <a:headEnd/>
            <a:tailEnd/>
          </a:ln>
          <a:effectLst/>
        </p:spPr>
        <p:txBody>
          <a:bodyPr wrap="none" anchor="ctr"/>
          <a:lstStyle/>
          <a:p>
            <a:endParaRPr lang="en-US"/>
          </a:p>
        </p:txBody>
      </p:sp>
      <p:pic>
        <p:nvPicPr>
          <p:cNvPr id="221186"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21187" name="Text Box 3"/>
          <p:cNvSpPr txBox="1">
            <a:spLocks noChangeArrowheads="1"/>
          </p:cNvSpPr>
          <p:nvPr/>
        </p:nvSpPr>
        <p:spPr bwMode="auto">
          <a:xfrm>
            <a:off x="2286000" y="304800"/>
            <a:ext cx="6086475"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EAR Licensing Continuum</a:t>
            </a:r>
          </a:p>
        </p:txBody>
      </p:sp>
      <p:sp>
        <p:nvSpPr>
          <p:cNvPr id="221188"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21195" name="Text Box 11"/>
          <p:cNvSpPr txBox="1">
            <a:spLocks noChangeArrowheads="1"/>
          </p:cNvSpPr>
          <p:nvPr/>
        </p:nvSpPr>
        <p:spPr bwMode="auto">
          <a:xfrm>
            <a:off x="152400" y="2667000"/>
            <a:ext cx="2057400" cy="1465263"/>
          </a:xfrm>
          <a:prstGeom prst="rect">
            <a:avLst/>
          </a:prstGeom>
          <a:noFill/>
          <a:ln w="9525">
            <a:noFill/>
            <a:miter lim="800000"/>
            <a:headEnd/>
            <a:tailEnd/>
          </a:ln>
          <a:effectLst/>
        </p:spPr>
        <p:txBody>
          <a:bodyPr>
            <a:spAutoFit/>
          </a:bodyPr>
          <a:lstStyle/>
          <a:p>
            <a:pPr algn="ctr"/>
            <a:r>
              <a:rPr lang="en-US">
                <a:solidFill>
                  <a:schemeClr val="bg1"/>
                </a:solidFill>
                <a:effectLst>
                  <a:outerShdw blurRad="38100" dist="38100" dir="2700000" algn="tl">
                    <a:srgbClr val="000000"/>
                  </a:outerShdw>
                </a:effectLst>
              </a:rPr>
              <a:t>Not on CCL/EAR 99 - No License Required Except to Embargoed Countries</a:t>
            </a:r>
          </a:p>
        </p:txBody>
      </p:sp>
      <p:sp>
        <p:nvSpPr>
          <p:cNvPr id="221196" name="Text Box 12"/>
          <p:cNvSpPr txBox="1">
            <a:spLocks noChangeArrowheads="1"/>
          </p:cNvSpPr>
          <p:nvPr/>
        </p:nvSpPr>
        <p:spPr bwMode="auto">
          <a:xfrm>
            <a:off x="2209800" y="2743200"/>
            <a:ext cx="2209800" cy="1190625"/>
          </a:xfrm>
          <a:prstGeom prst="rect">
            <a:avLst/>
          </a:prstGeom>
          <a:noFill/>
          <a:ln w="9525">
            <a:noFill/>
            <a:miter lim="800000"/>
            <a:headEnd/>
            <a:tailEnd/>
          </a:ln>
          <a:effectLst/>
        </p:spPr>
        <p:txBody>
          <a:bodyPr>
            <a:spAutoFit/>
          </a:bodyPr>
          <a:lstStyle/>
          <a:p>
            <a:pPr algn="ctr"/>
            <a:r>
              <a:rPr lang="en-US">
                <a:solidFill>
                  <a:schemeClr val="bg1"/>
                </a:solidFill>
                <a:effectLst>
                  <a:outerShdw blurRad="38100" dist="38100" dir="2700000" algn="tl">
                    <a:srgbClr val="000000"/>
                  </a:outerShdw>
                </a:effectLst>
              </a:rPr>
              <a:t>On CCL/No License Required </a:t>
            </a:r>
          </a:p>
          <a:p>
            <a:pPr algn="ctr"/>
            <a:r>
              <a:rPr lang="en-US">
                <a:solidFill>
                  <a:schemeClr val="bg1"/>
                </a:solidFill>
                <a:effectLst>
                  <a:outerShdw blurRad="38100" dist="38100" dir="2700000" algn="tl">
                    <a:srgbClr val="000000"/>
                  </a:outerShdw>
                </a:effectLst>
              </a:rPr>
              <a:t>to Country of Export</a:t>
            </a:r>
          </a:p>
        </p:txBody>
      </p:sp>
      <p:sp>
        <p:nvSpPr>
          <p:cNvPr id="221197" name="Text Box 13"/>
          <p:cNvSpPr txBox="1">
            <a:spLocks noChangeArrowheads="1"/>
          </p:cNvSpPr>
          <p:nvPr/>
        </p:nvSpPr>
        <p:spPr bwMode="auto">
          <a:xfrm>
            <a:off x="4495800" y="2667000"/>
            <a:ext cx="2057400" cy="1739900"/>
          </a:xfrm>
          <a:prstGeom prst="rect">
            <a:avLst/>
          </a:prstGeom>
          <a:noFill/>
          <a:ln w="9525">
            <a:noFill/>
            <a:miter lim="800000"/>
            <a:headEnd/>
            <a:tailEnd/>
          </a:ln>
          <a:effectLst/>
        </p:spPr>
        <p:txBody>
          <a:bodyPr>
            <a:spAutoFit/>
          </a:bodyPr>
          <a:lstStyle/>
          <a:p>
            <a:pPr algn="ctr"/>
            <a:r>
              <a:rPr lang="en-US">
                <a:solidFill>
                  <a:schemeClr val="bg1"/>
                </a:solidFill>
                <a:effectLst>
                  <a:outerShdw blurRad="38100" dist="38100" dir="2700000" algn="tl">
                    <a:srgbClr val="000000"/>
                  </a:outerShdw>
                </a:effectLst>
              </a:rPr>
              <a:t>On CCL – </a:t>
            </a:r>
          </a:p>
          <a:p>
            <a:pPr algn="ctr"/>
            <a:r>
              <a:rPr lang="en-US">
                <a:solidFill>
                  <a:schemeClr val="bg1"/>
                </a:solidFill>
                <a:effectLst>
                  <a:outerShdw blurRad="38100" dist="38100" dir="2700000" algn="tl">
                    <a:srgbClr val="000000"/>
                  </a:outerShdw>
                </a:effectLst>
              </a:rPr>
              <a:t>License Required to Country of Export, but </a:t>
            </a:r>
          </a:p>
          <a:p>
            <a:pPr algn="ctr"/>
            <a:r>
              <a:rPr lang="en-US">
                <a:solidFill>
                  <a:schemeClr val="bg1"/>
                </a:solidFill>
                <a:effectLst>
                  <a:outerShdw blurRad="38100" dist="38100" dir="2700000" algn="tl">
                    <a:srgbClr val="000000"/>
                  </a:outerShdw>
                </a:effectLst>
              </a:rPr>
              <a:t>License Exception Available</a:t>
            </a:r>
          </a:p>
        </p:txBody>
      </p:sp>
      <p:sp>
        <p:nvSpPr>
          <p:cNvPr id="221198" name="Text Box 14"/>
          <p:cNvSpPr txBox="1">
            <a:spLocks noChangeArrowheads="1"/>
          </p:cNvSpPr>
          <p:nvPr/>
        </p:nvSpPr>
        <p:spPr bwMode="auto">
          <a:xfrm>
            <a:off x="6705600" y="2667000"/>
            <a:ext cx="2133600" cy="1465263"/>
          </a:xfrm>
          <a:prstGeom prst="rect">
            <a:avLst/>
          </a:prstGeom>
          <a:noFill/>
          <a:ln w="9525">
            <a:noFill/>
            <a:miter lim="800000"/>
            <a:headEnd/>
            <a:tailEnd/>
          </a:ln>
          <a:effectLst/>
        </p:spPr>
        <p:txBody>
          <a:bodyPr>
            <a:spAutoFit/>
          </a:bodyPr>
          <a:lstStyle/>
          <a:p>
            <a:pPr algn="ctr"/>
            <a:r>
              <a:rPr lang="en-US">
                <a:solidFill>
                  <a:schemeClr val="bg1"/>
                </a:solidFill>
                <a:effectLst>
                  <a:outerShdw blurRad="38100" dist="38100" dir="2700000" algn="tl">
                    <a:srgbClr val="000000"/>
                  </a:outerShdw>
                </a:effectLst>
              </a:rPr>
              <a:t>On CCL – </a:t>
            </a:r>
          </a:p>
          <a:p>
            <a:pPr algn="ctr"/>
            <a:r>
              <a:rPr lang="en-US">
                <a:solidFill>
                  <a:schemeClr val="bg1"/>
                </a:solidFill>
                <a:effectLst>
                  <a:outerShdw blurRad="38100" dist="38100" dir="2700000" algn="tl">
                    <a:srgbClr val="000000"/>
                  </a:outerShdw>
                </a:effectLst>
              </a:rPr>
              <a:t>No License </a:t>
            </a:r>
          </a:p>
          <a:p>
            <a:pPr algn="ctr"/>
            <a:r>
              <a:rPr lang="en-US">
                <a:solidFill>
                  <a:schemeClr val="bg1"/>
                </a:solidFill>
                <a:effectLst>
                  <a:outerShdw blurRad="38100" dist="38100" dir="2700000" algn="tl">
                    <a:srgbClr val="000000"/>
                  </a:outerShdw>
                </a:effectLst>
              </a:rPr>
              <a:t>Exception  Available -  License Required</a:t>
            </a:r>
          </a:p>
        </p:txBody>
      </p:sp>
      <p:sp>
        <p:nvSpPr>
          <p:cNvPr id="221201" name="AutoShape 17"/>
          <p:cNvSpPr>
            <a:spLocks noChangeArrowheads="1"/>
          </p:cNvSpPr>
          <p:nvPr/>
        </p:nvSpPr>
        <p:spPr bwMode="auto">
          <a:xfrm rot="-10800000">
            <a:off x="228600" y="5181600"/>
            <a:ext cx="8686800" cy="381000"/>
          </a:xfrm>
          <a:prstGeom prst="leftRightArrow">
            <a:avLst>
              <a:gd name="adj1" fmla="val 50000"/>
              <a:gd name="adj2" fmla="val 456000"/>
            </a:avLst>
          </a:prstGeom>
          <a:gradFill rotWithShape="1">
            <a:gsLst>
              <a:gs pos="0">
                <a:srgbClr val="FFFFFF"/>
              </a:gs>
              <a:gs pos="7001">
                <a:srgbClr val="E6E6E6"/>
              </a:gs>
              <a:gs pos="32001">
                <a:srgbClr val="7D8496"/>
              </a:gs>
              <a:gs pos="47000">
                <a:srgbClr val="E6E6E6"/>
              </a:gs>
              <a:gs pos="85001">
                <a:srgbClr val="7D8496"/>
              </a:gs>
              <a:gs pos="100000">
                <a:srgbClr val="E6E6E6"/>
              </a:gs>
            </a:gsLst>
            <a:lin ang="0" scaled="1"/>
          </a:gradFill>
          <a:ln w="9525">
            <a:solidFill>
              <a:schemeClr val="tx1"/>
            </a:solidFill>
            <a:miter lim="800000"/>
            <a:headEnd/>
            <a:tailEnd/>
          </a:ln>
          <a:effectLst/>
        </p:spPr>
        <p:txBody>
          <a:bodyPr wrap="none" anchor="ctr"/>
          <a:lstStyle/>
          <a:p>
            <a:endParaRPr lang="en-US"/>
          </a:p>
        </p:txBody>
      </p:sp>
      <p:sp>
        <p:nvSpPr>
          <p:cNvPr id="221202" name="Text Box 18"/>
          <p:cNvSpPr txBox="1">
            <a:spLocks noChangeArrowheads="1"/>
          </p:cNvSpPr>
          <p:nvPr/>
        </p:nvSpPr>
        <p:spPr bwMode="auto">
          <a:xfrm>
            <a:off x="228600" y="5715000"/>
            <a:ext cx="1543050" cy="304800"/>
          </a:xfrm>
          <a:prstGeom prst="rect">
            <a:avLst/>
          </a:prstGeom>
          <a:noFill/>
          <a:ln w="9525">
            <a:noFill/>
            <a:miter lim="800000"/>
            <a:headEnd/>
            <a:tailEnd/>
          </a:ln>
          <a:effectLst/>
        </p:spPr>
        <p:txBody>
          <a:bodyPr wrap="none">
            <a:spAutoFit/>
          </a:bodyPr>
          <a:lstStyle/>
          <a:p>
            <a:r>
              <a:rPr lang="en-US" sz="1400" b="1">
                <a:solidFill>
                  <a:schemeClr val="bg1"/>
                </a:solidFill>
                <a:effectLst>
                  <a:outerShdw blurRad="38100" dist="38100" dir="2700000" algn="tl">
                    <a:srgbClr val="000000"/>
                  </a:outerShdw>
                </a:effectLst>
              </a:rPr>
              <a:t>Less Restrictive</a:t>
            </a:r>
          </a:p>
        </p:txBody>
      </p:sp>
      <p:sp>
        <p:nvSpPr>
          <p:cNvPr id="221203" name="Text Box 19"/>
          <p:cNvSpPr txBox="1">
            <a:spLocks noChangeArrowheads="1"/>
          </p:cNvSpPr>
          <p:nvPr/>
        </p:nvSpPr>
        <p:spPr bwMode="auto">
          <a:xfrm>
            <a:off x="7391400" y="5867400"/>
            <a:ext cx="1563688" cy="304800"/>
          </a:xfrm>
          <a:prstGeom prst="rect">
            <a:avLst/>
          </a:prstGeom>
          <a:noFill/>
          <a:ln w="9525">
            <a:noFill/>
            <a:miter lim="800000"/>
            <a:headEnd/>
            <a:tailEnd/>
          </a:ln>
          <a:effectLst/>
        </p:spPr>
        <p:txBody>
          <a:bodyPr wrap="none">
            <a:spAutoFit/>
          </a:bodyPr>
          <a:lstStyle/>
          <a:p>
            <a:r>
              <a:rPr lang="en-US" sz="1400" b="1">
                <a:solidFill>
                  <a:schemeClr val="bg1"/>
                </a:solidFill>
                <a:effectLst>
                  <a:outerShdw blurRad="38100" dist="38100" dir="2700000" algn="tl">
                    <a:srgbClr val="000000"/>
                  </a:outerShdw>
                </a:effectLst>
              </a:rPr>
              <a:t>More Restrictive</a:t>
            </a:r>
          </a:p>
        </p:txBody>
      </p:sp>
      <p:sp>
        <p:nvSpPr>
          <p:cNvPr id="221206" name="Line 22"/>
          <p:cNvSpPr>
            <a:spLocks noChangeShapeType="1"/>
          </p:cNvSpPr>
          <p:nvPr/>
        </p:nvSpPr>
        <p:spPr bwMode="auto">
          <a:xfrm>
            <a:off x="2209800" y="2438400"/>
            <a:ext cx="0" cy="2362200"/>
          </a:xfrm>
          <a:prstGeom prst="line">
            <a:avLst/>
          </a:prstGeom>
          <a:noFill/>
          <a:ln w="9525">
            <a:solidFill>
              <a:schemeClr val="tx1"/>
            </a:solidFill>
            <a:round/>
            <a:headEnd/>
            <a:tailEnd/>
          </a:ln>
          <a:effectLst/>
        </p:spPr>
        <p:txBody>
          <a:bodyPr/>
          <a:lstStyle/>
          <a:p>
            <a:endParaRPr lang="en-US"/>
          </a:p>
        </p:txBody>
      </p:sp>
      <p:sp>
        <p:nvSpPr>
          <p:cNvPr id="221207" name="Line 23"/>
          <p:cNvSpPr>
            <a:spLocks noChangeShapeType="1"/>
          </p:cNvSpPr>
          <p:nvPr/>
        </p:nvSpPr>
        <p:spPr bwMode="auto">
          <a:xfrm>
            <a:off x="4419600" y="2438400"/>
            <a:ext cx="0" cy="2362200"/>
          </a:xfrm>
          <a:prstGeom prst="line">
            <a:avLst/>
          </a:prstGeom>
          <a:noFill/>
          <a:ln w="9525">
            <a:solidFill>
              <a:schemeClr val="tx1"/>
            </a:solidFill>
            <a:round/>
            <a:headEnd/>
            <a:tailEnd/>
          </a:ln>
          <a:effectLst/>
        </p:spPr>
        <p:txBody>
          <a:bodyPr/>
          <a:lstStyle/>
          <a:p>
            <a:endParaRPr lang="en-US"/>
          </a:p>
        </p:txBody>
      </p:sp>
      <p:sp>
        <p:nvSpPr>
          <p:cNvPr id="221208" name="Line 24"/>
          <p:cNvSpPr>
            <a:spLocks noChangeShapeType="1"/>
          </p:cNvSpPr>
          <p:nvPr/>
        </p:nvSpPr>
        <p:spPr bwMode="auto">
          <a:xfrm>
            <a:off x="6629400" y="2438400"/>
            <a:ext cx="0" cy="2362200"/>
          </a:xfrm>
          <a:prstGeom prst="line">
            <a:avLst/>
          </a:prstGeom>
          <a:noFill/>
          <a:ln w="9525">
            <a:solidFill>
              <a:schemeClr val="tx1"/>
            </a:solidFill>
            <a:round/>
            <a:headEnd/>
            <a:tailEnd/>
          </a:ln>
          <a:effectLst/>
        </p:spPr>
        <p:txBody>
          <a:bodyPr/>
          <a:lstStyle/>
          <a:p>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53EAA935-98D6-4D59-AD96-0EA13F0829E2}" type="slidenum">
              <a:rPr lang="en-US"/>
              <a:pPr/>
              <a:t>12</a:t>
            </a:fld>
            <a:endParaRPr lang="en-US"/>
          </a:p>
        </p:txBody>
      </p:sp>
      <p:pic>
        <p:nvPicPr>
          <p:cNvPr id="177154"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177155" name="Text Box 3"/>
          <p:cNvSpPr txBox="1">
            <a:spLocks noChangeArrowheads="1"/>
          </p:cNvSpPr>
          <p:nvPr/>
        </p:nvSpPr>
        <p:spPr bwMode="auto">
          <a:xfrm>
            <a:off x="2057400" y="381000"/>
            <a:ext cx="6623050"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I</a:t>
            </a:r>
            <a:r>
              <a:rPr lang="en-US" sz="2400" b="1">
                <a:solidFill>
                  <a:srgbClr val="FFFFCC"/>
                </a:solidFill>
                <a:effectLst>
                  <a:outerShdw blurRad="38100" dist="38100" dir="2700000" algn="tl">
                    <a:srgbClr val="000000"/>
                  </a:outerShdw>
                </a:effectLst>
                <a:latin typeface="Albertus" pitchFamily="34" charset="0"/>
              </a:rPr>
              <a:t>nternational</a:t>
            </a:r>
            <a:r>
              <a:rPr lang="en-US" sz="4000" b="1">
                <a:solidFill>
                  <a:srgbClr val="FFFFCC"/>
                </a:solidFill>
                <a:effectLst>
                  <a:outerShdw blurRad="38100" dist="38100" dir="2700000" algn="tl">
                    <a:srgbClr val="000000"/>
                  </a:outerShdw>
                </a:effectLst>
                <a:latin typeface="Albertus" pitchFamily="34" charset="0"/>
              </a:rPr>
              <a:t> T</a:t>
            </a:r>
            <a:r>
              <a:rPr lang="en-US" sz="2400" b="1">
                <a:solidFill>
                  <a:srgbClr val="FFFFCC"/>
                </a:solidFill>
                <a:effectLst>
                  <a:outerShdw blurRad="38100" dist="38100" dir="2700000" algn="tl">
                    <a:srgbClr val="000000"/>
                  </a:outerShdw>
                </a:effectLst>
                <a:latin typeface="Albertus" pitchFamily="34" charset="0"/>
              </a:rPr>
              <a:t>raffic</a:t>
            </a:r>
            <a:r>
              <a:rPr lang="en-US" sz="4000" b="1">
                <a:solidFill>
                  <a:srgbClr val="FFFFCC"/>
                </a:solidFill>
                <a:effectLst>
                  <a:outerShdw blurRad="38100" dist="38100" dir="2700000" algn="tl">
                    <a:srgbClr val="000000"/>
                  </a:outerShdw>
                </a:effectLst>
                <a:latin typeface="Albertus" pitchFamily="34" charset="0"/>
              </a:rPr>
              <a:t> </a:t>
            </a:r>
            <a:r>
              <a:rPr lang="en-US" sz="2400" b="1">
                <a:solidFill>
                  <a:srgbClr val="FFFFCC"/>
                </a:solidFill>
                <a:effectLst>
                  <a:outerShdw blurRad="38100" dist="38100" dir="2700000" algn="tl">
                    <a:srgbClr val="000000"/>
                  </a:outerShdw>
                </a:effectLst>
                <a:latin typeface="Albertus" pitchFamily="34" charset="0"/>
              </a:rPr>
              <a:t>in</a:t>
            </a:r>
            <a:r>
              <a:rPr lang="en-US" sz="4000" b="1">
                <a:solidFill>
                  <a:srgbClr val="FFFFCC"/>
                </a:solidFill>
                <a:effectLst>
                  <a:outerShdw blurRad="38100" dist="38100" dir="2700000" algn="tl">
                    <a:srgbClr val="000000"/>
                  </a:outerShdw>
                </a:effectLst>
                <a:latin typeface="Albertus" pitchFamily="34" charset="0"/>
              </a:rPr>
              <a:t> A</a:t>
            </a:r>
            <a:r>
              <a:rPr lang="en-US" sz="2400" b="1">
                <a:solidFill>
                  <a:srgbClr val="FFFFCC"/>
                </a:solidFill>
                <a:effectLst>
                  <a:outerShdw blurRad="38100" dist="38100" dir="2700000" algn="tl">
                    <a:srgbClr val="000000"/>
                  </a:outerShdw>
                </a:effectLst>
                <a:latin typeface="Albertus" pitchFamily="34" charset="0"/>
              </a:rPr>
              <a:t>rms</a:t>
            </a:r>
            <a:r>
              <a:rPr lang="en-US" sz="4000" b="1">
                <a:solidFill>
                  <a:srgbClr val="FFFFCC"/>
                </a:solidFill>
                <a:effectLst>
                  <a:outerShdw blurRad="38100" dist="38100" dir="2700000" algn="tl">
                    <a:srgbClr val="000000"/>
                  </a:outerShdw>
                </a:effectLst>
                <a:latin typeface="Albertus" pitchFamily="34" charset="0"/>
              </a:rPr>
              <a:t> R</a:t>
            </a:r>
            <a:r>
              <a:rPr lang="en-US" sz="2400" b="1">
                <a:solidFill>
                  <a:srgbClr val="FFFFCC"/>
                </a:solidFill>
                <a:effectLst>
                  <a:outerShdw blurRad="38100" dist="38100" dir="2700000" algn="tl">
                    <a:srgbClr val="000000"/>
                  </a:outerShdw>
                </a:effectLst>
                <a:latin typeface="Albertus" pitchFamily="34" charset="0"/>
              </a:rPr>
              <a:t>egulations</a:t>
            </a:r>
            <a:r>
              <a:rPr lang="en-US" sz="4000" b="1">
                <a:solidFill>
                  <a:srgbClr val="FFFFCC"/>
                </a:solidFill>
                <a:effectLst>
                  <a:outerShdw blurRad="38100" dist="38100" dir="2700000" algn="tl">
                    <a:srgbClr val="000000"/>
                  </a:outerShdw>
                </a:effectLst>
                <a:latin typeface="Albertus" pitchFamily="34" charset="0"/>
              </a:rPr>
              <a:t> </a:t>
            </a:r>
          </a:p>
        </p:txBody>
      </p:sp>
      <p:sp>
        <p:nvSpPr>
          <p:cNvPr id="177156"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177157" name="Rectangle 5"/>
          <p:cNvSpPr>
            <a:spLocks noChangeArrowheads="1"/>
          </p:cNvSpPr>
          <p:nvPr/>
        </p:nvSpPr>
        <p:spPr bwMode="auto">
          <a:xfrm>
            <a:off x="228600" y="1447800"/>
            <a:ext cx="8686800" cy="5257800"/>
          </a:xfrm>
          <a:prstGeom prst="rect">
            <a:avLst/>
          </a:prstGeom>
          <a:noFill/>
          <a:ln w="9525">
            <a:noFill/>
            <a:miter lim="800000"/>
            <a:headEnd/>
            <a:tailEnd/>
          </a:ln>
          <a:effectLst/>
        </p:spPr>
        <p:txBody>
          <a:bodyPr/>
          <a:lstStyle/>
          <a:p>
            <a:pPr>
              <a:lnSpc>
                <a:spcPct val="90000"/>
              </a:lnSpc>
              <a:spcBef>
                <a:spcPct val="20000"/>
              </a:spcBef>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(ITAR) enforced by State Department’s Directorate of </a:t>
            </a:r>
          </a:p>
          <a:p>
            <a:pPr>
              <a:lnSpc>
                <a:spcPct val="90000"/>
              </a:lnSpc>
              <a:spcBef>
                <a:spcPct val="20000"/>
              </a:spcBef>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Defense Trade Controls (DDTC)</a:t>
            </a:r>
          </a:p>
          <a:p>
            <a:pPr>
              <a:lnSpc>
                <a:spcPct val="90000"/>
              </a:lnSpc>
              <a:spcBef>
                <a:spcPct val="20000"/>
              </a:spcBef>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Transfer and export of technologies relating to military </a:t>
            </a:r>
          </a:p>
          <a:p>
            <a:pPr>
              <a:lnSpc>
                <a:spcPct val="90000"/>
              </a:lnSpc>
              <a:spcBef>
                <a:spcPct val="20000"/>
              </a:spcBef>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applications (including satellite technologies) listed on the</a:t>
            </a:r>
          </a:p>
          <a:p>
            <a:pPr>
              <a:lnSpc>
                <a:spcPct val="90000"/>
              </a:lnSpc>
              <a:spcBef>
                <a:spcPct val="20000"/>
              </a:spcBef>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U.S. Munitions List.</a:t>
            </a:r>
          </a:p>
          <a:p>
            <a:pPr>
              <a:lnSpc>
                <a:spcPct val="90000"/>
              </a:lnSpc>
              <a:spcBef>
                <a:spcPct val="20000"/>
              </a:spcBef>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Examples:</a:t>
            </a:r>
          </a:p>
          <a:p>
            <a:pPr lvl="1">
              <a:lnSpc>
                <a:spcPct val="90000"/>
              </a:lnSpc>
              <a:spcBef>
                <a:spcPct val="20000"/>
              </a:spcBef>
              <a:buClr>
                <a:srgbClr val="FF9900"/>
              </a:buClr>
              <a:buSzPct val="110000"/>
              <a:buFontTx/>
              <a:buChar char="•"/>
            </a:pPr>
            <a:r>
              <a:rPr lang="en-US" sz="2000">
                <a:solidFill>
                  <a:schemeClr val="bg1"/>
                </a:solidFill>
                <a:effectLst>
                  <a:outerShdw blurRad="38100" dist="38100" dir="2700000" algn="tl">
                    <a:srgbClr val="000000"/>
                  </a:outerShdw>
                </a:effectLst>
              </a:rPr>
              <a:t>Electronic equipment, systems, or software </a:t>
            </a:r>
          </a:p>
          <a:p>
            <a:pPr lvl="1">
              <a:lnSpc>
                <a:spcPct val="90000"/>
              </a:lnSpc>
              <a:spcBef>
                <a:spcPct val="20000"/>
              </a:spcBef>
              <a:buClr>
                <a:srgbClr val="FF9900"/>
              </a:buClr>
              <a:buSzPct val="110000"/>
              <a:buFontTx/>
              <a:buChar char="•"/>
            </a:pPr>
            <a:r>
              <a:rPr lang="en-US" sz="2000">
                <a:solidFill>
                  <a:schemeClr val="bg1"/>
                </a:solidFill>
                <a:effectLst>
                  <a:outerShdw blurRad="38100" dist="38100" dir="2700000" algn="tl">
                    <a:srgbClr val="000000"/>
                  </a:outerShdw>
                </a:effectLst>
              </a:rPr>
              <a:t>Technical data related to manufacture or production </a:t>
            </a:r>
          </a:p>
          <a:p>
            <a:pPr lvl="1">
              <a:lnSpc>
                <a:spcPct val="90000"/>
              </a:lnSpc>
              <a:spcBef>
                <a:spcPct val="20000"/>
              </a:spcBef>
              <a:buClr>
                <a:srgbClr val="FF9900"/>
              </a:buClr>
              <a:buSzPct val="110000"/>
              <a:buFontTx/>
              <a:buChar char="•"/>
            </a:pPr>
            <a:r>
              <a:rPr lang="en-US" sz="2000">
                <a:solidFill>
                  <a:schemeClr val="bg1"/>
                </a:solidFill>
                <a:effectLst>
                  <a:outerShdw blurRad="38100" dist="38100" dir="2700000" algn="tl">
                    <a:srgbClr val="000000"/>
                  </a:outerShdw>
                </a:effectLst>
              </a:rPr>
              <a:t>Classified information security systems</a:t>
            </a:r>
          </a:p>
          <a:p>
            <a:pPr>
              <a:lnSpc>
                <a:spcPct val="90000"/>
              </a:lnSpc>
              <a:spcBef>
                <a:spcPct val="20000"/>
              </a:spcBef>
              <a:buClr>
                <a:srgbClr val="FF9900"/>
              </a:buClr>
              <a:buSzPct val="125000"/>
              <a:buFont typeface="Wingdings" pitchFamily="2" charset="2"/>
              <a:buChar char="§"/>
            </a:pPr>
            <a:endParaRPr lang="en-US" sz="2000">
              <a:solidFill>
                <a:schemeClr val="bg1"/>
              </a:solidFill>
              <a:effectLst>
                <a:outerShdw blurRad="38100" dist="38100" dir="2700000" algn="tl">
                  <a:srgbClr val="000000"/>
                </a:outerShdw>
              </a:effectLst>
            </a:endParaRPr>
          </a:p>
        </p:txBody>
      </p:sp>
      <p:pic>
        <p:nvPicPr>
          <p:cNvPr id="177160" name="Picture 8" descr="MPj02892480000[1]"/>
          <p:cNvPicPr>
            <a:picLocks noChangeAspect="1" noChangeArrowheads="1"/>
          </p:cNvPicPr>
          <p:nvPr/>
        </p:nvPicPr>
        <p:blipFill>
          <a:blip r:embed="rId3" cstate="print"/>
          <a:srcRect/>
          <a:stretch>
            <a:fillRect/>
          </a:stretch>
        </p:blipFill>
        <p:spPr bwMode="auto">
          <a:xfrm>
            <a:off x="4343400" y="5410200"/>
            <a:ext cx="2209800" cy="1222375"/>
          </a:xfrm>
          <a:prstGeom prst="rect">
            <a:avLst/>
          </a:prstGeom>
          <a:noFill/>
          <a:ln w="9525">
            <a:solidFill>
              <a:schemeClr val="tx1"/>
            </a:solidFill>
            <a:miter lim="800000"/>
            <a:headEnd/>
            <a:tailEnd/>
          </a:ln>
        </p:spPr>
      </p:pic>
      <p:pic>
        <p:nvPicPr>
          <p:cNvPr id="177162" name="Picture 10" descr="MPj03993250000[1]"/>
          <p:cNvPicPr>
            <a:picLocks noChangeAspect="1" noChangeArrowheads="1"/>
          </p:cNvPicPr>
          <p:nvPr/>
        </p:nvPicPr>
        <p:blipFill>
          <a:blip r:embed="rId4" cstate="print"/>
          <a:srcRect/>
          <a:stretch>
            <a:fillRect/>
          </a:stretch>
        </p:blipFill>
        <p:spPr bwMode="auto">
          <a:xfrm>
            <a:off x="6553200" y="5410200"/>
            <a:ext cx="2195513" cy="1198563"/>
          </a:xfrm>
          <a:prstGeom prst="rect">
            <a:avLst/>
          </a:prstGeom>
          <a:noFill/>
          <a:ln w="9525">
            <a:solidFill>
              <a:schemeClr val="tx1"/>
            </a:solidFill>
            <a:miter lim="800000"/>
            <a:headEnd/>
            <a:tailEnd/>
          </a:ln>
        </p:spPr>
      </p:pic>
      <p:pic>
        <p:nvPicPr>
          <p:cNvPr id="177163" name="Picture 11" descr="MPj03993060000[1]"/>
          <p:cNvPicPr>
            <a:picLocks noChangeAspect="1" noChangeArrowheads="1"/>
          </p:cNvPicPr>
          <p:nvPr/>
        </p:nvPicPr>
        <p:blipFill>
          <a:blip r:embed="rId5" cstate="print"/>
          <a:srcRect/>
          <a:stretch>
            <a:fillRect/>
          </a:stretch>
        </p:blipFill>
        <p:spPr bwMode="auto">
          <a:xfrm>
            <a:off x="2133600" y="5410200"/>
            <a:ext cx="2205038" cy="1227138"/>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F540BBA4-7282-4464-8062-A6F129C6BA01}" type="slidenum">
              <a:rPr lang="en-US"/>
              <a:pPr/>
              <a:t>13</a:t>
            </a:fld>
            <a:endParaRPr lang="en-US"/>
          </a:p>
        </p:txBody>
      </p:sp>
      <p:pic>
        <p:nvPicPr>
          <p:cNvPr id="178178"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178179" name="Text Box 3"/>
          <p:cNvSpPr txBox="1">
            <a:spLocks noChangeArrowheads="1"/>
          </p:cNvSpPr>
          <p:nvPr/>
        </p:nvSpPr>
        <p:spPr bwMode="auto">
          <a:xfrm>
            <a:off x="2590800" y="304800"/>
            <a:ext cx="5734050"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22 CFR 121: Munitions</a:t>
            </a:r>
          </a:p>
        </p:txBody>
      </p:sp>
      <p:sp>
        <p:nvSpPr>
          <p:cNvPr id="178180"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178181" name="Rectangle 5"/>
          <p:cNvSpPr>
            <a:spLocks noChangeArrowheads="1"/>
          </p:cNvSpPr>
          <p:nvPr/>
        </p:nvSpPr>
        <p:spPr bwMode="auto">
          <a:xfrm>
            <a:off x="457200" y="1371600"/>
            <a:ext cx="4038600" cy="4525963"/>
          </a:xfrm>
          <a:prstGeom prst="rect">
            <a:avLst/>
          </a:prstGeom>
          <a:noFill/>
          <a:ln w="9525">
            <a:noFill/>
            <a:miter lim="800000"/>
            <a:headEnd/>
            <a:tailEnd/>
          </a:ln>
          <a:effectLst/>
        </p:spPr>
        <p:txBody>
          <a:bodyPr/>
          <a:lstStyle/>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Firearms</a:t>
            </a: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Artillery projections</a:t>
            </a: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Ammunition</a:t>
            </a: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Launch vehicles, guided missiles, ballistic missiles, rockets, torpedoes, bombs &amp; mines</a:t>
            </a: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Explosives, propellants &amp; incendiary agents</a:t>
            </a: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Vessels of war &amp; special naval equipment</a:t>
            </a: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Tanks &amp; military vehicles</a:t>
            </a: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Aircraft &amp; assoc. equipment</a:t>
            </a: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Military training equipment</a:t>
            </a: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Protective personnel equipment</a:t>
            </a:r>
          </a:p>
        </p:txBody>
      </p:sp>
      <p:sp>
        <p:nvSpPr>
          <p:cNvPr id="178182" name="Rectangle 6"/>
          <p:cNvSpPr>
            <a:spLocks noChangeArrowheads="1"/>
          </p:cNvSpPr>
          <p:nvPr/>
        </p:nvSpPr>
        <p:spPr bwMode="auto">
          <a:xfrm>
            <a:off x="4648200" y="1447800"/>
            <a:ext cx="4038600" cy="4525963"/>
          </a:xfrm>
          <a:prstGeom prst="rect">
            <a:avLst/>
          </a:prstGeom>
          <a:noFill/>
          <a:ln w="9525">
            <a:noFill/>
            <a:miter lim="800000"/>
            <a:headEnd/>
            <a:tailEnd/>
          </a:ln>
          <a:effectLst/>
        </p:spPr>
        <p:txBody>
          <a:bodyPr/>
          <a:lstStyle/>
          <a:p>
            <a:pPr marL="342900" indent="-342900">
              <a:lnSpc>
                <a:spcPct val="80000"/>
              </a:lnSpc>
              <a:spcBef>
                <a:spcPct val="20000"/>
              </a:spcBef>
              <a:buClr>
                <a:srgbClr val="FF9900"/>
              </a:buClr>
              <a:buSzPct val="115000"/>
              <a:buFontTx/>
              <a:buChar char="•"/>
            </a:pPr>
            <a:r>
              <a:rPr lang="en-US" sz="2000" i="1" u="sng">
                <a:solidFill>
                  <a:schemeClr val="bg1"/>
                </a:solidFill>
                <a:effectLst>
                  <a:outerShdw blurRad="38100" dist="38100" dir="2700000" algn="tl">
                    <a:srgbClr val="000000"/>
                  </a:outerShdw>
                </a:effectLst>
              </a:rPr>
              <a:t>Military electronics</a:t>
            </a:r>
            <a:r>
              <a:rPr lang="en-US" sz="2000" i="1">
                <a:solidFill>
                  <a:schemeClr val="bg1"/>
                </a:solidFill>
                <a:effectLst>
                  <a:outerShdw blurRad="38100" dist="38100" dir="2700000" algn="tl">
                    <a:srgbClr val="000000"/>
                  </a:outerShdw>
                </a:effectLst>
              </a:rPr>
              <a:t>***</a:t>
            </a: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Fire control, range finder, optical &amp; guidance &amp; control equipment</a:t>
            </a:r>
          </a:p>
          <a:p>
            <a:pPr marL="342900" indent="-342900">
              <a:lnSpc>
                <a:spcPct val="80000"/>
              </a:lnSpc>
              <a:spcBef>
                <a:spcPct val="20000"/>
              </a:spcBef>
              <a:buClr>
                <a:srgbClr val="FF9900"/>
              </a:buClr>
              <a:buSzPct val="115000"/>
              <a:buFontTx/>
              <a:buChar char="•"/>
            </a:pPr>
            <a:r>
              <a:rPr lang="en-US" sz="2000" i="1" u="sng">
                <a:solidFill>
                  <a:schemeClr val="bg1"/>
                </a:solidFill>
                <a:effectLst>
                  <a:outerShdw blurRad="38100" dist="38100" dir="2700000" algn="tl">
                    <a:srgbClr val="000000"/>
                  </a:outerShdw>
                </a:effectLst>
              </a:rPr>
              <a:t>Auxiliary military equipment</a:t>
            </a:r>
            <a:r>
              <a:rPr lang="en-US" sz="2000" i="1">
                <a:solidFill>
                  <a:schemeClr val="bg1"/>
                </a:solidFill>
                <a:effectLst>
                  <a:outerShdw blurRad="38100" dist="38100" dir="2700000" algn="tl">
                    <a:srgbClr val="000000"/>
                  </a:outerShdw>
                </a:effectLst>
              </a:rPr>
              <a:t>***</a:t>
            </a:r>
            <a:endParaRPr lang="en-US" sz="2000" i="1" u="sng">
              <a:solidFill>
                <a:schemeClr val="bg1"/>
              </a:solidFill>
              <a:effectLst>
                <a:outerShdw blurRad="38100" dist="38100" dir="2700000" algn="tl">
                  <a:srgbClr val="000000"/>
                </a:outerShdw>
              </a:effectLst>
            </a:endParaRP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Toxicological agents &amp; equip. &amp; radiological equip.</a:t>
            </a:r>
          </a:p>
          <a:p>
            <a:pPr marL="342900" indent="-342900">
              <a:lnSpc>
                <a:spcPct val="80000"/>
              </a:lnSpc>
              <a:spcBef>
                <a:spcPct val="20000"/>
              </a:spcBef>
              <a:buClr>
                <a:srgbClr val="FF9900"/>
              </a:buClr>
              <a:buSzPct val="115000"/>
              <a:buFontTx/>
              <a:buChar char="•"/>
            </a:pPr>
            <a:r>
              <a:rPr lang="en-US" sz="2000" i="1" u="sng">
                <a:solidFill>
                  <a:schemeClr val="bg1"/>
                </a:solidFill>
                <a:effectLst>
                  <a:outerShdw blurRad="38100" dist="38100" dir="2700000" algn="tl">
                    <a:srgbClr val="000000"/>
                  </a:outerShdw>
                </a:effectLst>
              </a:rPr>
              <a:t>Spacecraft systems &amp; equipment</a:t>
            </a:r>
            <a:r>
              <a:rPr lang="en-US" sz="2000" i="1">
                <a:solidFill>
                  <a:schemeClr val="bg1"/>
                </a:solidFill>
                <a:effectLst>
                  <a:outerShdw blurRad="38100" dist="38100" dir="2700000" algn="tl">
                    <a:srgbClr val="000000"/>
                  </a:outerShdw>
                </a:effectLst>
              </a:rPr>
              <a:t>***</a:t>
            </a:r>
            <a:endParaRPr lang="en-US" sz="2000" i="1" u="sng">
              <a:solidFill>
                <a:schemeClr val="bg1"/>
              </a:solidFill>
              <a:effectLst>
                <a:outerShdw blurRad="38100" dist="38100" dir="2700000" algn="tl">
                  <a:srgbClr val="000000"/>
                </a:outerShdw>
              </a:effectLst>
            </a:endParaRP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Nuclear weapons design &amp; test equipment</a:t>
            </a:r>
          </a:p>
          <a:p>
            <a:pPr marL="342900" indent="-342900">
              <a:lnSpc>
                <a:spcPct val="80000"/>
              </a:lnSpc>
              <a:spcBef>
                <a:spcPct val="20000"/>
              </a:spcBef>
              <a:buClr>
                <a:srgbClr val="FF9900"/>
              </a:buClr>
              <a:buSzPct val="115000"/>
              <a:buFontTx/>
              <a:buChar char="•"/>
            </a:pPr>
            <a:r>
              <a:rPr lang="en-US" sz="2000">
                <a:solidFill>
                  <a:schemeClr val="bg1"/>
                </a:solidFill>
                <a:effectLst>
                  <a:outerShdw blurRad="38100" dist="38100" dir="2700000" algn="tl">
                    <a:srgbClr val="000000"/>
                  </a:outerShdw>
                </a:effectLst>
              </a:rPr>
              <a:t>Submersible vessels, oceanographic &amp; associated equipment</a:t>
            </a:r>
          </a:p>
          <a:p>
            <a:pPr marL="342900" indent="-342900">
              <a:lnSpc>
                <a:spcPct val="80000"/>
              </a:lnSpc>
              <a:spcBef>
                <a:spcPct val="20000"/>
              </a:spcBef>
              <a:buClr>
                <a:srgbClr val="FF9900"/>
              </a:buClr>
              <a:buSzPct val="115000"/>
              <a:buFontTx/>
              <a:buChar char="•"/>
            </a:pPr>
            <a:r>
              <a:rPr lang="en-US" sz="2000" i="1" u="sng">
                <a:solidFill>
                  <a:schemeClr val="bg1"/>
                </a:solidFill>
                <a:effectLst>
                  <a:outerShdw blurRad="38100" dist="38100" dir="2700000" algn="tl">
                    <a:srgbClr val="000000"/>
                  </a:outerShdw>
                </a:effectLst>
              </a:rPr>
              <a:t>Misc. articles</a:t>
            </a:r>
            <a:r>
              <a:rPr lang="en-US" sz="2000" i="1">
                <a:solidFill>
                  <a:schemeClr val="bg1"/>
                </a:solidFill>
                <a:effectLst>
                  <a:outerShdw blurRad="38100" dist="38100" dir="2700000" algn="tl">
                    <a:srgbClr val="000000"/>
                  </a:outerShdw>
                </a:effectLst>
              </a:rPr>
              <a:t>***</a:t>
            </a:r>
          </a:p>
          <a:p>
            <a:pPr marL="342900" indent="-342900">
              <a:lnSpc>
                <a:spcPct val="80000"/>
              </a:lnSpc>
              <a:spcBef>
                <a:spcPct val="20000"/>
              </a:spcBef>
              <a:buClr>
                <a:srgbClr val="FF9900"/>
              </a:buClr>
              <a:buSzPct val="115000"/>
              <a:buFontTx/>
              <a:buChar char="•"/>
            </a:pPr>
            <a:endParaRPr lang="en-US" sz="2000" i="1">
              <a:solidFill>
                <a:schemeClr val="bg1"/>
              </a:solidFill>
              <a:effectLst>
                <a:outerShdw blurRad="38100" dist="38100" dir="2700000" algn="tl">
                  <a:srgbClr val="000000"/>
                </a:outerShdw>
              </a:effectLst>
            </a:endParaRPr>
          </a:p>
          <a:p>
            <a:pPr marL="342900" indent="-342900">
              <a:lnSpc>
                <a:spcPct val="80000"/>
              </a:lnSpc>
              <a:spcBef>
                <a:spcPct val="20000"/>
              </a:spcBef>
              <a:buClr>
                <a:srgbClr val="FF9900"/>
              </a:buClr>
              <a:buSzPct val="115000"/>
            </a:pPr>
            <a:r>
              <a:rPr lang="en-US" sz="1400" i="1">
                <a:solidFill>
                  <a:schemeClr val="bg1"/>
                </a:solidFill>
                <a:effectLst>
                  <a:outerShdw blurRad="38100" dist="38100" dir="2700000" algn="tl">
                    <a:srgbClr val="000000"/>
                  </a:outerShdw>
                </a:effectLst>
              </a:rPr>
              <a:t>***Significant items of interest to research institutions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3689B491-8223-4358-B9E6-A744F830E69A}" type="slidenum">
              <a:rPr lang="en-US"/>
              <a:pPr/>
              <a:t>14</a:t>
            </a:fld>
            <a:endParaRPr lang="en-US"/>
          </a:p>
        </p:txBody>
      </p:sp>
      <p:pic>
        <p:nvPicPr>
          <p:cNvPr id="180226"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180227" name="Text Box 3"/>
          <p:cNvSpPr txBox="1">
            <a:spLocks noChangeArrowheads="1"/>
          </p:cNvSpPr>
          <p:nvPr/>
        </p:nvSpPr>
        <p:spPr bwMode="auto">
          <a:xfrm>
            <a:off x="3048000" y="381000"/>
            <a:ext cx="4859338"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Prohibited Countries</a:t>
            </a:r>
          </a:p>
        </p:txBody>
      </p:sp>
      <p:sp>
        <p:nvSpPr>
          <p:cNvPr id="180228"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180230" name="Text Box 6"/>
          <p:cNvSpPr txBox="1">
            <a:spLocks noChangeArrowheads="1"/>
          </p:cNvSpPr>
          <p:nvPr/>
        </p:nvSpPr>
        <p:spPr bwMode="auto">
          <a:xfrm>
            <a:off x="2193925" y="4760913"/>
            <a:ext cx="184150" cy="366712"/>
          </a:xfrm>
          <a:prstGeom prst="rect">
            <a:avLst/>
          </a:prstGeom>
          <a:noFill/>
          <a:ln w="9525">
            <a:noFill/>
            <a:miter lim="800000"/>
            <a:headEnd/>
            <a:tailEnd/>
          </a:ln>
          <a:effectLst/>
        </p:spPr>
        <p:txBody>
          <a:bodyPr wrap="none">
            <a:spAutoFit/>
          </a:bodyPr>
          <a:lstStyle/>
          <a:p>
            <a:endParaRPr lang="en-US"/>
          </a:p>
        </p:txBody>
      </p:sp>
      <p:sp>
        <p:nvSpPr>
          <p:cNvPr id="180231" name="Text Box 7"/>
          <p:cNvSpPr txBox="1">
            <a:spLocks noChangeArrowheads="1"/>
          </p:cNvSpPr>
          <p:nvPr/>
        </p:nvSpPr>
        <p:spPr bwMode="auto">
          <a:xfrm>
            <a:off x="152400" y="1270000"/>
            <a:ext cx="8991600" cy="1616075"/>
          </a:xfrm>
          <a:prstGeom prst="rect">
            <a:avLst/>
          </a:prstGeom>
          <a:noFill/>
          <a:ln w="9525">
            <a:noFill/>
            <a:miter lim="800000"/>
            <a:headEnd/>
            <a:tailEnd/>
          </a:ln>
          <a:effectLst/>
        </p:spPr>
        <p:txBody>
          <a:bodyPr>
            <a:spAutoFit/>
          </a:bodyPr>
          <a:lstStyle/>
          <a:p>
            <a:r>
              <a:rPr lang="en-US" sz="2000" i="1">
                <a:solidFill>
                  <a:schemeClr val="bg1"/>
                </a:solidFill>
              </a:rPr>
              <a:t>From 22 CFR 126.1:</a:t>
            </a:r>
            <a:endParaRPr lang="en-US" sz="2000">
              <a:solidFill>
                <a:schemeClr val="bg1"/>
              </a:solidFill>
            </a:endParaRPr>
          </a:p>
          <a:p>
            <a:r>
              <a:rPr lang="en-US" sz="2000">
                <a:solidFill>
                  <a:schemeClr val="bg1"/>
                </a:solidFill>
              </a:rPr>
              <a:t>“It is the policy of the United States to deny licenses, other approvals, exports and imports of defense articles and defense services, destined for or originating in certain countries.” </a:t>
            </a:r>
          </a:p>
          <a:p>
            <a:pPr>
              <a:lnSpc>
                <a:spcPct val="80000"/>
              </a:lnSpc>
              <a:spcBef>
                <a:spcPct val="20000"/>
              </a:spcBef>
            </a:pPr>
            <a:endParaRPr lang="en-US" sz="2000"/>
          </a:p>
        </p:txBody>
      </p:sp>
      <p:sp>
        <p:nvSpPr>
          <p:cNvPr id="180232" name="Text Box 8"/>
          <p:cNvSpPr txBox="1">
            <a:spLocks noChangeArrowheads="1"/>
          </p:cNvSpPr>
          <p:nvPr/>
        </p:nvSpPr>
        <p:spPr bwMode="auto">
          <a:xfrm>
            <a:off x="304800" y="2971800"/>
            <a:ext cx="4343400" cy="3197225"/>
          </a:xfrm>
          <a:prstGeom prst="rect">
            <a:avLst/>
          </a:prstGeom>
          <a:noFill/>
          <a:ln w="57150" cmpd="thickThin">
            <a:solidFill>
              <a:schemeClr val="bg1"/>
            </a:solidFill>
            <a:miter lim="800000"/>
            <a:headEnd/>
            <a:tailEnd/>
          </a:ln>
          <a:effectLst/>
        </p:spPr>
        <p:txBody>
          <a:bodyPr>
            <a:spAutoFit/>
          </a:bodyPr>
          <a:lstStyle/>
          <a:p>
            <a:r>
              <a:rPr lang="en-US" sz="2000">
                <a:solidFill>
                  <a:schemeClr val="bg1"/>
                </a:solidFill>
              </a:rPr>
              <a:t>            </a:t>
            </a:r>
            <a:r>
              <a:rPr lang="en-US" sz="2000" b="1" u="sng">
                <a:solidFill>
                  <a:schemeClr val="bg1"/>
                </a:solidFill>
              </a:rPr>
              <a:t>Applicable Countries</a:t>
            </a:r>
          </a:p>
          <a:p>
            <a:endParaRPr lang="en-US" sz="2000" b="1" u="sng">
              <a:solidFill>
                <a:schemeClr val="bg1"/>
              </a:solidFill>
            </a:endParaRPr>
          </a:p>
          <a:p>
            <a:r>
              <a:rPr lang="en-US" sz="2000">
                <a:solidFill>
                  <a:schemeClr val="bg1"/>
                </a:solidFill>
              </a:rPr>
              <a:t>Afghanistan                   Liberia      </a:t>
            </a:r>
          </a:p>
          <a:p>
            <a:r>
              <a:rPr lang="en-US" sz="2000">
                <a:solidFill>
                  <a:schemeClr val="bg1"/>
                </a:solidFill>
              </a:rPr>
              <a:t>Armenia                         North Korea</a:t>
            </a:r>
          </a:p>
          <a:p>
            <a:r>
              <a:rPr lang="en-US" sz="2000">
                <a:solidFill>
                  <a:schemeClr val="bg1"/>
                </a:solidFill>
              </a:rPr>
              <a:t>Azerbaijan                     Syria</a:t>
            </a:r>
          </a:p>
          <a:p>
            <a:r>
              <a:rPr lang="en-US" sz="2000">
                <a:solidFill>
                  <a:schemeClr val="bg1"/>
                </a:solidFill>
              </a:rPr>
              <a:t>Belarus                          Tajikistan</a:t>
            </a:r>
          </a:p>
          <a:p>
            <a:r>
              <a:rPr lang="en-US" sz="2000">
                <a:solidFill>
                  <a:schemeClr val="bg1"/>
                </a:solidFill>
              </a:rPr>
              <a:t>Cuba                              Ukraine</a:t>
            </a:r>
          </a:p>
          <a:p>
            <a:r>
              <a:rPr lang="en-US" sz="2000">
                <a:solidFill>
                  <a:schemeClr val="bg1"/>
                </a:solidFill>
              </a:rPr>
              <a:t>Iran                                 Vietnam</a:t>
            </a:r>
          </a:p>
          <a:p>
            <a:r>
              <a:rPr lang="en-US" sz="2000">
                <a:solidFill>
                  <a:schemeClr val="bg1"/>
                </a:solidFill>
              </a:rPr>
              <a:t>Iraq</a:t>
            </a:r>
          </a:p>
          <a:p>
            <a:endParaRPr lang="en-US" sz="2000">
              <a:solidFill>
                <a:schemeClr val="bg1"/>
              </a:solidFill>
            </a:endParaRPr>
          </a:p>
        </p:txBody>
      </p:sp>
      <p:sp>
        <p:nvSpPr>
          <p:cNvPr id="180234" name="Text Box 10"/>
          <p:cNvSpPr txBox="1">
            <a:spLocks noChangeArrowheads="1"/>
          </p:cNvSpPr>
          <p:nvPr/>
        </p:nvSpPr>
        <p:spPr bwMode="auto">
          <a:xfrm>
            <a:off x="5029200" y="2971800"/>
            <a:ext cx="3886200" cy="3502025"/>
          </a:xfrm>
          <a:prstGeom prst="rect">
            <a:avLst/>
          </a:prstGeom>
          <a:noFill/>
          <a:ln w="57150" cmpd="thickThin">
            <a:solidFill>
              <a:schemeClr val="bg1"/>
            </a:solidFill>
            <a:miter lim="800000"/>
            <a:headEnd/>
            <a:tailEnd/>
          </a:ln>
          <a:effectLst/>
        </p:spPr>
        <p:txBody>
          <a:bodyPr>
            <a:spAutoFit/>
          </a:bodyPr>
          <a:lstStyle/>
          <a:p>
            <a:pPr algn="ctr"/>
            <a:r>
              <a:rPr lang="en-US" sz="2000" b="1" u="sng">
                <a:solidFill>
                  <a:schemeClr val="bg1"/>
                </a:solidFill>
              </a:rPr>
              <a:t>Arms Embargoed Countries</a:t>
            </a:r>
          </a:p>
          <a:p>
            <a:pPr algn="ctr"/>
            <a:endParaRPr lang="en-US" sz="2000">
              <a:solidFill>
                <a:schemeClr val="bg1"/>
              </a:solidFill>
            </a:endParaRPr>
          </a:p>
          <a:p>
            <a:pPr algn="ctr"/>
            <a:r>
              <a:rPr lang="en-US" sz="2000">
                <a:solidFill>
                  <a:schemeClr val="bg1"/>
                </a:solidFill>
              </a:rPr>
              <a:t>Burma</a:t>
            </a:r>
          </a:p>
          <a:p>
            <a:pPr algn="ctr"/>
            <a:r>
              <a:rPr lang="en-US" sz="2000">
                <a:solidFill>
                  <a:schemeClr val="bg1"/>
                </a:solidFill>
              </a:rPr>
              <a:t>China</a:t>
            </a:r>
          </a:p>
          <a:p>
            <a:pPr algn="ctr"/>
            <a:r>
              <a:rPr lang="en-US" sz="2000">
                <a:solidFill>
                  <a:schemeClr val="bg1"/>
                </a:solidFill>
              </a:rPr>
              <a:t>Fed. Rep. of Yugoslavia </a:t>
            </a:r>
          </a:p>
          <a:p>
            <a:pPr algn="ctr"/>
            <a:r>
              <a:rPr lang="en-US" sz="2000">
                <a:solidFill>
                  <a:schemeClr val="bg1"/>
                </a:solidFill>
              </a:rPr>
              <a:t>Haiti</a:t>
            </a:r>
          </a:p>
          <a:p>
            <a:pPr algn="ctr"/>
            <a:r>
              <a:rPr lang="en-US" sz="2000">
                <a:solidFill>
                  <a:schemeClr val="bg1"/>
                </a:solidFill>
              </a:rPr>
              <a:t>Liberia</a:t>
            </a:r>
          </a:p>
          <a:p>
            <a:pPr algn="ctr"/>
            <a:r>
              <a:rPr lang="en-US" sz="2000">
                <a:solidFill>
                  <a:schemeClr val="bg1"/>
                </a:solidFill>
              </a:rPr>
              <a:t>Rwanda</a:t>
            </a:r>
          </a:p>
          <a:p>
            <a:pPr algn="ctr"/>
            <a:r>
              <a:rPr lang="en-US" sz="2000">
                <a:solidFill>
                  <a:schemeClr val="bg1"/>
                </a:solidFill>
              </a:rPr>
              <a:t>Somalia</a:t>
            </a:r>
          </a:p>
          <a:p>
            <a:pPr algn="ctr"/>
            <a:r>
              <a:rPr lang="en-US" sz="2000">
                <a:solidFill>
                  <a:schemeClr val="bg1"/>
                </a:solidFill>
              </a:rPr>
              <a:t>Sudan</a:t>
            </a:r>
          </a:p>
          <a:p>
            <a:pPr algn="ctr"/>
            <a:r>
              <a:rPr lang="en-US" sz="2000">
                <a:solidFill>
                  <a:schemeClr val="bg1"/>
                </a:solidFill>
              </a:rPr>
              <a:t>Zaire</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64035B1-4E97-43FE-90AE-1BDAB48B37C0}" type="slidenum">
              <a:rPr lang="en-US"/>
              <a:pPr/>
              <a:t>15</a:t>
            </a:fld>
            <a:endParaRPr lang="en-US"/>
          </a:p>
        </p:txBody>
      </p:sp>
      <p:pic>
        <p:nvPicPr>
          <p:cNvPr id="224258"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24259" name="Text Box 3"/>
          <p:cNvSpPr txBox="1">
            <a:spLocks noChangeArrowheads="1"/>
          </p:cNvSpPr>
          <p:nvPr/>
        </p:nvSpPr>
        <p:spPr bwMode="auto">
          <a:xfrm>
            <a:off x="2819400" y="304800"/>
            <a:ext cx="5683250"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O</a:t>
            </a:r>
            <a:r>
              <a:rPr lang="en-US" sz="2400" b="1">
                <a:solidFill>
                  <a:srgbClr val="FFFFCC"/>
                </a:solidFill>
                <a:effectLst>
                  <a:outerShdw blurRad="38100" dist="38100" dir="2700000" algn="tl">
                    <a:srgbClr val="000000"/>
                  </a:outerShdw>
                </a:effectLst>
                <a:latin typeface="Albertus" pitchFamily="34" charset="0"/>
              </a:rPr>
              <a:t>ffice</a:t>
            </a:r>
            <a:r>
              <a:rPr lang="en-US" sz="4000" b="1">
                <a:solidFill>
                  <a:srgbClr val="FFFFCC"/>
                </a:solidFill>
                <a:effectLst>
                  <a:outerShdw blurRad="38100" dist="38100" dir="2700000" algn="tl">
                    <a:srgbClr val="000000"/>
                  </a:outerShdw>
                </a:effectLst>
                <a:latin typeface="Albertus" pitchFamily="34" charset="0"/>
              </a:rPr>
              <a:t> of F</a:t>
            </a:r>
            <a:r>
              <a:rPr lang="en-US" sz="2400" b="1">
                <a:solidFill>
                  <a:srgbClr val="FFFFCC"/>
                </a:solidFill>
                <a:effectLst>
                  <a:outerShdw blurRad="38100" dist="38100" dir="2700000" algn="tl">
                    <a:srgbClr val="000000"/>
                  </a:outerShdw>
                </a:effectLst>
                <a:latin typeface="Albertus" pitchFamily="34" charset="0"/>
              </a:rPr>
              <a:t>oreign</a:t>
            </a:r>
            <a:r>
              <a:rPr lang="en-US" sz="4000" b="1">
                <a:solidFill>
                  <a:srgbClr val="FFFFCC"/>
                </a:solidFill>
                <a:effectLst>
                  <a:outerShdw blurRad="38100" dist="38100" dir="2700000" algn="tl">
                    <a:srgbClr val="000000"/>
                  </a:outerShdw>
                </a:effectLst>
                <a:latin typeface="Albertus" pitchFamily="34" charset="0"/>
              </a:rPr>
              <a:t> A</a:t>
            </a:r>
            <a:r>
              <a:rPr lang="en-US" sz="2400" b="1">
                <a:solidFill>
                  <a:srgbClr val="FFFFCC"/>
                </a:solidFill>
                <a:effectLst>
                  <a:outerShdw blurRad="38100" dist="38100" dir="2700000" algn="tl">
                    <a:srgbClr val="000000"/>
                  </a:outerShdw>
                </a:effectLst>
                <a:latin typeface="Albertus" pitchFamily="34" charset="0"/>
              </a:rPr>
              <a:t>ssets</a:t>
            </a:r>
            <a:r>
              <a:rPr lang="en-US" sz="4000" b="1">
                <a:solidFill>
                  <a:srgbClr val="FFFFCC"/>
                </a:solidFill>
                <a:effectLst>
                  <a:outerShdw blurRad="38100" dist="38100" dir="2700000" algn="tl">
                    <a:srgbClr val="000000"/>
                  </a:outerShdw>
                </a:effectLst>
                <a:latin typeface="Albertus" pitchFamily="34" charset="0"/>
              </a:rPr>
              <a:t> C</a:t>
            </a:r>
            <a:r>
              <a:rPr lang="en-US" sz="2400" b="1">
                <a:solidFill>
                  <a:srgbClr val="FFFFCC"/>
                </a:solidFill>
                <a:effectLst>
                  <a:outerShdw blurRad="38100" dist="38100" dir="2700000" algn="tl">
                    <a:srgbClr val="000000"/>
                  </a:outerShdw>
                </a:effectLst>
                <a:latin typeface="Albertus" pitchFamily="34" charset="0"/>
              </a:rPr>
              <a:t>ontrol</a:t>
            </a:r>
            <a:endParaRPr lang="en-US" sz="4000" b="1">
              <a:solidFill>
                <a:srgbClr val="FFFFCC"/>
              </a:solidFill>
              <a:effectLst>
                <a:outerShdw blurRad="38100" dist="38100" dir="2700000" algn="tl">
                  <a:srgbClr val="000000"/>
                </a:outerShdw>
              </a:effectLst>
              <a:latin typeface="Albertus" pitchFamily="34" charset="0"/>
            </a:endParaRPr>
          </a:p>
        </p:txBody>
      </p:sp>
      <p:sp>
        <p:nvSpPr>
          <p:cNvPr id="224260"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24261" name="Text Box 5"/>
          <p:cNvSpPr txBox="1">
            <a:spLocks noChangeArrowheads="1"/>
          </p:cNvSpPr>
          <p:nvPr/>
        </p:nvSpPr>
        <p:spPr bwMode="auto">
          <a:xfrm>
            <a:off x="152400" y="1828800"/>
            <a:ext cx="8769350" cy="3749675"/>
          </a:xfrm>
          <a:prstGeom prst="rect">
            <a:avLst/>
          </a:prstGeom>
          <a:noFill/>
          <a:ln w="9525">
            <a:noFill/>
            <a:miter lim="800000"/>
            <a:headEnd/>
            <a:tailEnd/>
          </a:ln>
          <a:effectLst/>
        </p:spPr>
        <p:txBody>
          <a:bodyPr>
            <a:spAutoFit/>
          </a:bodyPr>
          <a:lstStyle/>
          <a:p>
            <a:pPr>
              <a:lnSpc>
                <a:spcPct val="125000"/>
              </a:lnSpc>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OFAC enforced by the Treasury Department’s Office of</a:t>
            </a:r>
          </a:p>
          <a:p>
            <a:pPr>
              <a:lnSpc>
                <a:spcPct val="125000"/>
              </a:lnSpc>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Foreign Assets Control (OFAC)</a:t>
            </a:r>
          </a:p>
          <a:p>
            <a:pPr>
              <a:lnSpc>
                <a:spcPct val="125000"/>
              </a:lnSpc>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Places economic sanctions and/or transfer of payments, </a:t>
            </a:r>
          </a:p>
          <a:p>
            <a:pPr>
              <a:lnSpc>
                <a:spcPct val="125000"/>
              </a:lnSpc>
            </a:pPr>
            <a:r>
              <a:rPr lang="en-US" sz="2400">
                <a:solidFill>
                  <a:schemeClr val="bg1"/>
                </a:solidFill>
                <a:effectLst>
                  <a:outerShdw blurRad="38100" dist="38100" dir="2700000" algn="tl">
                    <a:srgbClr val="000000"/>
                  </a:outerShdw>
                </a:effectLst>
              </a:rPr>
              <a:t>        property, or anything of value to:</a:t>
            </a:r>
          </a:p>
          <a:p>
            <a:pPr lvl="2">
              <a:lnSpc>
                <a:spcPct val="125000"/>
              </a:lnSpc>
              <a:buClr>
                <a:srgbClr val="FF9900"/>
              </a:buClr>
              <a:buFontTx/>
              <a:buChar char="•"/>
            </a:pPr>
            <a:r>
              <a:rPr lang="en-US" sz="2400">
                <a:solidFill>
                  <a:schemeClr val="bg1"/>
                </a:solidFill>
                <a:effectLst>
                  <a:outerShdw blurRad="38100" dist="38100" dir="2700000" algn="tl">
                    <a:srgbClr val="000000"/>
                  </a:outerShdw>
                </a:effectLst>
              </a:rPr>
              <a:t>  Sanctioned or Embargoed countries</a:t>
            </a:r>
          </a:p>
          <a:p>
            <a:pPr lvl="2">
              <a:lnSpc>
                <a:spcPct val="125000"/>
              </a:lnSpc>
              <a:buClr>
                <a:srgbClr val="FF9900"/>
              </a:buClr>
              <a:buFontTx/>
              <a:buChar char="•"/>
            </a:pPr>
            <a:r>
              <a:rPr lang="en-US" sz="2400">
                <a:solidFill>
                  <a:schemeClr val="bg1"/>
                </a:solidFill>
                <a:effectLst>
                  <a:outerShdw blurRad="38100" dist="38100" dir="2700000" algn="tl">
                    <a:srgbClr val="000000"/>
                  </a:outerShdw>
                </a:effectLst>
              </a:rPr>
              <a:t>  “Specially Designated Nationals (SDNs) – terrorists, </a:t>
            </a:r>
          </a:p>
          <a:p>
            <a:pPr lvl="2">
              <a:lnSpc>
                <a:spcPct val="125000"/>
              </a:lnSpc>
            </a:pPr>
            <a:r>
              <a:rPr lang="en-US" sz="2400">
                <a:solidFill>
                  <a:schemeClr val="bg1"/>
                </a:solidFill>
                <a:effectLst>
                  <a:outerShdw blurRad="38100" dist="38100" dir="2700000" algn="tl">
                    <a:srgbClr val="000000"/>
                  </a:outerShdw>
                </a:effectLst>
              </a:rPr>
              <a:t>   drug kingpins, and persons involved with WMDs </a:t>
            </a:r>
          </a:p>
          <a:p>
            <a:pPr lvl="2">
              <a:lnSpc>
                <a:spcPct val="125000"/>
              </a:lnSpc>
            </a:pPr>
            <a:r>
              <a:rPr lang="en-US" sz="2400">
                <a:solidFill>
                  <a:schemeClr val="bg1"/>
                </a:solidFill>
                <a:effectLst>
                  <a:outerShdw blurRad="38100" dist="38100" dir="2700000" algn="tl">
                    <a:srgbClr val="000000"/>
                  </a:outerShdw>
                </a:effectLst>
              </a:rPr>
              <a:t>   (includes organizations to which SDNs belong)</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185F5AB1-64A9-45A1-9889-B6AC4296C518}" type="slidenum">
              <a:rPr lang="en-US"/>
              <a:pPr/>
              <a:t>16</a:t>
            </a:fld>
            <a:endParaRPr lang="en-US"/>
          </a:p>
        </p:txBody>
      </p:sp>
      <p:pic>
        <p:nvPicPr>
          <p:cNvPr id="225282"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25283" name="Text Box 3"/>
          <p:cNvSpPr txBox="1">
            <a:spLocks noChangeArrowheads="1"/>
          </p:cNvSpPr>
          <p:nvPr/>
        </p:nvSpPr>
        <p:spPr bwMode="auto">
          <a:xfrm>
            <a:off x="3124200" y="304800"/>
            <a:ext cx="4164013"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OFAC Countries </a:t>
            </a:r>
          </a:p>
        </p:txBody>
      </p:sp>
      <p:sp>
        <p:nvSpPr>
          <p:cNvPr id="225284"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25285" name="Text Box 5"/>
          <p:cNvSpPr txBox="1">
            <a:spLocks noChangeArrowheads="1"/>
          </p:cNvSpPr>
          <p:nvPr/>
        </p:nvSpPr>
        <p:spPr bwMode="auto">
          <a:xfrm>
            <a:off x="228600" y="1600200"/>
            <a:ext cx="4048125" cy="3562350"/>
          </a:xfrm>
          <a:prstGeom prst="rect">
            <a:avLst/>
          </a:prstGeom>
          <a:noFill/>
          <a:ln w="57150" cmpd="thickThin">
            <a:solidFill>
              <a:schemeClr val="bg1"/>
            </a:solidFill>
            <a:miter lim="800000"/>
            <a:headEnd/>
            <a:tailEnd/>
          </a:ln>
          <a:effectLst/>
        </p:spPr>
        <p:txBody>
          <a:bodyPr>
            <a:spAutoFit/>
          </a:bodyPr>
          <a:lstStyle/>
          <a:p>
            <a:pPr algn="ctr"/>
            <a:r>
              <a:rPr lang="en-US" sz="2400" b="1" u="sng">
                <a:solidFill>
                  <a:schemeClr val="bg1"/>
                </a:solidFill>
              </a:rPr>
              <a:t>Subject to U.S. Trade Embargoes</a:t>
            </a:r>
          </a:p>
          <a:p>
            <a:pPr algn="ctr"/>
            <a:endParaRPr lang="en-US" b="1" u="sng">
              <a:solidFill>
                <a:schemeClr val="bg1"/>
              </a:solidFill>
            </a:endParaRPr>
          </a:p>
          <a:p>
            <a:pPr algn="ctr"/>
            <a:r>
              <a:rPr lang="en-US" sz="2000">
                <a:solidFill>
                  <a:schemeClr val="bg1"/>
                </a:solidFill>
              </a:rPr>
              <a:t>Burma</a:t>
            </a:r>
          </a:p>
          <a:p>
            <a:pPr algn="ctr"/>
            <a:r>
              <a:rPr lang="en-US" sz="2000">
                <a:solidFill>
                  <a:schemeClr val="bg1"/>
                </a:solidFill>
              </a:rPr>
              <a:t>Cuba</a:t>
            </a:r>
          </a:p>
          <a:p>
            <a:pPr algn="ctr"/>
            <a:r>
              <a:rPr lang="en-US" sz="2000">
                <a:solidFill>
                  <a:schemeClr val="bg1"/>
                </a:solidFill>
              </a:rPr>
              <a:t>Iran</a:t>
            </a:r>
          </a:p>
          <a:p>
            <a:pPr algn="ctr"/>
            <a:r>
              <a:rPr lang="en-US" sz="2000">
                <a:solidFill>
                  <a:schemeClr val="bg1"/>
                </a:solidFill>
              </a:rPr>
              <a:t>Syria</a:t>
            </a:r>
          </a:p>
          <a:p>
            <a:pPr algn="ctr"/>
            <a:r>
              <a:rPr lang="en-US" sz="2000">
                <a:solidFill>
                  <a:schemeClr val="bg1"/>
                </a:solidFill>
              </a:rPr>
              <a:t>North Korea</a:t>
            </a:r>
          </a:p>
          <a:p>
            <a:pPr algn="ctr"/>
            <a:r>
              <a:rPr lang="en-US" sz="2000">
                <a:solidFill>
                  <a:schemeClr val="bg1"/>
                </a:solidFill>
              </a:rPr>
              <a:t>Sudan</a:t>
            </a:r>
          </a:p>
          <a:p>
            <a:pPr algn="ctr"/>
            <a:endParaRPr lang="en-US" sz="2000">
              <a:solidFill>
                <a:schemeClr val="bg1"/>
              </a:solidFill>
            </a:endParaRPr>
          </a:p>
          <a:p>
            <a:pPr algn="ctr"/>
            <a:endParaRPr lang="en-US">
              <a:solidFill>
                <a:schemeClr val="bg1"/>
              </a:solidFill>
            </a:endParaRPr>
          </a:p>
        </p:txBody>
      </p:sp>
      <p:sp>
        <p:nvSpPr>
          <p:cNvPr id="225286" name="Text Box 6"/>
          <p:cNvSpPr txBox="1">
            <a:spLocks noChangeArrowheads="1"/>
          </p:cNvSpPr>
          <p:nvPr/>
        </p:nvSpPr>
        <p:spPr bwMode="auto">
          <a:xfrm>
            <a:off x="4800600" y="1600200"/>
            <a:ext cx="4038600" cy="3592513"/>
          </a:xfrm>
          <a:prstGeom prst="rect">
            <a:avLst/>
          </a:prstGeom>
          <a:noFill/>
          <a:ln w="57150" cmpd="thickThin">
            <a:solidFill>
              <a:schemeClr val="bg1"/>
            </a:solidFill>
            <a:miter lim="800000"/>
            <a:headEnd/>
            <a:tailEnd/>
          </a:ln>
          <a:effectLst/>
        </p:spPr>
        <p:txBody>
          <a:bodyPr>
            <a:spAutoFit/>
          </a:bodyPr>
          <a:lstStyle/>
          <a:p>
            <a:pPr algn="ctr"/>
            <a:r>
              <a:rPr lang="en-US" sz="2400" b="1" u="sng">
                <a:solidFill>
                  <a:schemeClr val="bg1"/>
                </a:solidFill>
              </a:rPr>
              <a:t>Sanctioned Countries and Territories</a:t>
            </a:r>
          </a:p>
          <a:p>
            <a:pPr algn="ctr"/>
            <a:endParaRPr lang="en-US" u="sng">
              <a:solidFill>
                <a:schemeClr val="bg1"/>
              </a:solidFill>
            </a:endParaRPr>
          </a:p>
          <a:p>
            <a:pPr algn="ctr"/>
            <a:r>
              <a:rPr lang="en-US" sz="2000">
                <a:solidFill>
                  <a:schemeClr val="bg1"/>
                </a:solidFill>
              </a:rPr>
              <a:t>Balkans</a:t>
            </a:r>
          </a:p>
          <a:p>
            <a:pPr algn="ctr"/>
            <a:r>
              <a:rPr lang="en-US" sz="2000">
                <a:solidFill>
                  <a:schemeClr val="bg1"/>
                </a:solidFill>
              </a:rPr>
              <a:t>Cote D’Ivoire</a:t>
            </a:r>
          </a:p>
          <a:p>
            <a:pPr algn="ctr"/>
            <a:r>
              <a:rPr lang="en-US" sz="2000">
                <a:solidFill>
                  <a:schemeClr val="bg1"/>
                </a:solidFill>
              </a:rPr>
              <a:t>Iraq</a:t>
            </a:r>
          </a:p>
          <a:p>
            <a:pPr algn="ctr"/>
            <a:r>
              <a:rPr lang="en-US" sz="2000">
                <a:solidFill>
                  <a:schemeClr val="bg1"/>
                </a:solidFill>
              </a:rPr>
              <a:t>Liberia</a:t>
            </a:r>
          </a:p>
          <a:p>
            <a:pPr algn="ctr"/>
            <a:r>
              <a:rPr lang="en-US" sz="2000">
                <a:solidFill>
                  <a:schemeClr val="bg1"/>
                </a:solidFill>
              </a:rPr>
              <a:t>Libya</a:t>
            </a:r>
          </a:p>
          <a:p>
            <a:pPr algn="ctr"/>
            <a:r>
              <a:rPr lang="en-US" sz="2000">
                <a:solidFill>
                  <a:schemeClr val="bg1"/>
                </a:solidFill>
              </a:rPr>
              <a:t>Palestinian Authority</a:t>
            </a:r>
          </a:p>
          <a:p>
            <a:pPr algn="ctr"/>
            <a:r>
              <a:rPr lang="en-US" sz="2000">
                <a:solidFill>
                  <a:schemeClr val="bg1"/>
                </a:solidFill>
              </a:rPr>
              <a:t>Zimbabwe </a:t>
            </a:r>
          </a:p>
          <a:p>
            <a:pPr algn="ctr"/>
            <a:endParaRPr lang="en-US" sz="2000">
              <a:solidFill>
                <a:schemeClr val="bg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D803C4D-3BDC-4511-A02F-9C4893F9DAB2}" type="slidenum">
              <a:rPr lang="en-US"/>
              <a:pPr/>
              <a:t>17</a:t>
            </a:fld>
            <a:endParaRPr lang="en-US"/>
          </a:p>
        </p:txBody>
      </p:sp>
      <p:pic>
        <p:nvPicPr>
          <p:cNvPr id="226306"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26307" name="Text Box 3"/>
          <p:cNvSpPr txBox="1">
            <a:spLocks noChangeArrowheads="1"/>
          </p:cNvSpPr>
          <p:nvPr/>
        </p:nvSpPr>
        <p:spPr bwMode="auto">
          <a:xfrm>
            <a:off x="2133600" y="304800"/>
            <a:ext cx="6396038"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OFAC Prohibited Activities</a:t>
            </a:r>
          </a:p>
        </p:txBody>
      </p:sp>
      <p:sp>
        <p:nvSpPr>
          <p:cNvPr id="226308"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26309" name="Text Box 5"/>
          <p:cNvSpPr txBox="1">
            <a:spLocks noChangeArrowheads="1"/>
          </p:cNvSpPr>
          <p:nvPr/>
        </p:nvSpPr>
        <p:spPr bwMode="auto">
          <a:xfrm>
            <a:off x="304800" y="1600200"/>
            <a:ext cx="8534400" cy="4664075"/>
          </a:xfrm>
          <a:prstGeom prst="rect">
            <a:avLst/>
          </a:prstGeom>
          <a:noFill/>
          <a:ln w="9525">
            <a:noFill/>
            <a:miter lim="800000"/>
            <a:headEnd/>
            <a:tailEnd/>
          </a:ln>
          <a:effectLst/>
        </p:spPr>
        <p:txBody>
          <a:bodyPr>
            <a:spAutoFit/>
          </a:bodyPr>
          <a:lstStyle/>
          <a:p>
            <a:pPr>
              <a:lnSpc>
                <a:spcPct val="125000"/>
              </a:lnSpc>
              <a:buFontTx/>
              <a:buChar char="•"/>
            </a:pPr>
            <a:r>
              <a:rPr lang="en-US" sz="2400">
                <a:solidFill>
                  <a:schemeClr val="bg1"/>
                </a:solidFill>
                <a:effectLst>
                  <a:outerShdw blurRad="38100" dist="38100" dir="2700000" algn="tl">
                    <a:srgbClr val="000000"/>
                  </a:outerShdw>
                </a:effectLst>
              </a:rPr>
              <a:t>   Shipment of tangible items in support of research with</a:t>
            </a:r>
          </a:p>
          <a:p>
            <a:pPr>
              <a:lnSpc>
                <a:spcPct val="125000"/>
              </a:lnSpc>
            </a:pPr>
            <a:r>
              <a:rPr lang="en-US" sz="2400">
                <a:solidFill>
                  <a:schemeClr val="bg1"/>
                </a:solidFill>
                <a:effectLst>
                  <a:outerShdw blurRad="38100" dist="38100" dir="2700000" algn="tl">
                    <a:srgbClr val="000000"/>
                  </a:outerShdw>
                </a:effectLst>
              </a:rPr>
              <a:t>       knowledge that items will be used in or for the benefit of</a:t>
            </a:r>
          </a:p>
          <a:p>
            <a:pPr>
              <a:lnSpc>
                <a:spcPct val="125000"/>
              </a:lnSpc>
            </a:pPr>
            <a:r>
              <a:rPr lang="en-US" sz="2400">
                <a:solidFill>
                  <a:schemeClr val="bg1"/>
                </a:solidFill>
                <a:effectLst>
                  <a:outerShdw blurRad="38100" dist="38100" dir="2700000" algn="tl">
                    <a:srgbClr val="000000"/>
                  </a:outerShdw>
                </a:effectLst>
              </a:rPr>
              <a:t>       the embargoed country</a:t>
            </a:r>
          </a:p>
          <a:p>
            <a:pPr>
              <a:lnSpc>
                <a:spcPct val="125000"/>
              </a:lnSpc>
              <a:buFontTx/>
              <a:buChar char="•"/>
            </a:pPr>
            <a:r>
              <a:rPr lang="en-US" sz="2400">
                <a:solidFill>
                  <a:schemeClr val="bg1"/>
                </a:solidFill>
                <a:effectLst>
                  <a:outerShdw blurRad="38100" dist="38100" dir="2700000" algn="tl">
                    <a:srgbClr val="000000"/>
                  </a:outerShdw>
                </a:effectLst>
              </a:rPr>
              <a:t>   Payments to persons including organizations to conduct or</a:t>
            </a:r>
          </a:p>
          <a:p>
            <a:pPr>
              <a:lnSpc>
                <a:spcPct val="125000"/>
              </a:lnSpc>
            </a:pPr>
            <a:r>
              <a:rPr lang="en-US" sz="2400">
                <a:solidFill>
                  <a:schemeClr val="bg1"/>
                </a:solidFill>
                <a:effectLst>
                  <a:outerShdw blurRad="38100" dist="38100" dir="2700000" algn="tl">
                    <a:srgbClr val="000000"/>
                  </a:outerShdw>
                </a:effectLst>
              </a:rPr>
              <a:t>       support in-country research (i.e. surveys, interviews, </a:t>
            </a:r>
          </a:p>
          <a:p>
            <a:pPr>
              <a:lnSpc>
                <a:spcPct val="125000"/>
              </a:lnSpc>
            </a:pPr>
            <a:r>
              <a:rPr lang="en-US" sz="2400">
                <a:solidFill>
                  <a:schemeClr val="bg1"/>
                </a:solidFill>
                <a:effectLst>
                  <a:outerShdw blurRad="38100" dist="38100" dir="2700000" algn="tl">
                    <a:srgbClr val="000000"/>
                  </a:outerShdw>
                </a:effectLst>
              </a:rPr>
              <a:t>       fellowships, etc.)</a:t>
            </a:r>
          </a:p>
          <a:p>
            <a:pPr>
              <a:lnSpc>
                <a:spcPct val="125000"/>
              </a:lnSpc>
              <a:buFontTx/>
              <a:buChar char="•"/>
            </a:pPr>
            <a:r>
              <a:rPr lang="en-US" sz="2400">
                <a:solidFill>
                  <a:schemeClr val="bg1"/>
                </a:solidFill>
                <a:effectLst>
                  <a:outerShdw blurRad="38100" dist="38100" dir="2700000" algn="tl">
                    <a:srgbClr val="000000"/>
                  </a:outerShdw>
                </a:effectLst>
              </a:rPr>
              <a:t>   Providing financial or material support to conferences </a:t>
            </a:r>
          </a:p>
          <a:p>
            <a:pPr>
              <a:lnSpc>
                <a:spcPct val="125000"/>
              </a:lnSpc>
            </a:pPr>
            <a:r>
              <a:rPr lang="en-US" sz="2400">
                <a:solidFill>
                  <a:schemeClr val="bg1"/>
                </a:solidFill>
                <a:effectLst>
                  <a:outerShdw blurRad="38100" dist="38100" dir="2700000" algn="tl">
                    <a:srgbClr val="000000"/>
                  </a:outerShdw>
                </a:effectLst>
              </a:rPr>
              <a:t>       hosted or co-hosted by academic institutions in</a:t>
            </a:r>
          </a:p>
          <a:p>
            <a:pPr>
              <a:lnSpc>
                <a:spcPct val="125000"/>
              </a:lnSpc>
            </a:pPr>
            <a:r>
              <a:rPr lang="en-US" sz="2400">
                <a:solidFill>
                  <a:schemeClr val="bg1"/>
                </a:solidFill>
                <a:effectLst>
                  <a:outerShdw blurRad="38100" dist="38100" dir="2700000" algn="tl">
                    <a:srgbClr val="000000"/>
                  </a:outerShdw>
                </a:effectLst>
              </a:rPr>
              <a:t>       embargoed countries</a:t>
            </a:r>
          </a:p>
          <a:p>
            <a:pPr>
              <a:lnSpc>
                <a:spcPct val="125000"/>
              </a:lnSpc>
            </a:pPr>
            <a:endParaRPr lang="en-US" sz="2400">
              <a:solidFill>
                <a:schemeClr val="bg1"/>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24F3B77-94FA-424A-A7DE-2B55B2D2508F}" type="slidenum">
              <a:rPr lang="en-US"/>
              <a:pPr/>
              <a:t>18</a:t>
            </a:fld>
            <a:endParaRPr lang="en-US"/>
          </a:p>
        </p:txBody>
      </p:sp>
      <p:pic>
        <p:nvPicPr>
          <p:cNvPr id="243714"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43715" name="Text Box 3"/>
          <p:cNvSpPr txBox="1">
            <a:spLocks noChangeArrowheads="1"/>
          </p:cNvSpPr>
          <p:nvPr/>
        </p:nvSpPr>
        <p:spPr bwMode="auto">
          <a:xfrm>
            <a:off x="4038600" y="304800"/>
            <a:ext cx="2979738"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Applicability</a:t>
            </a:r>
          </a:p>
        </p:txBody>
      </p:sp>
      <p:sp>
        <p:nvSpPr>
          <p:cNvPr id="243716"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43717" name="Rectangle 5"/>
          <p:cNvSpPr>
            <a:spLocks noChangeArrowheads="1"/>
          </p:cNvSpPr>
          <p:nvPr/>
        </p:nvSpPr>
        <p:spPr bwMode="auto">
          <a:xfrm>
            <a:off x="457200" y="1600200"/>
            <a:ext cx="8229600" cy="4525963"/>
          </a:xfrm>
          <a:prstGeom prst="rect">
            <a:avLst/>
          </a:prstGeom>
          <a:noFill/>
          <a:ln w="9525">
            <a:noFill/>
            <a:miter lim="800000"/>
            <a:headEnd/>
            <a:tailEnd/>
          </a:ln>
          <a:effectLst/>
        </p:spPr>
        <p:txBody>
          <a:bodyPr/>
          <a:lstStyle/>
          <a:p>
            <a:pPr>
              <a:lnSpc>
                <a:spcPct val="90000"/>
              </a:lnSpc>
              <a:spcBef>
                <a:spcPct val="20000"/>
              </a:spcBef>
              <a:buClr>
                <a:srgbClr val="FF9900"/>
              </a:buClr>
              <a:buSzPct val="125000"/>
              <a:buFont typeface="Wingdings" pitchFamily="2" charset="2"/>
              <a:buChar char="§"/>
            </a:pPr>
            <a:r>
              <a:rPr lang="en-US" sz="2800">
                <a:solidFill>
                  <a:schemeClr val="bg1"/>
                </a:solidFill>
              </a:rPr>
              <a:t>   These laws apply to </a:t>
            </a:r>
            <a:r>
              <a:rPr lang="en-US" sz="2800" b="1">
                <a:solidFill>
                  <a:schemeClr val="bg1"/>
                </a:solidFill>
              </a:rPr>
              <a:t>all</a:t>
            </a:r>
            <a:r>
              <a:rPr lang="en-US" sz="2800">
                <a:solidFill>
                  <a:schemeClr val="bg1"/>
                </a:solidFill>
              </a:rPr>
              <a:t> research activities</a:t>
            </a:r>
          </a:p>
          <a:p>
            <a:pPr>
              <a:lnSpc>
                <a:spcPct val="90000"/>
              </a:lnSpc>
              <a:spcBef>
                <a:spcPct val="20000"/>
              </a:spcBef>
              <a:buClr>
                <a:srgbClr val="FF9900"/>
              </a:buClr>
              <a:buSzPct val="125000"/>
              <a:buFont typeface="Wingdings" pitchFamily="2" charset="2"/>
              <a:buNone/>
            </a:pPr>
            <a:r>
              <a:rPr lang="en-US" sz="2800">
                <a:solidFill>
                  <a:schemeClr val="bg1"/>
                </a:solidFill>
              </a:rPr>
              <a:t>      whether or not there is a specific citation to the </a:t>
            </a:r>
          </a:p>
          <a:p>
            <a:pPr>
              <a:lnSpc>
                <a:spcPct val="90000"/>
              </a:lnSpc>
              <a:spcBef>
                <a:spcPct val="20000"/>
              </a:spcBef>
              <a:buClr>
                <a:srgbClr val="FF9900"/>
              </a:buClr>
              <a:buSzPct val="125000"/>
              <a:buFont typeface="Wingdings" pitchFamily="2" charset="2"/>
              <a:buNone/>
            </a:pPr>
            <a:r>
              <a:rPr lang="en-US" sz="2800">
                <a:solidFill>
                  <a:schemeClr val="bg1"/>
                </a:solidFill>
              </a:rPr>
              <a:t>      regulations in the grant or contract award </a:t>
            </a:r>
          </a:p>
          <a:p>
            <a:pPr>
              <a:lnSpc>
                <a:spcPct val="90000"/>
              </a:lnSpc>
              <a:spcBef>
                <a:spcPct val="20000"/>
              </a:spcBef>
              <a:buClr>
                <a:srgbClr val="FF9900"/>
              </a:buClr>
              <a:buSzPct val="125000"/>
              <a:buFont typeface="Wingdings" pitchFamily="2" charset="2"/>
              <a:buNone/>
            </a:pPr>
            <a:r>
              <a:rPr lang="en-US" sz="2800">
                <a:solidFill>
                  <a:schemeClr val="bg1"/>
                </a:solidFill>
              </a:rPr>
              <a:t>      document governing the project.  </a:t>
            </a:r>
          </a:p>
          <a:p>
            <a:pPr>
              <a:lnSpc>
                <a:spcPct val="90000"/>
              </a:lnSpc>
              <a:spcBef>
                <a:spcPct val="20000"/>
              </a:spcBef>
              <a:buFontTx/>
              <a:buChar char="•"/>
            </a:pPr>
            <a:endParaRPr lang="en-US" sz="2800">
              <a:solidFill>
                <a:schemeClr val="bg1"/>
              </a:solidFill>
            </a:endParaRPr>
          </a:p>
          <a:p>
            <a:pPr>
              <a:lnSpc>
                <a:spcPct val="90000"/>
              </a:lnSpc>
              <a:spcBef>
                <a:spcPct val="20000"/>
              </a:spcBef>
              <a:buClr>
                <a:srgbClr val="FF9900"/>
              </a:buClr>
              <a:buSzPct val="125000"/>
              <a:buFont typeface="Wingdings" pitchFamily="2" charset="2"/>
              <a:buChar char="§"/>
            </a:pPr>
            <a:r>
              <a:rPr lang="en-US" sz="2800">
                <a:solidFill>
                  <a:schemeClr val="bg1"/>
                </a:solidFill>
              </a:rPr>
              <a:t>    These laws also apply to export-controlled </a:t>
            </a:r>
          </a:p>
          <a:p>
            <a:pPr>
              <a:lnSpc>
                <a:spcPct val="90000"/>
              </a:lnSpc>
              <a:spcBef>
                <a:spcPct val="20000"/>
              </a:spcBef>
              <a:buClr>
                <a:srgbClr val="FF9900"/>
              </a:buClr>
              <a:buSzPct val="125000"/>
              <a:buFont typeface="Wingdings" pitchFamily="2" charset="2"/>
              <a:buNone/>
            </a:pPr>
            <a:r>
              <a:rPr lang="en-US" sz="2800">
                <a:solidFill>
                  <a:schemeClr val="bg1"/>
                </a:solidFill>
              </a:rPr>
              <a:t>      information or technology shared with </a:t>
            </a:r>
          </a:p>
          <a:p>
            <a:pPr>
              <a:lnSpc>
                <a:spcPct val="90000"/>
              </a:lnSpc>
              <a:spcBef>
                <a:spcPct val="20000"/>
              </a:spcBef>
              <a:buClr>
                <a:srgbClr val="FF9900"/>
              </a:buClr>
              <a:buSzPct val="125000"/>
              <a:buFont typeface="Wingdings" pitchFamily="2" charset="2"/>
              <a:buNone/>
            </a:pPr>
            <a:r>
              <a:rPr lang="en-US" sz="2800">
                <a:solidFill>
                  <a:schemeClr val="bg1"/>
                </a:solidFill>
              </a:rPr>
              <a:t>      researchers by others from government, </a:t>
            </a:r>
          </a:p>
          <a:p>
            <a:pPr>
              <a:lnSpc>
                <a:spcPct val="90000"/>
              </a:lnSpc>
              <a:spcBef>
                <a:spcPct val="20000"/>
              </a:spcBef>
              <a:buClr>
                <a:srgbClr val="FF9900"/>
              </a:buClr>
              <a:buSzPct val="125000"/>
              <a:buFont typeface="Wingdings" pitchFamily="2" charset="2"/>
              <a:buNone/>
            </a:pPr>
            <a:r>
              <a:rPr lang="en-US" sz="2800">
                <a:solidFill>
                  <a:schemeClr val="bg1"/>
                </a:solidFill>
              </a:rPr>
              <a:t>      industry, or other universities.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7B067C3-27A6-41AC-A6F1-31E2D2C8EA14}" type="slidenum">
              <a:rPr lang="en-US"/>
              <a:pPr/>
              <a:t>19</a:t>
            </a:fld>
            <a:endParaRPr lang="en-US"/>
          </a:p>
        </p:txBody>
      </p:sp>
      <p:pic>
        <p:nvPicPr>
          <p:cNvPr id="244738"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44739" name="Text Box 3"/>
          <p:cNvSpPr txBox="1">
            <a:spLocks noChangeArrowheads="1"/>
          </p:cNvSpPr>
          <p:nvPr/>
        </p:nvSpPr>
        <p:spPr bwMode="auto">
          <a:xfrm>
            <a:off x="4038600" y="304800"/>
            <a:ext cx="2979738"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Applicability</a:t>
            </a:r>
          </a:p>
        </p:txBody>
      </p:sp>
      <p:sp>
        <p:nvSpPr>
          <p:cNvPr id="244740"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44741" name="Rectangle 5"/>
          <p:cNvSpPr>
            <a:spLocks noChangeArrowheads="1"/>
          </p:cNvSpPr>
          <p:nvPr/>
        </p:nvSpPr>
        <p:spPr bwMode="auto">
          <a:xfrm>
            <a:off x="457200" y="1447800"/>
            <a:ext cx="8229600" cy="4525963"/>
          </a:xfrm>
          <a:prstGeom prst="rect">
            <a:avLst/>
          </a:prstGeom>
          <a:noFill/>
          <a:ln w="9525">
            <a:noFill/>
            <a:miter lim="800000"/>
            <a:headEnd/>
            <a:tailEnd/>
          </a:ln>
          <a:effectLst/>
        </p:spPr>
        <p:txBody>
          <a:bodyPr/>
          <a:lstStyle/>
          <a:p>
            <a:pPr>
              <a:lnSpc>
                <a:spcPct val="80000"/>
              </a:lnSpc>
              <a:spcBef>
                <a:spcPct val="20000"/>
              </a:spcBef>
              <a:buClr>
                <a:srgbClr val="FF9900"/>
              </a:buClr>
              <a:buSzPct val="125000"/>
              <a:buFont typeface="Wingdings" pitchFamily="2" charset="2"/>
              <a:buChar char="§"/>
            </a:pPr>
            <a:r>
              <a:rPr lang="en-US" sz="2800">
                <a:solidFill>
                  <a:schemeClr val="bg1"/>
                </a:solidFill>
              </a:rPr>
              <a:t>   The majority of university research efforts are </a:t>
            </a:r>
          </a:p>
          <a:p>
            <a:pPr>
              <a:lnSpc>
                <a:spcPct val="80000"/>
              </a:lnSpc>
              <a:spcBef>
                <a:spcPct val="20000"/>
              </a:spcBef>
              <a:buClr>
                <a:srgbClr val="FF9900"/>
              </a:buClr>
              <a:buSzPct val="125000"/>
              <a:buFont typeface="Wingdings" pitchFamily="2" charset="2"/>
              <a:buNone/>
            </a:pPr>
            <a:r>
              <a:rPr lang="en-US" sz="2800">
                <a:solidFill>
                  <a:schemeClr val="bg1"/>
                </a:solidFill>
              </a:rPr>
              <a:t>     not restricted by export regulations. However,</a:t>
            </a:r>
          </a:p>
          <a:p>
            <a:pPr>
              <a:lnSpc>
                <a:spcPct val="80000"/>
              </a:lnSpc>
              <a:spcBef>
                <a:spcPct val="20000"/>
              </a:spcBef>
              <a:buClr>
                <a:srgbClr val="FF9900"/>
              </a:buClr>
              <a:buSzPct val="125000"/>
              <a:buFont typeface="Wingdings" pitchFamily="2" charset="2"/>
              <a:buNone/>
            </a:pPr>
            <a:r>
              <a:rPr lang="en-US" sz="2800">
                <a:solidFill>
                  <a:schemeClr val="bg1"/>
                </a:solidFill>
              </a:rPr>
              <a:t>     export control may apply when one or more of </a:t>
            </a:r>
          </a:p>
          <a:p>
            <a:pPr>
              <a:lnSpc>
                <a:spcPct val="80000"/>
              </a:lnSpc>
              <a:spcBef>
                <a:spcPct val="20000"/>
              </a:spcBef>
              <a:buClr>
                <a:srgbClr val="FF9900"/>
              </a:buClr>
              <a:buSzPct val="125000"/>
              <a:buFont typeface="Wingdings" pitchFamily="2" charset="2"/>
              <a:buNone/>
            </a:pPr>
            <a:r>
              <a:rPr lang="en-US" sz="2800">
                <a:solidFill>
                  <a:schemeClr val="bg1"/>
                </a:solidFill>
              </a:rPr>
              <a:t>     the following concerns pertain to the research </a:t>
            </a:r>
          </a:p>
          <a:p>
            <a:pPr>
              <a:lnSpc>
                <a:spcPct val="80000"/>
              </a:lnSpc>
              <a:spcBef>
                <a:spcPct val="20000"/>
              </a:spcBef>
              <a:buClr>
                <a:srgbClr val="FF9900"/>
              </a:buClr>
              <a:buSzPct val="125000"/>
              <a:buFont typeface="Wingdings" pitchFamily="2" charset="2"/>
              <a:buNone/>
            </a:pPr>
            <a:r>
              <a:rPr lang="en-US" sz="2800">
                <a:solidFill>
                  <a:schemeClr val="bg1"/>
                </a:solidFill>
              </a:rPr>
              <a:t>     project:</a:t>
            </a:r>
          </a:p>
          <a:p>
            <a:pPr lvl="2">
              <a:lnSpc>
                <a:spcPct val="80000"/>
              </a:lnSpc>
              <a:spcBef>
                <a:spcPct val="20000"/>
              </a:spcBef>
              <a:buClr>
                <a:srgbClr val="FF9900"/>
              </a:buClr>
              <a:buSzPct val="115000"/>
              <a:buFontTx/>
              <a:buChar char="•"/>
            </a:pPr>
            <a:r>
              <a:rPr lang="en-US" sz="2400">
                <a:solidFill>
                  <a:schemeClr val="bg1"/>
                </a:solidFill>
              </a:rPr>
              <a:t>  It has actual or potential military applications</a:t>
            </a:r>
          </a:p>
          <a:p>
            <a:pPr lvl="2">
              <a:lnSpc>
                <a:spcPct val="80000"/>
              </a:lnSpc>
              <a:spcBef>
                <a:spcPct val="20000"/>
              </a:spcBef>
              <a:buClr>
                <a:srgbClr val="FF9900"/>
              </a:buClr>
              <a:buSzPct val="115000"/>
              <a:buFontTx/>
              <a:buChar char="•"/>
            </a:pPr>
            <a:r>
              <a:rPr lang="en-US" sz="2400">
                <a:solidFill>
                  <a:schemeClr val="bg1"/>
                </a:solidFill>
              </a:rPr>
              <a:t>  The destination country, organization, or individual </a:t>
            </a:r>
          </a:p>
          <a:p>
            <a:pPr lvl="2">
              <a:lnSpc>
                <a:spcPct val="80000"/>
              </a:lnSpc>
              <a:spcBef>
                <a:spcPct val="20000"/>
              </a:spcBef>
              <a:buClr>
                <a:srgbClr val="FF9900"/>
              </a:buClr>
              <a:buSzPct val="115000"/>
            </a:pPr>
            <a:r>
              <a:rPr lang="en-US" sz="2400">
                <a:solidFill>
                  <a:schemeClr val="bg1"/>
                </a:solidFill>
              </a:rPr>
              <a:t>    is restricted by federal law</a:t>
            </a:r>
          </a:p>
          <a:p>
            <a:pPr lvl="2">
              <a:lnSpc>
                <a:spcPct val="80000"/>
              </a:lnSpc>
              <a:spcBef>
                <a:spcPct val="20000"/>
              </a:spcBef>
              <a:buClr>
                <a:srgbClr val="FF9900"/>
              </a:buClr>
              <a:buSzPct val="115000"/>
              <a:buFontTx/>
              <a:buChar char="•"/>
            </a:pPr>
            <a:r>
              <a:rPr lang="en-US" sz="2400">
                <a:solidFill>
                  <a:schemeClr val="bg1"/>
                </a:solidFill>
              </a:rPr>
              <a:t>  The declared or suspected end use or the end</a:t>
            </a:r>
          </a:p>
          <a:p>
            <a:pPr lvl="2">
              <a:lnSpc>
                <a:spcPct val="80000"/>
              </a:lnSpc>
              <a:spcBef>
                <a:spcPct val="20000"/>
              </a:spcBef>
              <a:buClr>
                <a:srgbClr val="FF9900"/>
              </a:buClr>
              <a:buSzPct val="115000"/>
            </a:pPr>
            <a:r>
              <a:rPr lang="en-US" sz="2400">
                <a:solidFill>
                  <a:schemeClr val="bg1"/>
                </a:solidFill>
              </a:rPr>
              <a:t>    user of the export compromises national security</a:t>
            </a:r>
          </a:p>
          <a:p>
            <a:pPr lvl="2">
              <a:lnSpc>
                <a:spcPct val="80000"/>
              </a:lnSpc>
              <a:spcBef>
                <a:spcPct val="20000"/>
              </a:spcBef>
              <a:buClr>
                <a:srgbClr val="FF9900"/>
              </a:buClr>
              <a:buSzPct val="115000"/>
              <a:buFontTx/>
              <a:buChar char="•"/>
            </a:pPr>
            <a:r>
              <a:rPr lang="en-US" sz="2400">
                <a:solidFill>
                  <a:schemeClr val="bg1"/>
                </a:solidFill>
              </a:rPr>
              <a:t>  Economic protection issues are associated with</a:t>
            </a:r>
          </a:p>
          <a:p>
            <a:pPr lvl="2">
              <a:lnSpc>
                <a:spcPct val="80000"/>
              </a:lnSpc>
              <a:spcBef>
                <a:spcPct val="20000"/>
              </a:spcBef>
              <a:buClr>
                <a:srgbClr val="FF9900"/>
              </a:buClr>
              <a:buSzPct val="115000"/>
            </a:pPr>
            <a:r>
              <a:rPr lang="en-US" sz="2400">
                <a:solidFill>
                  <a:schemeClr val="bg1"/>
                </a:solidFill>
              </a:rPr>
              <a:t>    the destination country</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8A670536-BD08-42D0-87EC-637F68DF7AF8}" type="slidenum">
              <a:rPr lang="en-US"/>
              <a:pPr/>
              <a:t>2</a:t>
            </a:fld>
            <a:endParaRPr lang="en-US"/>
          </a:p>
        </p:txBody>
      </p:sp>
      <p:pic>
        <p:nvPicPr>
          <p:cNvPr id="164866"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164867" name="Text Box 3"/>
          <p:cNvSpPr txBox="1">
            <a:spLocks noChangeArrowheads="1"/>
          </p:cNvSpPr>
          <p:nvPr/>
        </p:nvSpPr>
        <p:spPr bwMode="auto">
          <a:xfrm>
            <a:off x="3124200" y="381000"/>
            <a:ext cx="4560888" cy="641350"/>
          </a:xfrm>
          <a:prstGeom prst="rect">
            <a:avLst/>
          </a:prstGeom>
          <a:noFill/>
          <a:ln w="9525">
            <a:noFill/>
            <a:miter lim="800000"/>
            <a:headEnd/>
            <a:tailEnd/>
          </a:ln>
          <a:effectLst/>
        </p:spPr>
        <p:txBody>
          <a:bodyPr wrap="none">
            <a:spAutoFit/>
          </a:bodyPr>
          <a:lstStyle/>
          <a:p>
            <a:pPr eaLnBrk="0" hangingPunct="0"/>
            <a:r>
              <a:rPr lang="en-US" sz="3600" b="1">
                <a:solidFill>
                  <a:srgbClr val="FFFFCC"/>
                </a:solidFill>
                <a:effectLst>
                  <a:outerShdw blurRad="38100" dist="38100" dir="2700000" algn="tl">
                    <a:srgbClr val="000000"/>
                  </a:outerShdw>
                </a:effectLst>
                <a:latin typeface="Albertus" pitchFamily="34" charset="0"/>
              </a:rPr>
              <a:t>What is an “export”?</a:t>
            </a:r>
          </a:p>
        </p:txBody>
      </p:sp>
      <p:sp>
        <p:nvSpPr>
          <p:cNvPr id="164868"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164870" name="Text Box 6"/>
          <p:cNvSpPr txBox="1">
            <a:spLocks noChangeArrowheads="1"/>
          </p:cNvSpPr>
          <p:nvPr/>
        </p:nvSpPr>
        <p:spPr bwMode="auto">
          <a:xfrm>
            <a:off x="228600" y="1371600"/>
            <a:ext cx="8686800" cy="4476750"/>
          </a:xfrm>
          <a:prstGeom prst="rect">
            <a:avLst/>
          </a:prstGeom>
          <a:noFill/>
          <a:ln w="9525">
            <a:noFill/>
            <a:miter lim="800000"/>
            <a:headEnd/>
            <a:tailEnd/>
          </a:ln>
          <a:effectLst/>
        </p:spPr>
        <p:txBody>
          <a:bodyPr>
            <a:spAutoFit/>
          </a:bodyPr>
          <a:lstStyle/>
          <a:p>
            <a:pPr>
              <a:buClr>
                <a:srgbClr val="FF9900"/>
              </a:buClr>
              <a:buSzPct val="130000"/>
              <a:buFont typeface="Wingdings" pitchFamily="2" charset="2"/>
              <a:buChar char="§"/>
            </a:pPr>
            <a:r>
              <a:rPr lang="en-US" sz="2400">
                <a:solidFill>
                  <a:schemeClr val="bg1"/>
                </a:solidFill>
                <a:effectLst>
                  <a:outerShdw blurRad="38100" dist="38100" dir="2700000" algn="tl">
                    <a:srgbClr val="000000"/>
                  </a:outerShdw>
                </a:effectLst>
              </a:rPr>
              <a:t>  </a:t>
            </a:r>
            <a:r>
              <a:rPr lang="en-US" sz="2400" b="1">
                <a:solidFill>
                  <a:schemeClr val="bg1"/>
                </a:solidFill>
                <a:effectLst>
                  <a:outerShdw blurRad="38100" dist="38100" dir="2700000" algn="tl">
                    <a:srgbClr val="000000"/>
                  </a:outerShdw>
                </a:effectLst>
              </a:rPr>
              <a:t>Exports</a:t>
            </a:r>
            <a:r>
              <a:rPr lang="en-US" sz="2400">
                <a:solidFill>
                  <a:schemeClr val="bg1"/>
                </a:solidFill>
                <a:effectLst>
                  <a:outerShdw blurRad="38100" dist="38100" dir="2700000" algn="tl">
                    <a:srgbClr val="000000"/>
                  </a:outerShdw>
                </a:effectLst>
              </a:rPr>
              <a:t>:  The shipment or transfer of </a:t>
            </a:r>
            <a:r>
              <a:rPr lang="en-US" sz="2400" i="1">
                <a:solidFill>
                  <a:schemeClr val="bg1"/>
                </a:solidFill>
                <a:effectLst>
                  <a:outerShdw blurRad="38100" dist="38100" dir="2700000" algn="tl">
                    <a:srgbClr val="000000"/>
                  </a:outerShdw>
                </a:effectLst>
              </a:rPr>
              <a:t>items, information</a:t>
            </a:r>
            <a:r>
              <a:rPr lang="en-US" sz="2400">
                <a:solidFill>
                  <a:schemeClr val="bg1"/>
                </a:solidFill>
                <a:effectLst>
                  <a:outerShdw blurRad="38100" dist="38100" dir="2700000" algn="tl">
                    <a:srgbClr val="000000"/>
                  </a:outerShdw>
                </a:effectLst>
              </a:rPr>
              <a:t> or </a:t>
            </a:r>
          </a:p>
          <a:p>
            <a:r>
              <a:rPr lang="en-US" sz="2400" i="1">
                <a:solidFill>
                  <a:schemeClr val="bg1"/>
                </a:solidFill>
                <a:effectLst>
                  <a:outerShdw blurRad="38100" dist="38100" dir="2700000" algn="tl">
                    <a:srgbClr val="000000"/>
                  </a:outerShdw>
                </a:effectLst>
              </a:rPr>
              <a:t>                    software</a:t>
            </a:r>
            <a:r>
              <a:rPr lang="en-US" sz="2400">
                <a:solidFill>
                  <a:schemeClr val="bg1"/>
                </a:solidFill>
                <a:effectLst>
                  <a:outerShdw blurRad="38100" dist="38100" dir="2700000" algn="tl">
                    <a:srgbClr val="000000"/>
                  </a:outerShdw>
                </a:effectLst>
              </a:rPr>
              <a:t> outside the U.S. or; the release or </a:t>
            </a:r>
          </a:p>
          <a:p>
            <a:r>
              <a:rPr lang="en-US" sz="2400">
                <a:solidFill>
                  <a:schemeClr val="bg1"/>
                </a:solidFill>
                <a:effectLst>
                  <a:outerShdw blurRad="38100" dist="38100" dir="2700000" algn="tl">
                    <a:srgbClr val="000000"/>
                  </a:outerShdw>
                </a:effectLst>
              </a:rPr>
              <a:t>                    sharing of restricted technology or data – orally or</a:t>
            </a:r>
          </a:p>
          <a:p>
            <a:r>
              <a:rPr lang="en-US" sz="2400">
                <a:solidFill>
                  <a:schemeClr val="bg1"/>
                </a:solidFill>
                <a:effectLst>
                  <a:outerShdw blurRad="38100" dist="38100" dir="2700000" algn="tl">
                    <a:srgbClr val="000000"/>
                  </a:outerShdw>
                </a:effectLst>
              </a:rPr>
              <a:t>                    in writing – with foreign nationals inside or outside </a:t>
            </a:r>
          </a:p>
          <a:p>
            <a:r>
              <a:rPr lang="en-US" sz="2400">
                <a:solidFill>
                  <a:schemeClr val="bg1"/>
                </a:solidFill>
                <a:effectLst>
                  <a:outerShdw blurRad="38100" dist="38100" dir="2700000" algn="tl">
                    <a:srgbClr val="000000"/>
                  </a:outerShdw>
                </a:effectLst>
              </a:rPr>
              <a:t>                    the U.S.</a:t>
            </a:r>
          </a:p>
          <a:p>
            <a:endParaRPr lang="en-US" sz="2400">
              <a:solidFill>
                <a:schemeClr val="bg1"/>
              </a:solidFill>
              <a:effectLst>
                <a:outerShdw blurRad="38100" dist="38100" dir="2700000" algn="tl">
                  <a:srgbClr val="000000"/>
                </a:outerShdw>
              </a:effectLst>
            </a:endParaRPr>
          </a:p>
          <a:p>
            <a:pPr lvl="1">
              <a:buClr>
                <a:srgbClr val="FF9900"/>
              </a:buClr>
              <a:buSzPct val="110000"/>
              <a:buFontTx/>
              <a:buChar char="•"/>
            </a:pPr>
            <a:r>
              <a:rPr lang="en-US" sz="2400">
                <a:solidFill>
                  <a:schemeClr val="bg1"/>
                </a:solidFill>
                <a:effectLst>
                  <a:outerShdw blurRad="38100" dist="38100" dir="2700000" algn="tl">
                    <a:srgbClr val="000000"/>
                  </a:outerShdw>
                </a:effectLst>
              </a:rPr>
              <a:t>  </a:t>
            </a:r>
            <a:r>
              <a:rPr lang="en-US" sz="2000" b="1" i="1">
                <a:solidFill>
                  <a:schemeClr val="bg1"/>
                </a:solidFill>
                <a:effectLst>
                  <a:outerShdw blurRad="38100" dist="38100" dir="2700000" algn="tl">
                    <a:srgbClr val="000000"/>
                  </a:outerShdw>
                </a:effectLst>
              </a:rPr>
              <a:t>Items</a:t>
            </a:r>
            <a:r>
              <a:rPr lang="en-US" sz="2000">
                <a:solidFill>
                  <a:schemeClr val="bg1"/>
                </a:solidFill>
                <a:effectLst>
                  <a:outerShdw blurRad="38100" dist="38100" dir="2700000" algn="tl">
                    <a:srgbClr val="000000"/>
                  </a:outerShdw>
                </a:effectLst>
              </a:rPr>
              <a:t> – Tangible things, equipment or hardware</a:t>
            </a:r>
          </a:p>
          <a:p>
            <a:pPr lvl="1">
              <a:buClr>
                <a:srgbClr val="FF9900"/>
              </a:buClr>
              <a:buSzPct val="110000"/>
              <a:buFontTx/>
              <a:buChar char="•"/>
            </a:pPr>
            <a:r>
              <a:rPr lang="en-US" sz="2000">
                <a:solidFill>
                  <a:schemeClr val="bg1"/>
                </a:solidFill>
                <a:effectLst>
                  <a:outerShdw blurRad="38100" dist="38100" dir="2700000" algn="tl">
                    <a:srgbClr val="000000"/>
                  </a:outerShdw>
                </a:effectLst>
              </a:rPr>
              <a:t>  </a:t>
            </a:r>
            <a:r>
              <a:rPr lang="en-US" sz="2000" b="1" i="1">
                <a:solidFill>
                  <a:schemeClr val="bg1"/>
                </a:solidFill>
                <a:effectLst>
                  <a:outerShdw blurRad="38100" dist="38100" dir="2700000" algn="tl">
                    <a:srgbClr val="000000"/>
                  </a:outerShdw>
                </a:effectLst>
              </a:rPr>
              <a:t>Information</a:t>
            </a:r>
            <a:r>
              <a:rPr lang="en-US" sz="2000">
                <a:solidFill>
                  <a:schemeClr val="bg1"/>
                </a:solidFill>
                <a:effectLst>
                  <a:outerShdw blurRad="38100" dist="38100" dir="2700000" algn="tl">
                    <a:srgbClr val="000000"/>
                  </a:outerShdw>
                </a:effectLst>
              </a:rPr>
              <a:t> = “Technical Data” such as models, formulae, </a:t>
            </a:r>
          </a:p>
          <a:p>
            <a:pPr lvl="1">
              <a:buClr>
                <a:srgbClr val="FF9900"/>
              </a:buClr>
              <a:buSzPct val="110000"/>
            </a:pPr>
            <a:r>
              <a:rPr lang="en-US" sz="2000">
                <a:solidFill>
                  <a:schemeClr val="bg1"/>
                </a:solidFill>
                <a:effectLst>
                  <a:outerShdw blurRad="38100" dist="38100" dir="2700000" algn="tl">
                    <a:srgbClr val="000000"/>
                  </a:outerShdw>
                </a:effectLst>
              </a:rPr>
              <a:t>      engineering designs, or; technical assistance such as training or </a:t>
            </a:r>
          </a:p>
          <a:p>
            <a:pPr lvl="1">
              <a:buClr>
                <a:srgbClr val="FF9900"/>
              </a:buClr>
              <a:buSzPct val="110000"/>
            </a:pPr>
            <a:r>
              <a:rPr lang="en-US" sz="2000">
                <a:solidFill>
                  <a:schemeClr val="bg1"/>
                </a:solidFill>
                <a:effectLst>
                  <a:outerShdw blurRad="38100" dist="38100" dir="2700000" algn="tl">
                    <a:srgbClr val="000000"/>
                  </a:outerShdw>
                </a:effectLst>
              </a:rPr>
              <a:t>      instruction.</a:t>
            </a:r>
          </a:p>
          <a:p>
            <a:pPr lvl="1">
              <a:buClr>
                <a:srgbClr val="FF9900"/>
              </a:buClr>
              <a:buSzPct val="110000"/>
              <a:buFontTx/>
              <a:buChar char="•"/>
            </a:pPr>
            <a:r>
              <a:rPr lang="en-US" sz="2000">
                <a:solidFill>
                  <a:schemeClr val="bg1"/>
                </a:solidFill>
                <a:effectLst>
                  <a:outerShdw blurRad="38100" dist="38100" dir="2700000" algn="tl">
                    <a:srgbClr val="000000"/>
                  </a:outerShdw>
                </a:effectLst>
              </a:rPr>
              <a:t>  </a:t>
            </a:r>
            <a:r>
              <a:rPr lang="en-US" sz="2000" b="1" i="1">
                <a:solidFill>
                  <a:schemeClr val="bg1"/>
                </a:solidFill>
                <a:effectLst>
                  <a:outerShdw blurRad="38100" dist="38100" dir="2700000" algn="tl">
                    <a:srgbClr val="000000"/>
                  </a:outerShdw>
                </a:effectLst>
              </a:rPr>
              <a:t>Software</a:t>
            </a:r>
            <a:r>
              <a:rPr lang="en-US" sz="2000">
                <a:solidFill>
                  <a:schemeClr val="bg1"/>
                </a:solidFill>
                <a:effectLst>
                  <a:outerShdw blurRad="38100" dist="38100" dir="2700000" algn="tl">
                    <a:srgbClr val="000000"/>
                  </a:outerShdw>
                </a:effectLst>
              </a:rPr>
              <a:t> – Computer programs or microprograms in </a:t>
            </a:r>
          </a:p>
          <a:p>
            <a:pPr lvl="1"/>
            <a:r>
              <a:rPr lang="en-US" sz="2000">
                <a:solidFill>
                  <a:schemeClr val="bg1"/>
                </a:solidFill>
                <a:effectLst>
                  <a:outerShdw blurRad="38100" dist="38100" dir="2700000" algn="tl">
                    <a:srgbClr val="000000"/>
                  </a:outerShdw>
                </a:effectLst>
              </a:rPr>
              <a:t>      either “Source Code” (programming statements) or </a:t>
            </a:r>
          </a:p>
          <a:p>
            <a:pPr lvl="1"/>
            <a:r>
              <a:rPr lang="en-US" sz="2000">
                <a:solidFill>
                  <a:schemeClr val="bg1"/>
                </a:solidFill>
                <a:effectLst>
                  <a:outerShdw blurRad="38100" dist="38100" dir="2700000" algn="tl">
                    <a:srgbClr val="000000"/>
                  </a:outerShdw>
                </a:effectLst>
              </a:rPr>
              <a:t>      “Object Code” (machine-readable instructions).</a:t>
            </a:r>
          </a:p>
        </p:txBody>
      </p:sp>
      <p:pic>
        <p:nvPicPr>
          <p:cNvPr id="164876" name="Picture 12" descr="MCj01496750000[1]"/>
          <p:cNvPicPr>
            <a:picLocks noChangeAspect="1" noChangeArrowheads="1"/>
          </p:cNvPicPr>
          <p:nvPr/>
        </p:nvPicPr>
        <p:blipFill>
          <a:blip r:embed="rId3" cstate="print"/>
          <a:srcRect/>
          <a:stretch>
            <a:fillRect/>
          </a:stretch>
        </p:blipFill>
        <p:spPr bwMode="auto">
          <a:xfrm>
            <a:off x="7254875" y="4648200"/>
            <a:ext cx="1889125" cy="1830388"/>
          </a:xfrm>
          <a:prstGeom prst="rect">
            <a:avLst/>
          </a:prstGeom>
          <a:noFill/>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EDEDF3CD-35F4-4E23-8264-0F62F163965D}" type="slidenum">
              <a:rPr lang="en-US"/>
              <a:pPr/>
              <a:t>20</a:t>
            </a:fld>
            <a:endParaRPr lang="en-US"/>
          </a:p>
        </p:txBody>
      </p:sp>
      <p:pic>
        <p:nvPicPr>
          <p:cNvPr id="227330"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27331" name="Text Box 3"/>
          <p:cNvSpPr txBox="1">
            <a:spLocks noChangeArrowheads="1"/>
          </p:cNvSpPr>
          <p:nvPr/>
        </p:nvSpPr>
        <p:spPr bwMode="auto">
          <a:xfrm>
            <a:off x="2590800" y="304800"/>
            <a:ext cx="6069013"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Export Control Exclusions</a:t>
            </a:r>
          </a:p>
        </p:txBody>
      </p:sp>
      <p:sp>
        <p:nvSpPr>
          <p:cNvPr id="227332"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pic>
        <p:nvPicPr>
          <p:cNvPr id="227338" name="Picture 10" descr="MCNA00905_0000[1]"/>
          <p:cNvPicPr>
            <a:picLocks noChangeAspect="1" noChangeArrowheads="1"/>
          </p:cNvPicPr>
          <p:nvPr/>
        </p:nvPicPr>
        <p:blipFill>
          <a:blip r:embed="rId3" cstate="print"/>
          <a:srcRect/>
          <a:stretch>
            <a:fillRect/>
          </a:stretch>
        </p:blipFill>
        <p:spPr bwMode="auto">
          <a:xfrm>
            <a:off x="2590800" y="3733800"/>
            <a:ext cx="4953000" cy="2919413"/>
          </a:xfrm>
          <a:prstGeom prst="rect">
            <a:avLst/>
          </a:prstGeom>
          <a:noFill/>
        </p:spPr>
      </p:pic>
      <p:sp>
        <p:nvSpPr>
          <p:cNvPr id="227339" name="Text Box 11"/>
          <p:cNvSpPr txBox="1">
            <a:spLocks noChangeArrowheads="1"/>
          </p:cNvSpPr>
          <p:nvPr/>
        </p:nvSpPr>
        <p:spPr bwMode="auto">
          <a:xfrm>
            <a:off x="228600" y="1524000"/>
            <a:ext cx="8405813" cy="2468563"/>
          </a:xfrm>
          <a:prstGeom prst="rect">
            <a:avLst/>
          </a:prstGeom>
          <a:noFill/>
          <a:ln w="9525">
            <a:noFill/>
            <a:miter lim="800000"/>
            <a:headEnd/>
            <a:tailEnd/>
          </a:ln>
          <a:effectLst/>
        </p:spPr>
        <p:txBody>
          <a:bodyPr wrap="none">
            <a:spAutoFit/>
          </a:bodyPr>
          <a:lstStyle/>
          <a:p>
            <a:pPr>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This is how researchers and research institutions </a:t>
            </a:r>
          </a:p>
          <a:p>
            <a:r>
              <a:rPr lang="en-US" sz="2800">
                <a:solidFill>
                  <a:schemeClr val="bg1"/>
                </a:solidFill>
                <a:effectLst>
                  <a:outerShdw blurRad="38100" dist="38100" dir="2700000" algn="tl">
                    <a:srgbClr val="000000"/>
                  </a:outerShdw>
                </a:effectLst>
              </a:rPr>
              <a:t>        can:</a:t>
            </a:r>
          </a:p>
          <a:p>
            <a:pPr lvl="2">
              <a:buClr>
                <a:srgbClr val="FF9900"/>
              </a:buClr>
              <a:buSzPct val="110000"/>
              <a:buFontTx/>
              <a:buChar char="•"/>
            </a:pPr>
            <a:r>
              <a:rPr lang="en-US" sz="2800">
                <a:solidFill>
                  <a:schemeClr val="bg1"/>
                </a:solidFill>
                <a:effectLst>
                  <a:outerShdw blurRad="38100" dist="38100" dir="2700000" algn="tl">
                    <a:srgbClr val="000000"/>
                  </a:outerShdw>
                </a:effectLst>
              </a:rPr>
              <a:t> </a:t>
            </a:r>
            <a:r>
              <a:rPr lang="en-US" sz="2400">
                <a:solidFill>
                  <a:schemeClr val="bg1"/>
                </a:solidFill>
                <a:effectLst>
                  <a:outerShdw blurRad="38100" dist="38100" dir="2700000" algn="tl">
                    <a:srgbClr val="000000"/>
                  </a:outerShdw>
                </a:effectLst>
              </a:rPr>
              <a:t>Exempt certain information and software from </a:t>
            </a:r>
          </a:p>
          <a:p>
            <a:pPr>
              <a:buClr>
                <a:srgbClr val="FF9900"/>
              </a:buClr>
              <a:buSzPct val="110000"/>
            </a:pPr>
            <a:r>
              <a:rPr lang="en-US" sz="2400">
                <a:solidFill>
                  <a:schemeClr val="bg1"/>
                </a:solidFill>
                <a:effectLst>
                  <a:outerShdw blurRad="38100" dist="38100" dir="2700000" algn="tl">
                    <a:srgbClr val="000000"/>
                  </a:outerShdw>
                </a:effectLst>
              </a:rPr>
              <a:t>                export licensing requirements</a:t>
            </a:r>
          </a:p>
          <a:p>
            <a:pPr lvl="2">
              <a:buClr>
                <a:srgbClr val="FF9900"/>
              </a:buClr>
              <a:buSzPct val="110000"/>
              <a:buFontTx/>
              <a:buChar char="•"/>
            </a:pPr>
            <a:r>
              <a:rPr lang="en-US" sz="2400">
                <a:solidFill>
                  <a:schemeClr val="bg1"/>
                </a:solidFill>
                <a:effectLst>
                  <a:outerShdw blurRad="38100" dist="38100" dir="2700000" algn="tl">
                    <a:srgbClr val="000000"/>
                  </a:outerShdw>
                </a:effectLst>
              </a:rPr>
              <a:t> Stay out of jail!</a:t>
            </a:r>
          </a:p>
          <a:p>
            <a:endParaRPr lang="en-US" sz="2400">
              <a:solidFill>
                <a:schemeClr val="bg1"/>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6881284-E4E7-4711-8F7B-46E196B44F09}" type="slidenum">
              <a:rPr lang="en-US"/>
              <a:pPr/>
              <a:t>21</a:t>
            </a:fld>
            <a:endParaRPr lang="en-US"/>
          </a:p>
        </p:txBody>
      </p:sp>
      <p:pic>
        <p:nvPicPr>
          <p:cNvPr id="228354"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28355" name="Text Box 3"/>
          <p:cNvSpPr txBox="1">
            <a:spLocks noChangeArrowheads="1"/>
          </p:cNvSpPr>
          <p:nvPr/>
        </p:nvSpPr>
        <p:spPr bwMode="auto">
          <a:xfrm>
            <a:off x="2438400" y="304800"/>
            <a:ext cx="6069013"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Export Control Exclusions</a:t>
            </a:r>
          </a:p>
        </p:txBody>
      </p:sp>
      <p:sp>
        <p:nvSpPr>
          <p:cNvPr id="228356"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28357" name="Text Box 5"/>
          <p:cNvSpPr txBox="1">
            <a:spLocks noChangeArrowheads="1"/>
          </p:cNvSpPr>
          <p:nvPr/>
        </p:nvSpPr>
        <p:spPr bwMode="auto">
          <a:xfrm>
            <a:off x="381000" y="1717675"/>
            <a:ext cx="7608888" cy="4216400"/>
          </a:xfrm>
          <a:prstGeom prst="rect">
            <a:avLst/>
          </a:prstGeom>
          <a:noFill/>
          <a:ln w="9525">
            <a:noFill/>
            <a:miter lim="800000"/>
            <a:headEnd/>
            <a:tailEnd/>
          </a:ln>
          <a:effectLst/>
        </p:spPr>
        <p:txBody>
          <a:bodyPr wrap="none">
            <a:spAutoFit/>
          </a:bodyPr>
          <a:lstStyle/>
          <a:p>
            <a:pPr>
              <a:lnSpc>
                <a:spcPct val="125000"/>
              </a:lnSpc>
              <a:buFontTx/>
              <a:buChar char="•"/>
            </a:pPr>
            <a:r>
              <a:rPr lang="en-US" sz="3600">
                <a:solidFill>
                  <a:schemeClr val="bg1"/>
                </a:solidFill>
                <a:effectLst>
                  <a:outerShdw blurRad="38100" dist="38100" dir="2700000" algn="tl">
                    <a:srgbClr val="000000"/>
                  </a:outerShdw>
                </a:effectLst>
              </a:rPr>
              <a:t>  Public Domain Exclusion (ITAR)</a:t>
            </a:r>
          </a:p>
          <a:p>
            <a:pPr>
              <a:lnSpc>
                <a:spcPct val="125000"/>
              </a:lnSpc>
              <a:buFontTx/>
              <a:buChar char="•"/>
            </a:pPr>
            <a:r>
              <a:rPr lang="en-US" sz="3600">
                <a:solidFill>
                  <a:schemeClr val="bg1"/>
                </a:solidFill>
                <a:effectLst>
                  <a:outerShdw blurRad="38100" dist="38100" dir="2700000" algn="tl">
                    <a:srgbClr val="000000"/>
                  </a:outerShdw>
                </a:effectLst>
              </a:rPr>
              <a:t>  Publicly Available Exclusion (EAR)</a:t>
            </a:r>
          </a:p>
          <a:p>
            <a:pPr>
              <a:lnSpc>
                <a:spcPct val="125000"/>
              </a:lnSpc>
              <a:buFontTx/>
              <a:buChar char="•"/>
            </a:pPr>
            <a:r>
              <a:rPr lang="en-US" sz="3600">
                <a:solidFill>
                  <a:schemeClr val="bg1"/>
                </a:solidFill>
                <a:effectLst>
                  <a:outerShdw blurRad="38100" dist="38100" dir="2700000" algn="tl">
                    <a:srgbClr val="000000"/>
                  </a:outerShdw>
                </a:effectLst>
              </a:rPr>
              <a:t>  Educational Information Exclusion </a:t>
            </a:r>
          </a:p>
          <a:p>
            <a:pPr>
              <a:lnSpc>
                <a:spcPct val="125000"/>
              </a:lnSpc>
              <a:buFontTx/>
              <a:buChar char="•"/>
            </a:pPr>
            <a:r>
              <a:rPr lang="en-US" sz="3600">
                <a:solidFill>
                  <a:schemeClr val="bg1"/>
                </a:solidFill>
                <a:effectLst>
                  <a:outerShdw blurRad="38100" dist="38100" dir="2700000" algn="tl">
                    <a:srgbClr val="000000"/>
                  </a:outerShdw>
                </a:effectLst>
              </a:rPr>
              <a:t>  Employment Exclusion (ITAR)</a:t>
            </a:r>
          </a:p>
          <a:p>
            <a:pPr>
              <a:lnSpc>
                <a:spcPct val="125000"/>
              </a:lnSpc>
              <a:buFontTx/>
              <a:buChar char="•"/>
            </a:pPr>
            <a:r>
              <a:rPr lang="en-US" sz="3600">
                <a:solidFill>
                  <a:schemeClr val="bg1"/>
                </a:solidFill>
                <a:effectLst>
                  <a:outerShdw blurRad="38100" dist="38100" dir="2700000" algn="tl">
                    <a:srgbClr val="000000"/>
                  </a:outerShdw>
                </a:effectLst>
              </a:rPr>
              <a:t>  Fundamental Research Exclusion</a:t>
            </a:r>
          </a:p>
          <a:p>
            <a:pPr>
              <a:lnSpc>
                <a:spcPct val="125000"/>
              </a:lnSpc>
              <a:buFontTx/>
              <a:buChar char="•"/>
            </a:pPr>
            <a:endParaRPr lang="en-US" sz="3600">
              <a:solidFill>
                <a:schemeClr val="bg1"/>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E629F19-16C0-4AA9-A533-CE85EC2434E9}" type="slidenum">
              <a:rPr lang="en-US"/>
              <a:pPr/>
              <a:t>22</a:t>
            </a:fld>
            <a:endParaRPr lang="en-US"/>
          </a:p>
        </p:txBody>
      </p:sp>
      <p:pic>
        <p:nvPicPr>
          <p:cNvPr id="229378"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29379" name="Text Box 3"/>
          <p:cNvSpPr txBox="1">
            <a:spLocks noChangeArrowheads="1"/>
          </p:cNvSpPr>
          <p:nvPr/>
        </p:nvSpPr>
        <p:spPr bwMode="auto">
          <a:xfrm>
            <a:off x="1828800" y="304800"/>
            <a:ext cx="7113588"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P</a:t>
            </a:r>
            <a:r>
              <a:rPr lang="en-US" sz="3600" b="1">
                <a:solidFill>
                  <a:srgbClr val="FFFFCC"/>
                </a:solidFill>
                <a:effectLst>
                  <a:outerShdw blurRad="38100" dist="38100" dir="2700000" algn="tl">
                    <a:srgbClr val="000000"/>
                  </a:outerShdw>
                </a:effectLst>
                <a:latin typeface="Albertus" pitchFamily="34" charset="0"/>
              </a:rPr>
              <a:t>ublic</a:t>
            </a:r>
            <a:r>
              <a:rPr lang="en-US" sz="4000" b="1">
                <a:solidFill>
                  <a:srgbClr val="FFFFCC"/>
                </a:solidFill>
                <a:effectLst>
                  <a:outerShdw blurRad="38100" dist="38100" dir="2700000" algn="tl">
                    <a:srgbClr val="000000"/>
                  </a:outerShdw>
                </a:effectLst>
                <a:latin typeface="Albertus" pitchFamily="34" charset="0"/>
              </a:rPr>
              <a:t> D</a:t>
            </a:r>
            <a:r>
              <a:rPr lang="en-US" sz="3600" b="1">
                <a:solidFill>
                  <a:srgbClr val="FFFFCC"/>
                </a:solidFill>
                <a:effectLst>
                  <a:outerShdw blurRad="38100" dist="38100" dir="2700000" algn="tl">
                    <a:srgbClr val="000000"/>
                  </a:outerShdw>
                </a:effectLst>
                <a:latin typeface="Albertus" pitchFamily="34" charset="0"/>
              </a:rPr>
              <a:t>omain</a:t>
            </a:r>
            <a:r>
              <a:rPr lang="en-US" sz="4000" b="1">
                <a:solidFill>
                  <a:srgbClr val="FFFFCC"/>
                </a:solidFill>
                <a:effectLst>
                  <a:outerShdw blurRad="38100" dist="38100" dir="2700000" algn="tl">
                    <a:srgbClr val="000000"/>
                  </a:outerShdw>
                </a:effectLst>
                <a:latin typeface="Albertus" pitchFamily="34" charset="0"/>
              </a:rPr>
              <a:t> E</a:t>
            </a:r>
            <a:r>
              <a:rPr lang="en-US" sz="3600" b="1">
                <a:solidFill>
                  <a:srgbClr val="FFFFCC"/>
                </a:solidFill>
                <a:effectLst>
                  <a:outerShdw blurRad="38100" dist="38100" dir="2700000" algn="tl">
                    <a:srgbClr val="000000"/>
                  </a:outerShdw>
                </a:effectLst>
                <a:latin typeface="Albertus" pitchFamily="34" charset="0"/>
              </a:rPr>
              <a:t>xclusion</a:t>
            </a:r>
            <a:r>
              <a:rPr lang="en-US" sz="4000" b="1">
                <a:solidFill>
                  <a:srgbClr val="FFFFCC"/>
                </a:solidFill>
                <a:effectLst>
                  <a:outerShdw blurRad="38100" dist="38100" dir="2700000" algn="tl">
                    <a:srgbClr val="000000"/>
                  </a:outerShdw>
                </a:effectLst>
                <a:latin typeface="Albertus" pitchFamily="34" charset="0"/>
              </a:rPr>
              <a:t> (ITAR)</a:t>
            </a:r>
          </a:p>
        </p:txBody>
      </p:sp>
      <p:sp>
        <p:nvSpPr>
          <p:cNvPr id="229380"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29381" name="Text Box 5"/>
          <p:cNvSpPr txBox="1">
            <a:spLocks noChangeArrowheads="1"/>
          </p:cNvSpPr>
          <p:nvPr/>
        </p:nvSpPr>
        <p:spPr bwMode="auto">
          <a:xfrm>
            <a:off x="228600" y="1676400"/>
            <a:ext cx="8610600" cy="3929063"/>
          </a:xfrm>
          <a:prstGeom prst="rect">
            <a:avLst/>
          </a:prstGeom>
          <a:noFill/>
          <a:ln w="9525">
            <a:noFill/>
            <a:miter lim="800000"/>
            <a:headEnd/>
            <a:tailEnd/>
          </a:ln>
          <a:effectLst/>
        </p:spPr>
        <p:txBody>
          <a:bodyPr>
            <a:spAutoFit/>
          </a:bodyPr>
          <a:lstStyle/>
          <a:p>
            <a:pPr>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a:t>
            </a:r>
            <a:r>
              <a:rPr lang="en-US" sz="2800">
                <a:solidFill>
                  <a:schemeClr val="bg1"/>
                </a:solidFill>
                <a:effectLst>
                  <a:outerShdw blurRad="38100" dist="38100" dir="2700000" algn="tl">
                    <a:srgbClr val="000000"/>
                  </a:outerShdw>
                </a:effectLst>
              </a:rPr>
              <a:t>Export controls do not apply to information and </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research results already published and publicly </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available from:</a:t>
            </a:r>
          </a:p>
          <a:p>
            <a:pPr lvl="2">
              <a:buClr>
                <a:srgbClr val="FF9900"/>
              </a:buClr>
              <a:buSzPct val="115000"/>
              <a:buFontTx/>
              <a:buChar char="•"/>
            </a:pPr>
            <a:r>
              <a:rPr lang="en-US" sz="2400">
                <a:solidFill>
                  <a:schemeClr val="bg1"/>
                </a:solidFill>
                <a:effectLst>
                  <a:outerShdw blurRad="38100" dist="38100" dir="2700000" algn="tl">
                    <a:srgbClr val="000000"/>
                  </a:outerShdw>
                </a:effectLst>
              </a:rPr>
              <a:t>   Public libraries, newsstands or bookstores;</a:t>
            </a:r>
          </a:p>
          <a:p>
            <a:pPr lvl="2">
              <a:buClr>
                <a:srgbClr val="FF9900"/>
              </a:buClr>
              <a:buSzPct val="115000"/>
              <a:buFontTx/>
              <a:buChar char="•"/>
            </a:pPr>
            <a:r>
              <a:rPr lang="en-US" sz="2400">
                <a:solidFill>
                  <a:schemeClr val="bg1"/>
                </a:solidFill>
                <a:effectLst>
                  <a:outerShdw blurRad="38100" dist="38100" dir="2700000" algn="tl">
                    <a:srgbClr val="000000"/>
                  </a:outerShdw>
                </a:effectLst>
              </a:rPr>
              <a:t>   Unrestricted journal and magazine subscriptions</a:t>
            </a:r>
          </a:p>
          <a:p>
            <a:pPr lvl="2">
              <a:buClr>
                <a:srgbClr val="FF9900"/>
              </a:buClr>
              <a:buSzPct val="115000"/>
              <a:buFontTx/>
              <a:buChar char="•"/>
            </a:pPr>
            <a:r>
              <a:rPr lang="en-US" sz="2400">
                <a:solidFill>
                  <a:schemeClr val="bg1"/>
                </a:solidFill>
                <a:effectLst>
                  <a:outerShdw blurRad="38100" dist="38100" dir="2700000" algn="tl">
                    <a:srgbClr val="000000"/>
                  </a:outerShdw>
                </a:effectLst>
              </a:rPr>
              <a:t>   Published patents </a:t>
            </a:r>
          </a:p>
          <a:p>
            <a:pPr lvl="2">
              <a:buClr>
                <a:srgbClr val="FF9900"/>
              </a:buClr>
              <a:buSzPct val="115000"/>
              <a:buFontTx/>
              <a:buChar char="•"/>
            </a:pPr>
            <a:r>
              <a:rPr lang="en-US" sz="2400">
                <a:solidFill>
                  <a:schemeClr val="bg1"/>
                </a:solidFill>
                <a:effectLst>
                  <a:outerShdw blurRad="38100" dist="38100" dir="2700000" algn="tl">
                    <a:srgbClr val="000000"/>
                  </a:outerShdw>
                </a:effectLst>
              </a:rPr>
              <a:t>   Conferences, meetings, seminars, trade shows or </a:t>
            </a:r>
          </a:p>
          <a:p>
            <a:pPr lvl="2">
              <a:buClr>
                <a:srgbClr val="FF9900"/>
              </a:buClr>
              <a:buSzPct val="115000"/>
            </a:pPr>
            <a:r>
              <a:rPr lang="en-US" sz="2400">
                <a:solidFill>
                  <a:schemeClr val="bg1"/>
                </a:solidFill>
                <a:effectLst>
                  <a:outerShdw blurRad="38100" dist="38100" dir="2700000" algn="tl">
                    <a:srgbClr val="000000"/>
                  </a:outerShdw>
                </a:effectLst>
              </a:rPr>
              <a:t>     exhibitions in the U.S.; and/or</a:t>
            </a:r>
          </a:p>
          <a:p>
            <a:pPr lvl="2">
              <a:buClr>
                <a:srgbClr val="FF9900"/>
              </a:buClr>
              <a:buSzPct val="115000"/>
              <a:buFontTx/>
              <a:buChar char="•"/>
            </a:pPr>
            <a:r>
              <a:rPr lang="en-US" sz="2400">
                <a:solidFill>
                  <a:schemeClr val="bg1"/>
                </a:solidFill>
                <a:effectLst>
                  <a:outerShdw blurRad="38100" dist="38100" dir="2700000" algn="tl">
                    <a:srgbClr val="000000"/>
                  </a:outerShdw>
                </a:effectLst>
              </a:rPr>
              <a:t>    Websites accessible to all members of the public, </a:t>
            </a:r>
          </a:p>
          <a:p>
            <a:pPr lvl="2">
              <a:buClr>
                <a:srgbClr val="FF9900"/>
              </a:buClr>
              <a:buSzPct val="115000"/>
            </a:pPr>
            <a:r>
              <a:rPr lang="en-US" sz="2400">
                <a:solidFill>
                  <a:schemeClr val="bg1"/>
                </a:solidFill>
                <a:effectLst>
                  <a:outerShdw blurRad="38100" dist="38100" dir="2700000" algn="tl">
                    <a:srgbClr val="000000"/>
                  </a:outerShdw>
                </a:effectLst>
              </a:rPr>
              <a:t>     free of charge.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978C0C0-7113-4F63-B5AB-66AB12043A7C}" type="slidenum">
              <a:rPr lang="en-US"/>
              <a:pPr/>
              <a:t>23</a:t>
            </a:fld>
            <a:endParaRPr lang="en-US"/>
          </a:p>
        </p:txBody>
      </p:sp>
      <p:pic>
        <p:nvPicPr>
          <p:cNvPr id="230402"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30403" name="Text Box 3"/>
          <p:cNvSpPr txBox="1">
            <a:spLocks noChangeArrowheads="1"/>
          </p:cNvSpPr>
          <p:nvPr/>
        </p:nvSpPr>
        <p:spPr bwMode="auto">
          <a:xfrm>
            <a:off x="2209800" y="304800"/>
            <a:ext cx="6548438"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P</a:t>
            </a:r>
            <a:r>
              <a:rPr lang="en-US" sz="2800" b="1">
                <a:solidFill>
                  <a:srgbClr val="FFFFCC"/>
                </a:solidFill>
                <a:effectLst>
                  <a:outerShdw blurRad="38100" dist="38100" dir="2700000" algn="tl">
                    <a:srgbClr val="000000"/>
                  </a:outerShdw>
                </a:effectLst>
                <a:latin typeface="Albertus" pitchFamily="34" charset="0"/>
              </a:rPr>
              <a:t>ublicly</a:t>
            </a:r>
            <a:r>
              <a:rPr lang="en-US" sz="4000" b="1">
                <a:solidFill>
                  <a:srgbClr val="FFFFCC"/>
                </a:solidFill>
                <a:effectLst>
                  <a:outerShdw blurRad="38100" dist="38100" dir="2700000" algn="tl">
                    <a:srgbClr val="000000"/>
                  </a:outerShdw>
                </a:effectLst>
                <a:latin typeface="Albertus" pitchFamily="34" charset="0"/>
              </a:rPr>
              <a:t> A</a:t>
            </a:r>
            <a:r>
              <a:rPr lang="en-US" sz="2800" b="1">
                <a:solidFill>
                  <a:srgbClr val="FFFFCC"/>
                </a:solidFill>
                <a:effectLst>
                  <a:outerShdw blurRad="38100" dist="38100" dir="2700000" algn="tl">
                    <a:srgbClr val="000000"/>
                  </a:outerShdw>
                </a:effectLst>
                <a:latin typeface="Albertus" pitchFamily="34" charset="0"/>
              </a:rPr>
              <a:t>vailable</a:t>
            </a:r>
            <a:r>
              <a:rPr lang="en-US" sz="4000" b="1">
                <a:solidFill>
                  <a:srgbClr val="FFFFCC"/>
                </a:solidFill>
                <a:effectLst>
                  <a:outerShdw blurRad="38100" dist="38100" dir="2700000" algn="tl">
                    <a:srgbClr val="000000"/>
                  </a:outerShdw>
                </a:effectLst>
                <a:latin typeface="Albertus" pitchFamily="34" charset="0"/>
              </a:rPr>
              <a:t> E</a:t>
            </a:r>
            <a:r>
              <a:rPr lang="en-US" sz="2800" b="1">
                <a:solidFill>
                  <a:srgbClr val="FFFFCC"/>
                </a:solidFill>
                <a:effectLst>
                  <a:outerShdw blurRad="38100" dist="38100" dir="2700000" algn="tl">
                    <a:srgbClr val="000000"/>
                  </a:outerShdw>
                </a:effectLst>
                <a:latin typeface="Albertus" pitchFamily="34" charset="0"/>
              </a:rPr>
              <a:t>xclusion</a:t>
            </a:r>
            <a:r>
              <a:rPr lang="en-US" sz="4000" b="1">
                <a:solidFill>
                  <a:srgbClr val="FFFFCC"/>
                </a:solidFill>
                <a:effectLst>
                  <a:outerShdw blurRad="38100" dist="38100" dir="2700000" algn="tl">
                    <a:srgbClr val="000000"/>
                  </a:outerShdw>
                </a:effectLst>
                <a:latin typeface="Albertus" pitchFamily="34" charset="0"/>
              </a:rPr>
              <a:t> (EAR)</a:t>
            </a:r>
          </a:p>
        </p:txBody>
      </p:sp>
      <p:sp>
        <p:nvSpPr>
          <p:cNvPr id="230404"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30405" name="Text Box 5"/>
          <p:cNvSpPr txBox="1">
            <a:spLocks noChangeArrowheads="1"/>
          </p:cNvSpPr>
          <p:nvPr/>
        </p:nvSpPr>
        <p:spPr bwMode="auto">
          <a:xfrm>
            <a:off x="365125" y="1905000"/>
            <a:ext cx="8474075" cy="3563938"/>
          </a:xfrm>
          <a:prstGeom prst="rect">
            <a:avLst/>
          </a:prstGeom>
          <a:noFill/>
          <a:ln w="9525">
            <a:noFill/>
            <a:miter lim="800000"/>
            <a:headEnd/>
            <a:tailEnd/>
          </a:ln>
          <a:effectLst/>
        </p:spPr>
        <p:txBody>
          <a:bodyPr>
            <a:spAutoFit/>
          </a:bodyPr>
          <a:lstStyle/>
          <a:p>
            <a:pPr>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a:t>
            </a:r>
            <a:r>
              <a:rPr lang="en-US" sz="2800">
                <a:solidFill>
                  <a:schemeClr val="bg1"/>
                </a:solidFill>
                <a:effectLst>
                  <a:outerShdw blurRad="38100" dist="38100" dir="2700000" algn="tl">
                    <a:srgbClr val="000000"/>
                  </a:outerShdw>
                </a:effectLst>
              </a:rPr>
              <a:t>CCL listed information and software that is </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generally accessible to the public in any form </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through any one or more of the following:</a:t>
            </a:r>
          </a:p>
          <a:p>
            <a:pPr lvl="1">
              <a:buClr>
                <a:srgbClr val="FF9900"/>
              </a:buClr>
              <a:buSzPct val="115000"/>
              <a:buFontTx/>
              <a:buChar char="•"/>
            </a:pPr>
            <a:r>
              <a:rPr lang="en-US" sz="2400">
                <a:solidFill>
                  <a:schemeClr val="bg1"/>
                </a:solidFill>
                <a:effectLst>
                  <a:outerShdw blurRad="38100" dist="38100" dir="2700000" algn="tl">
                    <a:srgbClr val="000000"/>
                  </a:outerShdw>
                </a:effectLst>
              </a:rPr>
              <a:t>  Publication in periodicals, books, electronic, or any  </a:t>
            </a:r>
          </a:p>
          <a:p>
            <a:pPr lvl="1">
              <a:buClr>
                <a:srgbClr val="FF9900"/>
              </a:buClr>
              <a:buSzPct val="115000"/>
            </a:pPr>
            <a:r>
              <a:rPr lang="en-US" sz="2400">
                <a:solidFill>
                  <a:schemeClr val="bg1"/>
                </a:solidFill>
                <a:effectLst>
                  <a:outerShdw blurRad="38100" dist="38100" dir="2700000" algn="tl">
                    <a:srgbClr val="000000"/>
                  </a:outerShdw>
                </a:effectLst>
              </a:rPr>
              <a:t>    other media</a:t>
            </a:r>
          </a:p>
          <a:p>
            <a:pPr lvl="1">
              <a:buClr>
                <a:srgbClr val="FF9900"/>
              </a:buClr>
              <a:buSzPct val="115000"/>
              <a:buFontTx/>
              <a:buChar char="•"/>
            </a:pPr>
            <a:r>
              <a:rPr lang="en-US" sz="2400">
                <a:solidFill>
                  <a:schemeClr val="bg1"/>
                </a:solidFill>
                <a:effectLst>
                  <a:outerShdw blurRad="38100" dist="38100" dir="2700000" algn="tl">
                    <a:srgbClr val="000000"/>
                  </a:outerShdw>
                </a:effectLst>
              </a:rPr>
              <a:t>  Public and university libraries;</a:t>
            </a:r>
          </a:p>
          <a:p>
            <a:pPr lvl="1">
              <a:buClr>
                <a:srgbClr val="FF9900"/>
              </a:buClr>
              <a:buSzPct val="115000"/>
              <a:buFontTx/>
              <a:buChar char="•"/>
            </a:pPr>
            <a:r>
              <a:rPr lang="en-US" sz="2400">
                <a:solidFill>
                  <a:schemeClr val="bg1"/>
                </a:solidFill>
                <a:effectLst>
                  <a:outerShdw blurRad="38100" dist="38100" dir="2700000" algn="tl">
                    <a:srgbClr val="000000"/>
                  </a:outerShdw>
                </a:effectLst>
              </a:rPr>
              <a:t>  Published patents and applications; and</a:t>
            </a:r>
          </a:p>
          <a:p>
            <a:pPr lvl="1">
              <a:buClr>
                <a:srgbClr val="FF9900"/>
              </a:buClr>
              <a:buSzPct val="115000"/>
              <a:buFontTx/>
              <a:buChar char="•"/>
            </a:pPr>
            <a:r>
              <a:rPr lang="en-US" sz="2400">
                <a:solidFill>
                  <a:schemeClr val="bg1"/>
                </a:solidFill>
                <a:effectLst>
                  <a:outerShdw blurRad="38100" dist="38100" dir="2700000" algn="tl">
                    <a:srgbClr val="000000"/>
                  </a:outerShdw>
                </a:effectLst>
              </a:rPr>
              <a:t>  Conferences, meetings, seminars, trade shows or </a:t>
            </a:r>
          </a:p>
          <a:p>
            <a:pPr lvl="1">
              <a:buClr>
                <a:srgbClr val="FF9900"/>
              </a:buClr>
              <a:buSzPct val="115000"/>
            </a:pPr>
            <a:r>
              <a:rPr lang="en-US" sz="2400">
                <a:solidFill>
                  <a:schemeClr val="bg1"/>
                </a:solidFill>
                <a:effectLst>
                  <a:outerShdw blurRad="38100" dist="38100" dir="2700000" algn="tl">
                    <a:srgbClr val="000000"/>
                  </a:outerShdw>
                </a:effectLst>
              </a:rPr>
              <a:t>    exhibitions in the US or abroad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05E4E68-7A85-4CA1-AFB6-AEDBE764A885}" type="slidenum">
              <a:rPr lang="en-US"/>
              <a:pPr/>
              <a:t>24</a:t>
            </a:fld>
            <a:endParaRPr lang="en-US"/>
          </a:p>
        </p:txBody>
      </p:sp>
      <p:pic>
        <p:nvPicPr>
          <p:cNvPr id="232450"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32451" name="Text Box 3"/>
          <p:cNvSpPr txBox="1">
            <a:spLocks noChangeArrowheads="1"/>
          </p:cNvSpPr>
          <p:nvPr/>
        </p:nvSpPr>
        <p:spPr bwMode="auto">
          <a:xfrm>
            <a:off x="2286000" y="304800"/>
            <a:ext cx="6553200"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E</a:t>
            </a:r>
            <a:r>
              <a:rPr lang="en-US" sz="3200" b="1">
                <a:solidFill>
                  <a:srgbClr val="FFFFCC"/>
                </a:solidFill>
                <a:effectLst>
                  <a:outerShdw blurRad="38100" dist="38100" dir="2700000" algn="tl">
                    <a:srgbClr val="000000"/>
                  </a:outerShdw>
                </a:effectLst>
                <a:latin typeface="Albertus" pitchFamily="34" charset="0"/>
              </a:rPr>
              <a:t>ducational</a:t>
            </a:r>
            <a:r>
              <a:rPr lang="en-US" sz="4000" b="1">
                <a:solidFill>
                  <a:srgbClr val="FFFFCC"/>
                </a:solidFill>
                <a:effectLst>
                  <a:outerShdw blurRad="38100" dist="38100" dir="2700000" algn="tl">
                    <a:srgbClr val="000000"/>
                  </a:outerShdw>
                </a:effectLst>
                <a:latin typeface="Albertus" pitchFamily="34" charset="0"/>
              </a:rPr>
              <a:t> I</a:t>
            </a:r>
            <a:r>
              <a:rPr lang="en-US" sz="3200" b="1">
                <a:solidFill>
                  <a:srgbClr val="FFFFCC"/>
                </a:solidFill>
                <a:effectLst>
                  <a:outerShdw blurRad="38100" dist="38100" dir="2700000" algn="tl">
                    <a:srgbClr val="000000"/>
                  </a:outerShdw>
                </a:effectLst>
                <a:latin typeface="Albertus" pitchFamily="34" charset="0"/>
              </a:rPr>
              <a:t>nformation</a:t>
            </a:r>
            <a:r>
              <a:rPr lang="en-US" sz="4000" b="1">
                <a:solidFill>
                  <a:srgbClr val="FFFFCC"/>
                </a:solidFill>
                <a:effectLst>
                  <a:outerShdw blurRad="38100" dist="38100" dir="2700000" algn="tl">
                    <a:srgbClr val="000000"/>
                  </a:outerShdw>
                </a:effectLst>
                <a:latin typeface="Albertus" pitchFamily="34" charset="0"/>
              </a:rPr>
              <a:t> E</a:t>
            </a:r>
            <a:r>
              <a:rPr lang="en-US" sz="3200" b="1">
                <a:solidFill>
                  <a:srgbClr val="FFFFCC"/>
                </a:solidFill>
                <a:effectLst>
                  <a:outerShdw blurRad="38100" dist="38100" dir="2700000" algn="tl">
                    <a:srgbClr val="000000"/>
                  </a:outerShdw>
                </a:effectLst>
                <a:latin typeface="Albertus" pitchFamily="34" charset="0"/>
              </a:rPr>
              <a:t>xclusion</a:t>
            </a:r>
          </a:p>
        </p:txBody>
      </p:sp>
      <p:sp>
        <p:nvSpPr>
          <p:cNvPr id="232452"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32453" name="Text Box 5"/>
          <p:cNvSpPr txBox="1">
            <a:spLocks noChangeArrowheads="1"/>
          </p:cNvSpPr>
          <p:nvPr/>
        </p:nvSpPr>
        <p:spPr bwMode="auto">
          <a:xfrm>
            <a:off x="304800" y="1600200"/>
            <a:ext cx="8534400" cy="3935413"/>
          </a:xfrm>
          <a:prstGeom prst="rect">
            <a:avLst/>
          </a:prstGeom>
          <a:noFill/>
          <a:ln w="9525">
            <a:noFill/>
            <a:miter lim="800000"/>
            <a:headEnd/>
            <a:tailEnd/>
          </a:ln>
          <a:effectLst/>
        </p:spPr>
        <p:txBody>
          <a:bodyPr>
            <a:spAutoFit/>
          </a:bodyPr>
          <a:lstStyle/>
          <a:p>
            <a:pPr>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ITAR – Export Controls do not apply to </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information concerning “general scientific, </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mathematical or engineering principles commonly</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taught in schools, colleges and universities.”</a:t>
            </a:r>
          </a:p>
          <a:p>
            <a:pPr>
              <a:buClr>
                <a:srgbClr val="FF9900"/>
              </a:buClr>
              <a:buSzPct val="125000"/>
              <a:buFont typeface="Wingdings" pitchFamily="2" charset="2"/>
              <a:buChar char="§"/>
            </a:pPr>
            <a:endParaRPr lang="en-US" sz="2800">
              <a:solidFill>
                <a:schemeClr val="bg1"/>
              </a:solidFill>
              <a:effectLst>
                <a:outerShdw blurRad="38100" dist="38100" dir="2700000" algn="tl">
                  <a:srgbClr val="000000"/>
                </a:outerShdw>
              </a:effectLst>
            </a:endParaRPr>
          </a:p>
          <a:p>
            <a:pPr>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EAR – Export Controls do not apply to </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“educational information” released by instruction</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in catalog courses and associated teaching </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laboratories.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CCFD8BD-4E5C-4C89-915D-A830948F3346}" type="slidenum">
              <a:rPr lang="en-US"/>
              <a:pPr/>
              <a:t>25</a:t>
            </a:fld>
            <a:endParaRPr lang="en-US"/>
          </a:p>
        </p:txBody>
      </p:sp>
      <p:pic>
        <p:nvPicPr>
          <p:cNvPr id="233474"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33475" name="Text Box 3"/>
          <p:cNvSpPr txBox="1">
            <a:spLocks noChangeArrowheads="1"/>
          </p:cNvSpPr>
          <p:nvPr/>
        </p:nvSpPr>
        <p:spPr bwMode="auto">
          <a:xfrm>
            <a:off x="1828800" y="304800"/>
            <a:ext cx="7089775"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Employment Exclusion (ITAR)</a:t>
            </a:r>
          </a:p>
        </p:txBody>
      </p:sp>
      <p:sp>
        <p:nvSpPr>
          <p:cNvPr id="233476"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33477" name="Text Box 5"/>
          <p:cNvSpPr txBox="1">
            <a:spLocks noChangeArrowheads="1"/>
          </p:cNvSpPr>
          <p:nvPr/>
        </p:nvSpPr>
        <p:spPr bwMode="auto">
          <a:xfrm>
            <a:off x="152400" y="1371600"/>
            <a:ext cx="8763000" cy="5086350"/>
          </a:xfrm>
          <a:prstGeom prst="rect">
            <a:avLst/>
          </a:prstGeom>
          <a:noFill/>
          <a:ln w="9525">
            <a:noFill/>
            <a:miter lim="800000"/>
            <a:headEnd/>
            <a:tailEnd/>
          </a:ln>
          <a:effectLst/>
        </p:spPr>
        <p:txBody>
          <a:bodyPr>
            <a:spAutoFit/>
          </a:bodyPr>
          <a:lstStyle/>
          <a:p>
            <a:r>
              <a:rPr lang="en-US" sz="2800">
                <a:solidFill>
                  <a:schemeClr val="bg1"/>
                </a:solidFill>
                <a:effectLst>
                  <a:outerShdw blurRad="38100" dist="38100" dir="2700000" algn="tl">
                    <a:srgbClr val="000000"/>
                  </a:outerShdw>
                </a:effectLst>
              </a:rPr>
              <a:t>Export license not required for universities to share information in the U.S. with a foreign person if that person:</a:t>
            </a:r>
          </a:p>
          <a:p>
            <a:pPr lvl="1">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a:t>
            </a:r>
            <a:r>
              <a:rPr lang="en-US" sz="2400">
                <a:solidFill>
                  <a:schemeClr val="bg1"/>
                </a:solidFill>
                <a:effectLst>
                  <a:outerShdw blurRad="38100" dist="38100" dir="2700000" algn="tl">
                    <a:srgbClr val="000000"/>
                  </a:outerShdw>
                </a:effectLst>
              </a:rPr>
              <a:t>Is a “bona fide” employee of the university – full time with </a:t>
            </a:r>
          </a:p>
          <a:p>
            <a:pPr lvl="1">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full benefits</a:t>
            </a:r>
          </a:p>
          <a:p>
            <a:pPr lvl="2">
              <a:buClr>
                <a:srgbClr val="FF9900"/>
              </a:buClr>
              <a:buSzPct val="115000"/>
              <a:buFontTx/>
              <a:buChar char="•"/>
            </a:pPr>
            <a:r>
              <a:rPr lang="en-US" sz="2400">
                <a:solidFill>
                  <a:schemeClr val="bg1"/>
                </a:solidFill>
                <a:effectLst>
                  <a:outerShdw blurRad="38100" dist="38100" dir="2700000" algn="tl">
                    <a:srgbClr val="000000"/>
                  </a:outerShdw>
                </a:effectLst>
              </a:rPr>
              <a:t>  Grad students and most post-docs are excluded</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Not a national from an ITAR embargoed country</a:t>
            </a:r>
          </a:p>
          <a:p>
            <a:pPr lvl="2">
              <a:buClr>
                <a:srgbClr val="FF9900"/>
              </a:buClr>
              <a:buSzPct val="115000"/>
              <a:buFontTx/>
              <a:buChar char="•"/>
            </a:pPr>
            <a:r>
              <a:rPr lang="en-US" sz="2400">
                <a:solidFill>
                  <a:schemeClr val="bg1"/>
                </a:solidFill>
                <a:effectLst>
                  <a:outerShdw blurRad="38100" dist="38100" dir="2700000" algn="tl">
                    <a:srgbClr val="000000"/>
                  </a:outerShdw>
                </a:effectLst>
              </a:rPr>
              <a:t>  Belarus, Cuba, Iran, Libya, North Korea, Syria,</a:t>
            </a:r>
          </a:p>
          <a:p>
            <a:pPr lvl="2">
              <a:buClr>
                <a:srgbClr val="FF9900"/>
              </a:buClr>
              <a:buSzPct val="115000"/>
            </a:pPr>
            <a:r>
              <a:rPr lang="en-US" sz="2400">
                <a:solidFill>
                  <a:schemeClr val="bg1"/>
                </a:solidFill>
                <a:effectLst>
                  <a:outerShdw blurRad="38100" dist="38100" dir="2700000" algn="tl">
                    <a:srgbClr val="000000"/>
                  </a:outerShdw>
                </a:effectLst>
              </a:rPr>
              <a:t>    Vietnam, Burma, China, Haiti, Liberia, Somalia,</a:t>
            </a:r>
          </a:p>
          <a:p>
            <a:pPr lvl="2">
              <a:buClr>
                <a:srgbClr val="FF9900"/>
              </a:buClr>
              <a:buSzPct val="115000"/>
            </a:pPr>
            <a:r>
              <a:rPr lang="en-US" sz="2400">
                <a:solidFill>
                  <a:schemeClr val="bg1"/>
                </a:solidFill>
                <a:effectLst>
                  <a:outerShdw blurRad="38100" dist="38100" dir="2700000" algn="tl">
                    <a:srgbClr val="000000"/>
                  </a:outerShdw>
                </a:effectLst>
              </a:rPr>
              <a:t>    Sudan, Iraq, Afghanistan, Rwanda, and Democratic </a:t>
            </a:r>
          </a:p>
          <a:p>
            <a:pPr lvl="2">
              <a:buClr>
                <a:srgbClr val="FF9900"/>
              </a:buClr>
              <a:buSzPct val="115000"/>
            </a:pPr>
            <a:r>
              <a:rPr lang="en-US" sz="2400">
                <a:solidFill>
                  <a:schemeClr val="bg1"/>
                </a:solidFill>
                <a:effectLst>
                  <a:outerShdw blurRad="38100" dist="38100" dir="2700000" algn="tl">
                    <a:srgbClr val="000000"/>
                  </a:outerShdw>
                </a:effectLst>
              </a:rPr>
              <a:t>    Republic of the Congo</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Resides at a permanent address in the U.S. while </a:t>
            </a:r>
          </a:p>
          <a:p>
            <a:pPr lvl="1"/>
            <a:r>
              <a:rPr lang="en-US" sz="2400">
                <a:solidFill>
                  <a:schemeClr val="bg1"/>
                </a:solidFill>
                <a:effectLst>
                  <a:outerShdw blurRad="38100" dist="38100" dir="2700000" algn="tl">
                    <a:srgbClr val="000000"/>
                  </a:outerShdw>
                </a:effectLst>
              </a:rPr>
              <a:t>    employed</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F953F4-29C5-4679-B7AD-D2ED6057686D}" type="slidenum">
              <a:rPr lang="en-US"/>
              <a:pPr/>
              <a:t>26</a:t>
            </a:fld>
            <a:endParaRPr lang="en-US"/>
          </a:p>
        </p:txBody>
      </p:sp>
      <p:pic>
        <p:nvPicPr>
          <p:cNvPr id="234498"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34499" name="Text Box 3"/>
          <p:cNvSpPr txBox="1">
            <a:spLocks noChangeArrowheads="1"/>
          </p:cNvSpPr>
          <p:nvPr/>
        </p:nvSpPr>
        <p:spPr bwMode="auto">
          <a:xfrm>
            <a:off x="1981200" y="304800"/>
            <a:ext cx="6854825"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F</a:t>
            </a:r>
            <a:r>
              <a:rPr lang="en-US" sz="3600" b="1">
                <a:solidFill>
                  <a:srgbClr val="FFFFCC"/>
                </a:solidFill>
                <a:effectLst>
                  <a:outerShdw blurRad="38100" dist="38100" dir="2700000" algn="tl">
                    <a:srgbClr val="000000"/>
                  </a:outerShdw>
                </a:effectLst>
                <a:latin typeface="Albertus" pitchFamily="34" charset="0"/>
              </a:rPr>
              <a:t>undamental</a:t>
            </a:r>
            <a:r>
              <a:rPr lang="en-US" sz="4000" b="1">
                <a:solidFill>
                  <a:srgbClr val="FFFFCC"/>
                </a:solidFill>
                <a:effectLst>
                  <a:outerShdw blurRad="38100" dist="38100" dir="2700000" algn="tl">
                    <a:srgbClr val="000000"/>
                  </a:outerShdw>
                </a:effectLst>
                <a:latin typeface="Albertus" pitchFamily="34" charset="0"/>
              </a:rPr>
              <a:t> R</a:t>
            </a:r>
            <a:r>
              <a:rPr lang="en-US" sz="3600" b="1">
                <a:solidFill>
                  <a:srgbClr val="FFFFCC"/>
                </a:solidFill>
                <a:effectLst>
                  <a:outerShdw blurRad="38100" dist="38100" dir="2700000" algn="tl">
                    <a:srgbClr val="000000"/>
                  </a:outerShdw>
                </a:effectLst>
                <a:latin typeface="Albertus" pitchFamily="34" charset="0"/>
              </a:rPr>
              <a:t>esearch</a:t>
            </a:r>
            <a:r>
              <a:rPr lang="en-US" sz="4000" b="1">
                <a:solidFill>
                  <a:srgbClr val="FFFFCC"/>
                </a:solidFill>
                <a:effectLst>
                  <a:outerShdw blurRad="38100" dist="38100" dir="2700000" algn="tl">
                    <a:srgbClr val="000000"/>
                  </a:outerShdw>
                </a:effectLst>
                <a:latin typeface="Albertus" pitchFamily="34" charset="0"/>
              </a:rPr>
              <a:t> E</a:t>
            </a:r>
            <a:r>
              <a:rPr lang="en-US" sz="3600" b="1">
                <a:solidFill>
                  <a:srgbClr val="FFFFCC"/>
                </a:solidFill>
                <a:effectLst>
                  <a:outerShdw blurRad="38100" dist="38100" dir="2700000" algn="tl">
                    <a:srgbClr val="000000"/>
                  </a:outerShdw>
                </a:effectLst>
                <a:latin typeface="Albertus" pitchFamily="34" charset="0"/>
              </a:rPr>
              <a:t>xclusion</a:t>
            </a:r>
          </a:p>
        </p:txBody>
      </p:sp>
      <p:sp>
        <p:nvSpPr>
          <p:cNvPr id="234500"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34501" name="Text Box 5"/>
          <p:cNvSpPr txBox="1">
            <a:spLocks noChangeArrowheads="1"/>
          </p:cNvSpPr>
          <p:nvPr/>
        </p:nvSpPr>
        <p:spPr bwMode="auto">
          <a:xfrm>
            <a:off x="228600" y="1865313"/>
            <a:ext cx="8686800" cy="4356100"/>
          </a:xfrm>
          <a:prstGeom prst="rect">
            <a:avLst/>
          </a:prstGeom>
          <a:noFill/>
          <a:ln w="9525">
            <a:noFill/>
            <a:miter lim="800000"/>
            <a:headEnd/>
            <a:tailEnd/>
          </a:ln>
          <a:effectLst/>
        </p:spPr>
        <p:txBody>
          <a:bodyPr>
            <a:spAutoFit/>
          </a:bodyPr>
          <a:lstStyle/>
          <a:p>
            <a:r>
              <a:rPr lang="en-US" sz="2800">
                <a:solidFill>
                  <a:schemeClr val="bg1"/>
                </a:solidFill>
                <a:effectLst>
                  <a:outerShdw blurRad="38100" dist="38100" dir="2700000" algn="tl">
                    <a:srgbClr val="000000"/>
                  </a:outerShdw>
                </a:effectLst>
              </a:rPr>
              <a:t>It is federal policy “that, to the maximum extent possible, the products of fundamental research remain unrestricted.”</a:t>
            </a:r>
          </a:p>
          <a:p>
            <a:pPr lvl="1">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a:t>
            </a:r>
            <a:r>
              <a:rPr lang="en-US" sz="2400">
                <a:solidFill>
                  <a:schemeClr val="bg1"/>
                </a:solidFill>
                <a:effectLst>
                  <a:outerShdw blurRad="38100" dist="38100" dir="2700000" algn="tl">
                    <a:srgbClr val="000000"/>
                  </a:outerShdw>
                </a:effectLst>
              </a:rPr>
              <a:t>Definition (National Security Decision Directive 189) – </a:t>
            </a:r>
          </a:p>
          <a:p>
            <a:pPr lvl="1">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“Basic or applied research in science and engineering,</a:t>
            </a:r>
          </a:p>
          <a:p>
            <a:pPr lvl="1">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the results of which ordinarily are published and shared</a:t>
            </a:r>
          </a:p>
          <a:p>
            <a:pPr lvl="1">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broadly within the scientific community.”</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Covers most basic research at colleges and universities</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Information must have been generated in the U.S. </a:t>
            </a:r>
          </a:p>
          <a:p>
            <a:pPr lvl="1">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(foreign generated info may qualify under other public </a:t>
            </a:r>
          </a:p>
          <a:p>
            <a:pPr lvl="1">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domain criteria)</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2410CA97-81BD-4434-9D6B-564E7EEBF4F6}" type="slidenum">
              <a:rPr lang="en-US"/>
              <a:pPr/>
              <a:t>27</a:t>
            </a:fld>
            <a:endParaRPr lang="en-US"/>
          </a:p>
        </p:txBody>
      </p:sp>
      <p:pic>
        <p:nvPicPr>
          <p:cNvPr id="235522"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35523" name="Text Box 3"/>
          <p:cNvSpPr txBox="1">
            <a:spLocks noChangeArrowheads="1"/>
          </p:cNvSpPr>
          <p:nvPr/>
        </p:nvSpPr>
        <p:spPr bwMode="auto">
          <a:xfrm>
            <a:off x="1905000" y="304800"/>
            <a:ext cx="184150" cy="701675"/>
          </a:xfrm>
          <a:prstGeom prst="rect">
            <a:avLst/>
          </a:prstGeom>
          <a:noFill/>
          <a:ln w="9525">
            <a:noFill/>
            <a:miter lim="800000"/>
            <a:headEnd/>
            <a:tailEnd/>
          </a:ln>
          <a:effectLst/>
        </p:spPr>
        <p:txBody>
          <a:bodyPr wrap="none">
            <a:spAutoFit/>
          </a:bodyPr>
          <a:lstStyle/>
          <a:p>
            <a:pPr eaLnBrk="0" hangingPunct="0"/>
            <a:endParaRPr lang="en-US" sz="4000" b="1">
              <a:solidFill>
                <a:srgbClr val="FFFFCC"/>
              </a:solidFill>
              <a:effectLst>
                <a:outerShdw blurRad="38100" dist="38100" dir="2700000" algn="tl">
                  <a:srgbClr val="000000"/>
                </a:outerShdw>
              </a:effectLst>
              <a:latin typeface="Albertus" pitchFamily="34" charset="0"/>
            </a:endParaRPr>
          </a:p>
        </p:txBody>
      </p:sp>
      <p:sp>
        <p:nvSpPr>
          <p:cNvPr id="235524"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35526" name="Text Box 6"/>
          <p:cNvSpPr txBox="1">
            <a:spLocks noChangeArrowheads="1"/>
          </p:cNvSpPr>
          <p:nvPr/>
        </p:nvSpPr>
        <p:spPr bwMode="auto">
          <a:xfrm>
            <a:off x="1981200" y="304800"/>
            <a:ext cx="6854825"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F</a:t>
            </a:r>
            <a:r>
              <a:rPr lang="en-US" sz="3600" b="1">
                <a:solidFill>
                  <a:srgbClr val="FFFFCC"/>
                </a:solidFill>
                <a:effectLst>
                  <a:outerShdw blurRad="38100" dist="38100" dir="2700000" algn="tl">
                    <a:srgbClr val="000000"/>
                  </a:outerShdw>
                </a:effectLst>
                <a:latin typeface="Albertus" pitchFamily="34" charset="0"/>
              </a:rPr>
              <a:t>undamental</a:t>
            </a:r>
            <a:r>
              <a:rPr lang="en-US" sz="4000" b="1">
                <a:solidFill>
                  <a:srgbClr val="FFFFCC"/>
                </a:solidFill>
                <a:effectLst>
                  <a:outerShdw blurRad="38100" dist="38100" dir="2700000" algn="tl">
                    <a:srgbClr val="000000"/>
                  </a:outerShdw>
                </a:effectLst>
                <a:latin typeface="Albertus" pitchFamily="34" charset="0"/>
              </a:rPr>
              <a:t> R</a:t>
            </a:r>
            <a:r>
              <a:rPr lang="en-US" sz="3600" b="1">
                <a:solidFill>
                  <a:srgbClr val="FFFFCC"/>
                </a:solidFill>
                <a:effectLst>
                  <a:outerShdw blurRad="38100" dist="38100" dir="2700000" algn="tl">
                    <a:srgbClr val="000000"/>
                  </a:outerShdw>
                </a:effectLst>
                <a:latin typeface="Albertus" pitchFamily="34" charset="0"/>
              </a:rPr>
              <a:t>esearch</a:t>
            </a:r>
            <a:r>
              <a:rPr lang="en-US" sz="4000" b="1">
                <a:solidFill>
                  <a:srgbClr val="FFFFCC"/>
                </a:solidFill>
                <a:effectLst>
                  <a:outerShdw blurRad="38100" dist="38100" dir="2700000" algn="tl">
                    <a:srgbClr val="000000"/>
                  </a:outerShdw>
                </a:effectLst>
                <a:latin typeface="Albertus" pitchFamily="34" charset="0"/>
              </a:rPr>
              <a:t> E</a:t>
            </a:r>
            <a:r>
              <a:rPr lang="en-US" sz="3600" b="1">
                <a:solidFill>
                  <a:srgbClr val="FFFFCC"/>
                </a:solidFill>
                <a:effectLst>
                  <a:outerShdw blurRad="38100" dist="38100" dir="2700000" algn="tl">
                    <a:srgbClr val="000000"/>
                  </a:outerShdw>
                </a:effectLst>
                <a:latin typeface="Albertus" pitchFamily="34" charset="0"/>
              </a:rPr>
              <a:t>xclusion</a:t>
            </a:r>
          </a:p>
        </p:txBody>
      </p:sp>
      <p:sp>
        <p:nvSpPr>
          <p:cNvPr id="235527" name="Text Box 7"/>
          <p:cNvSpPr txBox="1">
            <a:spLocks noChangeArrowheads="1"/>
          </p:cNvSpPr>
          <p:nvPr/>
        </p:nvSpPr>
        <p:spPr bwMode="auto">
          <a:xfrm>
            <a:off x="304800" y="1371600"/>
            <a:ext cx="8839200" cy="4845050"/>
          </a:xfrm>
          <a:prstGeom prst="rect">
            <a:avLst/>
          </a:prstGeom>
          <a:noFill/>
          <a:ln w="9525">
            <a:noFill/>
            <a:miter lim="800000"/>
            <a:headEnd/>
            <a:tailEnd/>
          </a:ln>
          <a:effectLst/>
        </p:spPr>
        <p:txBody>
          <a:bodyPr>
            <a:spAutoFit/>
          </a:bodyPr>
          <a:lstStyle/>
          <a:p>
            <a:r>
              <a:rPr lang="en-US" sz="2800">
                <a:solidFill>
                  <a:schemeClr val="bg1"/>
                </a:solidFill>
                <a:effectLst>
                  <a:outerShdw blurRad="38100" dist="38100" dir="2700000" algn="tl">
                    <a:srgbClr val="000000"/>
                  </a:outerShdw>
                </a:effectLst>
              </a:rPr>
              <a:t>Fundamental Research Exclusion does not apply if:</a:t>
            </a:r>
          </a:p>
          <a:p>
            <a:r>
              <a:rPr lang="en-US" sz="2800">
                <a:solidFill>
                  <a:schemeClr val="bg1"/>
                </a:solidFill>
                <a:effectLst>
                  <a:outerShdw blurRad="38100" dist="38100" dir="2700000" algn="tl">
                    <a:srgbClr val="000000"/>
                  </a:outerShdw>
                </a:effectLst>
              </a:rPr>
              <a:t>University accepts any restrictions on the publication of resulting information, other than 90 day review by sponsors to:</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Prevent divulging proprietary information</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Insurance against compromising a patent</a:t>
            </a:r>
          </a:p>
          <a:p>
            <a:endParaRPr lang="en-US" sz="2800">
              <a:solidFill>
                <a:schemeClr val="bg1"/>
              </a:solidFill>
              <a:effectLst>
                <a:outerShdw blurRad="38100" dist="38100" dir="2700000" algn="tl">
                  <a:srgbClr val="000000"/>
                </a:outerShdw>
              </a:effectLst>
            </a:endParaRPr>
          </a:p>
          <a:p>
            <a:r>
              <a:rPr lang="en-US" sz="2800">
                <a:solidFill>
                  <a:schemeClr val="bg1"/>
                </a:solidFill>
                <a:effectLst>
                  <a:outerShdw blurRad="38100" dist="38100" dir="2700000" algn="tl">
                    <a:srgbClr val="000000"/>
                  </a:outerShdw>
                </a:effectLst>
              </a:rPr>
              <a:t>Fundamental Exclusion destroyed by any clause that:</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Gives sponsor right to approve publications</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Restricts research participation of foreign nationals</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Exclusion is destroyed irregardless of sponsorship </a:t>
            </a:r>
          </a:p>
          <a:p>
            <a:pPr lvl="1">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(federal, private, or non-profit)</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9CE2FBB0-D6F8-4B15-B9B2-5D2E390E01C2}" type="slidenum">
              <a:rPr lang="en-US"/>
              <a:pPr/>
              <a:t>28</a:t>
            </a:fld>
            <a:endParaRPr lang="en-US"/>
          </a:p>
        </p:txBody>
      </p:sp>
      <p:pic>
        <p:nvPicPr>
          <p:cNvPr id="241666"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41667" name="Text Box 3"/>
          <p:cNvSpPr txBox="1">
            <a:spLocks noChangeArrowheads="1"/>
          </p:cNvSpPr>
          <p:nvPr/>
        </p:nvSpPr>
        <p:spPr bwMode="auto">
          <a:xfrm>
            <a:off x="3048000" y="381000"/>
            <a:ext cx="4830763"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University of Toledo</a:t>
            </a:r>
          </a:p>
        </p:txBody>
      </p:sp>
      <p:sp>
        <p:nvSpPr>
          <p:cNvPr id="241668"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41669" name="Rectangle 5"/>
          <p:cNvSpPr>
            <a:spLocks noChangeArrowheads="1"/>
          </p:cNvSpPr>
          <p:nvPr/>
        </p:nvSpPr>
        <p:spPr bwMode="auto">
          <a:xfrm>
            <a:off x="228600" y="1600200"/>
            <a:ext cx="8229600" cy="4525963"/>
          </a:xfrm>
          <a:prstGeom prst="rect">
            <a:avLst/>
          </a:prstGeom>
          <a:noFill/>
          <a:ln w="9525">
            <a:noFill/>
            <a:miter lim="800000"/>
            <a:headEnd/>
            <a:tailEnd/>
          </a:ln>
          <a:effectLst/>
        </p:spPr>
        <p:txBody>
          <a:bodyPr/>
          <a:lstStyle/>
          <a:p>
            <a:pPr>
              <a:lnSpc>
                <a:spcPct val="90000"/>
              </a:lnSpc>
              <a:spcBef>
                <a:spcPct val="20000"/>
              </a:spcBef>
            </a:pPr>
            <a:r>
              <a:rPr lang="en-US" sz="2400">
                <a:solidFill>
                  <a:schemeClr val="bg1"/>
                </a:solidFill>
              </a:rPr>
              <a:t>As a public university, the University of </a:t>
            </a:r>
          </a:p>
          <a:p>
            <a:pPr>
              <a:lnSpc>
                <a:spcPct val="90000"/>
              </a:lnSpc>
              <a:spcBef>
                <a:spcPct val="20000"/>
              </a:spcBef>
            </a:pPr>
            <a:r>
              <a:rPr lang="en-US" sz="2400">
                <a:solidFill>
                  <a:schemeClr val="bg1"/>
                </a:solidFill>
              </a:rPr>
              <a:t>Toledo is committed to the widest possible</a:t>
            </a:r>
          </a:p>
          <a:p>
            <a:pPr>
              <a:lnSpc>
                <a:spcPct val="90000"/>
              </a:lnSpc>
              <a:spcBef>
                <a:spcPct val="20000"/>
              </a:spcBef>
            </a:pPr>
            <a:r>
              <a:rPr lang="en-US" sz="2400">
                <a:solidFill>
                  <a:schemeClr val="bg1"/>
                </a:solidFill>
              </a:rPr>
              <a:t>public dissemination of scientific learning </a:t>
            </a:r>
          </a:p>
          <a:p>
            <a:pPr>
              <a:lnSpc>
                <a:spcPct val="90000"/>
              </a:lnSpc>
              <a:spcBef>
                <a:spcPct val="20000"/>
              </a:spcBef>
            </a:pPr>
            <a:r>
              <a:rPr lang="en-US" sz="2400">
                <a:solidFill>
                  <a:schemeClr val="bg1"/>
                </a:solidFill>
              </a:rPr>
              <a:t>and research results. </a:t>
            </a:r>
          </a:p>
          <a:p>
            <a:pPr>
              <a:lnSpc>
                <a:spcPct val="90000"/>
              </a:lnSpc>
              <a:spcBef>
                <a:spcPct val="20000"/>
              </a:spcBef>
            </a:pPr>
            <a:endParaRPr lang="en-US" sz="2400">
              <a:solidFill>
                <a:schemeClr val="bg1"/>
              </a:solidFill>
            </a:endParaRPr>
          </a:p>
          <a:p>
            <a:pPr>
              <a:lnSpc>
                <a:spcPct val="90000"/>
              </a:lnSpc>
              <a:spcBef>
                <a:spcPct val="20000"/>
              </a:spcBef>
            </a:pPr>
            <a:r>
              <a:rPr lang="en-US" sz="2400">
                <a:solidFill>
                  <a:schemeClr val="bg1"/>
                </a:solidFill>
              </a:rPr>
              <a:t>Therefore, all information and data to be </a:t>
            </a:r>
          </a:p>
          <a:p>
            <a:pPr>
              <a:lnSpc>
                <a:spcPct val="90000"/>
              </a:lnSpc>
              <a:spcBef>
                <a:spcPct val="20000"/>
              </a:spcBef>
            </a:pPr>
            <a:r>
              <a:rPr lang="en-US" sz="2400">
                <a:solidFill>
                  <a:schemeClr val="bg1"/>
                </a:solidFill>
              </a:rPr>
              <a:t>created or used at UT must fall under the </a:t>
            </a:r>
          </a:p>
          <a:p>
            <a:pPr>
              <a:lnSpc>
                <a:spcPct val="90000"/>
              </a:lnSpc>
              <a:spcBef>
                <a:spcPct val="20000"/>
              </a:spcBef>
            </a:pPr>
            <a:r>
              <a:rPr lang="en-US" sz="2400">
                <a:solidFill>
                  <a:schemeClr val="bg1"/>
                </a:solidFill>
              </a:rPr>
              <a:t>definition of fundamental research as set </a:t>
            </a:r>
          </a:p>
          <a:p>
            <a:pPr>
              <a:lnSpc>
                <a:spcPct val="90000"/>
              </a:lnSpc>
              <a:spcBef>
                <a:spcPct val="20000"/>
              </a:spcBef>
            </a:pPr>
            <a:r>
              <a:rPr lang="en-US" sz="2400">
                <a:solidFill>
                  <a:schemeClr val="bg1"/>
                </a:solidFill>
              </a:rPr>
              <a:t>forth in NSDD 189.</a:t>
            </a:r>
          </a:p>
          <a:p>
            <a:pPr>
              <a:lnSpc>
                <a:spcPct val="90000"/>
              </a:lnSpc>
              <a:spcBef>
                <a:spcPct val="20000"/>
              </a:spcBef>
            </a:pPr>
            <a:endParaRPr lang="en-US" sz="2400">
              <a:solidFill>
                <a:schemeClr val="bg1"/>
              </a:solidFill>
            </a:endParaRPr>
          </a:p>
          <a:p>
            <a:pPr>
              <a:lnSpc>
                <a:spcPct val="90000"/>
              </a:lnSpc>
              <a:spcBef>
                <a:spcPct val="20000"/>
              </a:spcBef>
            </a:pPr>
            <a:endParaRPr lang="en-US" sz="2400">
              <a:solidFill>
                <a:schemeClr val="bg1"/>
              </a:solidFill>
            </a:endParaRPr>
          </a:p>
        </p:txBody>
      </p:sp>
      <p:pic>
        <p:nvPicPr>
          <p:cNvPr id="241670" name="Picture 6" descr="UTTOWER"/>
          <p:cNvPicPr>
            <a:picLocks noChangeAspect="1" noChangeArrowheads="1"/>
          </p:cNvPicPr>
          <p:nvPr/>
        </p:nvPicPr>
        <p:blipFill>
          <a:blip r:embed="rId3" cstate="print"/>
          <a:srcRect/>
          <a:stretch>
            <a:fillRect/>
          </a:stretch>
        </p:blipFill>
        <p:spPr bwMode="auto">
          <a:xfrm>
            <a:off x="6248400" y="1905000"/>
            <a:ext cx="2638425" cy="4324350"/>
          </a:xfrm>
          <a:prstGeom prst="rect">
            <a:avLst/>
          </a:prstGeom>
          <a:noFill/>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B2672CD-BA10-47E9-9956-982EBABF7C09}" type="slidenum">
              <a:rPr lang="en-US"/>
              <a:pPr/>
              <a:t>29</a:t>
            </a:fld>
            <a:endParaRPr lang="en-US"/>
          </a:p>
        </p:txBody>
      </p:sp>
      <p:pic>
        <p:nvPicPr>
          <p:cNvPr id="240642"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40643" name="Text Box 3"/>
          <p:cNvSpPr txBox="1">
            <a:spLocks noChangeArrowheads="1"/>
          </p:cNvSpPr>
          <p:nvPr/>
        </p:nvSpPr>
        <p:spPr bwMode="auto">
          <a:xfrm>
            <a:off x="2362200" y="304800"/>
            <a:ext cx="5899150"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Concerns for Researchers</a:t>
            </a:r>
          </a:p>
        </p:txBody>
      </p:sp>
      <p:sp>
        <p:nvSpPr>
          <p:cNvPr id="240644"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40645" name="Text Box 5"/>
          <p:cNvSpPr txBox="1">
            <a:spLocks noChangeArrowheads="1"/>
          </p:cNvSpPr>
          <p:nvPr/>
        </p:nvSpPr>
        <p:spPr bwMode="auto">
          <a:xfrm>
            <a:off x="228600" y="1447800"/>
            <a:ext cx="8610600" cy="4659313"/>
          </a:xfrm>
          <a:prstGeom prst="rect">
            <a:avLst/>
          </a:prstGeom>
          <a:noFill/>
          <a:ln w="9525">
            <a:noFill/>
            <a:miter lim="800000"/>
            <a:headEnd/>
            <a:tailEnd/>
          </a:ln>
          <a:effectLst/>
        </p:spPr>
        <p:txBody>
          <a:bodyPr>
            <a:spAutoFit/>
          </a:bodyPr>
          <a:lstStyle/>
          <a:p>
            <a:pPr>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a:t>
            </a:r>
            <a:r>
              <a:rPr lang="en-US" sz="2800">
                <a:solidFill>
                  <a:schemeClr val="bg1"/>
                </a:solidFill>
                <a:effectLst>
                  <a:outerShdw blurRad="38100" dist="38100" dir="2700000" algn="tl">
                    <a:srgbClr val="000000"/>
                  </a:outerShdw>
                </a:effectLst>
              </a:rPr>
              <a:t>Does the contract or grant:</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Restrict publication or presentation of research results?</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Prohibit training or collaboration with foreign nationals</a:t>
            </a:r>
          </a:p>
          <a:p>
            <a:pPr lvl="1">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on any aspect of the research project?</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Prohibit results or deliverables from being disclosed or </a:t>
            </a:r>
          </a:p>
          <a:p>
            <a:pPr lvl="1">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delivered to any country or persons?</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Contain any reference to export controlled technologies </a:t>
            </a:r>
          </a:p>
          <a:p>
            <a:pPr lvl="1">
              <a:buClr>
                <a:srgbClr val="FF9900"/>
              </a:buClr>
              <a:buSzPct val="125000"/>
              <a:buFont typeface="Wingdings" pitchFamily="2" charset="2"/>
              <a:buNone/>
            </a:pPr>
            <a:endParaRPr lang="en-US" sz="2400">
              <a:solidFill>
                <a:schemeClr val="bg1"/>
              </a:solidFill>
              <a:effectLst>
                <a:outerShdw blurRad="38100" dist="38100" dir="2700000" algn="tl">
                  <a:srgbClr val="000000"/>
                </a:outerShdw>
              </a:effectLst>
            </a:endParaRPr>
          </a:p>
          <a:p>
            <a:pPr>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a:t>
            </a:r>
            <a:r>
              <a:rPr lang="en-US" sz="2800">
                <a:solidFill>
                  <a:schemeClr val="bg1"/>
                </a:solidFill>
                <a:effectLst>
                  <a:outerShdw blurRad="38100" dist="38100" dir="2700000" algn="tl">
                    <a:srgbClr val="000000"/>
                  </a:outerShdw>
                </a:effectLst>
              </a:rPr>
              <a:t>Will the project require any tangible export of </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materials to a foreign country of concern?</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Research samples, shared equipment, software, </a:t>
            </a:r>
          </a:p>
          <a:p>
            <a:pPr lvl="1">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publication drafts, travel, other transactions</a:t>
            </a:r>
          </a:p>
        </p:txBody>
      </p:sp>
      <p:pic>
        <p:nvPicPr>
          <p:cNvPr id="240646" name="Picture 6" descr="MCj01345490000[1]"/>
          <p:cNvPicPr>
            <a:picLocks noChangeAspect="1" noChangeArrowheads="1"/>
          </p:cNvPicPr>
          <p:nvPr/>
        </p:nvPicPr>
        <p:blipFill>
          <a:blip r:embed="rId3" cstate="print"/>
          <a:srcRect/>
          <a:stretch>
            <a:fillRect/>
          </a:stretch>
        </p:blipFill>
        <p:spPr bwMode="auto">
          <a:xfrm>
            <a:off x="8035925" y="4648200"/>
            <a:ext cx="1108075" cy="2209800"/>
          </a:xfrm>
          <a:prstGeom prst="rect">
            <a:avLst/>
          </a:prstGeom>
          <a:noFill/>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B76E93A-AB87-491D-B9A0-2C84BEF45FAD}" type="slidenum">
              <a:rPr lang="en-US"/>
              <a:pPr/>
              <a:t>3</a:t>
            </a:fld>
            <a:endParaRPr lang="en-US"/>
          </a:p>
        </p:txBody>
      </p:sp>
      <p:pic>
        <p:nvPicPr>
          <p:cNvPr id="165890"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165891" name="Text Box 3"/>
          <p:cNvSpPr txBox="1">
            <a:spLocks noChangeArrowheads="1"/>
          </p:cNvSpPr>
          <p:nvPr/>
        </p:nvSpPr>
        <p:spPr bwMode="auto">
          <a:xfrm>
            <a:off x="1828800" y="304800"/>
            <a:ext cx="7329488"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Tangible vs. “Deemed Exports”</a:t>
            </a:r>
          </a:p>
        </p:txBody>
      </p:sp>
      <p:sp>
        <p:nvSpPr>
          <p:cNvPr id="165892"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165893" name="Text Box 5"/>
          <p:cNvSpPr txBox="1">
            <a:spLocks noChangeArrowheads="1"/>
          </p:cNvSpPr>
          <p:nvPr/>
        </p:nvSpPr>
        <p:spPr bwMode="auto">
          <a:xfrm>
            <a:off x="228600" y="1447800"/>
            <a:ext cx="8610600" cy="4721225"/>
          </a:xfrm>
          <a:prstGeom prst="rect">
            <a:avLst/>
          </a:prstGeom>
          <a:noFill/>
          <a:ln w="9525">
            <a:noFill/>
            <a:miter lim="800000"/>
            <a:headEnd/>
            <a:tailEnd/>
          </a:ln>
          <a:effectLst/>
        </p:spPr>
        <p:txBody>
          <a:bodyPr>
            <a:spAutoFit/>
          </a:bodyPr>
          <a:lstStyle/>
          <a:p>
            <a:pPr>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An “export” is a tangible shipment of an item, information or </a:t>
            </a:r>
          </a:p>
          <a:p>
            <a:pPr>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software </a:t>
            </a:r>
            <a:r>
              <a:rPr lang="en-US" sz="2400" b="1" i="1">
                <a:solidFill>
                  <a:schemeClr val="bg1"/>
                </a:solidFill>
                <a:effectLst>
                  <a:outerShdw blurRad="38100" dist="38100" dir="2700000" algn="tl">
                    <a:srgbClr val="000000"/>
                  </a:outerShdw>
                </a:effectLst>
              </a:rPr>
              <a:t>outside of the U.S.</a:t>
            </a:r>
          </a:p>
          <a:p>
            <a:pPr>
              <a:buClr>
                <a:srgbClr val="FF9900"/>
              </a:buClr>
              <a:buSzPct val="125000"/>
              <a:buFont typeface="Wingdings" pitchFamily="2" charset="2"/>
              <a:buChar char="§"/>
            </a:pPr>
            <a:endParaRPr lang="en-US" sz="2400">
              <a:solidFill>
                <a:schemeClr val="bg1"/>
              </a:solidFill>
              <a:effectLst>
                <a:outerShdw blurRad="38100" dist="38100" dir="2700000" algn="tl">
                  <a:srgbClr val="000000"/>
                </a:outerShdw>
              </a:effectLst>
            </a:endParaRPr>
          </a:p>
          <a:p>
            <a:pPr>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A “deemed export” is a "release” of information or software </a:t>
            </a:r>
          </a:p>
          <a:p>
            <a:r>
              <a:rPr lang="en-US" sz="2400">
                <a:solidFill>
                  <a:schemeClr val="bg1"/>
                </a:solidFill>
                <a:effectLst>
                  <a:outerShdw blurRad="38100" dist="38100" dir="2700000" algn="tl">
                    <a:srgbClr val="000000"/>
                  </a:outerShdw>
                </a:effectLst>
              </a:rPr>
              <a:t>   code to a foreign person </a:t>
            </a:r>
            <a:r>
              <a:rPr lang="en-US" sz="2400" b="1" i="1">
                <a:solidFill>
                  <a:schemeClr val="bg1"/>
                </a:solidFill>
                <a:effectLst>
                  <a:outerShdw blurRad="38100" dist="38100" dir="2700000" algn="tl">
                    <a:srgbClr val="000000"/>
                  </a:outerShdw>
                </a:effectLst>
              </a:rPr>
              <a:t>in the U.S.</a:t>
            </a:r>
          </a:p>
          <a:p>
            <a:pPr lvl="1">
              <a:buClr>
                <a:srgbClr val="FF9900"/>
              </a:buClr>
              <a:buFontTx/>
              <a:buChar char="•"/>
            </a:pPr>
            <a:r>
              <a:rPr lang="en-US" sz="2400">
                <a:solidFill>
                  <a:schemeClr val="bg1"/>
                </a:solidFill>
                <a:effectLst>
                  <a:outerShdw blurRad="38100" dist="38100" dir="2700000" algn="tl">
                    <a:srgbClr val="000000"/>
                  </a:outerShdw>
                </a:effectLst>
              </a:rPr>
              <a:t>  </a:t>
            </a:r>
            <a:r>
              <a:rPr lang="en-US" sz="2000">
                <a:solidFill>
                  <a:schemeClr val="bg1"/>
                </a:solidFill>
                <a:effectLst>
                  <a:outerShdw blurRad="38100" dist="38100" dir="2700000" algn="tl">
                    <a:srgbClr val="000000"/>
                  </a:outerShdw>
                </a:effectLst>
              </a:rPr>
              <a:t>Transmitting the technology to a foreign national, an individual other</a:t>
            </a:r>
          </a:p>
          <a:p>
            <a:pPr lvl="1">
              <a:buClr>
                <a:srgbClr val="FF9900"/>
              </a:buClr>
            </a:pPr>
            <a:r>
              <a:rPr lang="en-US" sz="2000">
                <a:solidFill>
                  <a:schemeClr val="bg1"/>
                </a:solidFill>
                <a:effectLst>
                  <a:outerShdw blurRad="38100" dist="38100" dir="2700000" algn="tl">
                    <a:srgbClr val="000000"/>
                  </a:outerShdw>
                </a:effectLst>
              </a:rPr>
              <a:t>      than a U.S. citizen or permanent resident, within the United States.</a:t>
            </a:r>
          </a:p>
          <a:p>
            <a:pPr lvl="1">
              <a:buClr>
                <a:srgbClr val="FF9900"/>
              </a:buClr>
              <a:buSzPct val="110000"/>
              <a:buFontTx/>
              <a:buChar char="•"/>
            </a:pPr>
            <a:r>
              <a:rPr lang="en-US" sz="2000">
                <a:solidFill>
                  <a:schemeClr val="bg1"/>
                </a:solidFill>
                <a:effectLst>
                  <a:outerShdw blurRad="38100" dist="38100" dir="2700000" algn="tl">
                    <a:srgbClr val="000000"/>
                  </a:outerShdw>
                </a:effectLst>
              </a:rPr>
              <a:t>   Foreign national – a person residing in the U.S. who is not a lawful </a:t>
            </a:r>
          </a:p>
          <a:p>
            <a:pPr lvl="1">
              <a:buClr>
                <a:srgbClr val="FF9900"/>
              </a:buClr>
            </a:pPr>
            <a:r>
              <a:rPr lang="en-US" sz="2000">
                <a:solidFill>
                  <a:schemeClr val="bg1"/>
                </a:solidFill>
                <a:effectLst>
                  <a:outerShdw blurRad="38100" dist="38100" dir="2700000" algn="tl">
                    <a:srgbClr val="000000"/>
                  </a:outerShdw>
                </a:effectLst>
              </a:rPr>
              <a:t>      permanent resident. </a:t>
            </a:r>
          </a:p>
          <a:p>
            <a:pPr lvl="1">
              <a:buClr>
                <a:srgbClr val="FF9900"/>
              </a:buClr>
              <a:buSzPct val="110000"/>
              <a:buFontTx/>
              <a:buChar char="•"/>
            </a:pPr>
            <a:r>
              <a:rPr lang="en-US" sz="2000">
                <a:solidFill>
                  <a:schemeClr val="bg1"/>
                </a:solidFill>
                <a:effectLst>
                  <a:outerShdw blurRad="38100" dist="38100" dir="2700000" algn="tl">
                    <a:srgbClr val="000000"/>
                  </a:outerShdw>
                </a:effectLst>
              </a:rPr>
              <a:t>   Also includes any foreign corporation, business association, </a:t>
            </a:r>
          </a:p>
          <a:p>
            <a:pPr lvl="1">
              <a:buClr>
                <a:srgbClr val="FF9900"/>
              </a:buClr>
            </a:pPr>
            <a:r>
              <a:rPr lang="en-US" sz="2000">
                <a:solidFill>
                  <a:schemeClr val="bg1"/>
                </a:solidFill>
                <a:effectLst>
                  <a:outerShdw blurRad="38100" dist="38100" dir="2700000" algn="tl">
                    <a:srgbClr val="000000"/>
                  </a:outerShdw>
                </a:effectLst>
              </a:rPr>
              <a:t>      partnership, trust, society, or any other group not incorporated to </a:t>
            </a:r>
          </a:p>
          <a:p>
            <a:pPr lvl="1">
              <a:buClr>
                <a:srgbClr val="FF9900"/>
              </a:buClr>
            </a:pPr>
            <a:r>
              <a:rPr lang="en-US" sz="2000">
                <a:solidFill>
                  <a:schemeClr val="bg1"/>
                </a:solidFill>
                <a:effectLst>
                  <a:outerShdw blurRad="38100" dist="38100" dir="2700000" algn="tl">
                    <a:srgbClr val="000000"/>
                  </a:outerShdw>
                </a:effectLst>
              </a:rPr>
              <a:t>      do business in the U.S., and any international organization, foreign </a:t>
            </a:r>
          </a:p>
          <a:p>
            <a:pPr lvl="1">
              <a:buClr>
                <a:srgbClr val="FF9900"/>
              </a:buClr>
            </a:pPr>
            <a:r>
              <a:rPr lang="en-US" sz="2000">
                <a:solidFill>
                  <a:schemeClr val="bg1"/>
                </a:solidFill>
                <a:effectLst>
                  <a:outerShdw blurRad="38100" dist="38100" dir="2700000" algn="tl">
                    <a:srgbClr val="000000"/>
                  </a:outerShdw>
                </a:effectLst>
              </a:rPr>
              <a:t>      government, or diplomatic entity.</a:t>
            </a:r>
          </a:p>
          <a:p>
            <a:pPr lvl="1">
              <a:buClr>
                <a:srgbClr val="FF9900"/>
              </a:buClr>
              <a:buSzPct val="110000"/>
              <a:buFontTx/>
              <a:buChar char="•"/>
            </a:pPr>
            <a:r>
              <a:rPr lang="en-US" sz="2000">
                <a:solidFill>
                  <a:schemeClr val="bg1"/>
                </a:solidFill>
                <a:effectLst>
                  <a:outerShdw blurRad="38100" dist="38100" dir="2700000" algn="tl">
                    <a:srgbClr val="000000"/>
                  </a:outerShdw>
                </a:effectLst>
              </a:rPr>
              <a:t>  Can be oral or written disclosure, or through visual inspection</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69F31EE-1184-46A8-BD2F-2D8851264A1E}" type="slidenum">
              <a:rPr lang="en-US"/>
              <a:pPr/>
              <a:t>30</a:t>
            </a:fld>
            <a:endParaRPr lang="en-US"/>
          </a:p>
        </p:txBody>
      </p:sp>
      <p:pic>
        <p:nvPicPr>
          <p:cNvPr id="237570"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37572"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37573" name="Rectangle 5"/>
          <p:cNvSpPr>
            <a:spLocks noChangeArrowheads="1"/>
          </p:cNvSpPr>
          <p:nvPr/>
        </p:nvSpPr>
        <p:spPr bwMode="auto">
          <a:xfrm>
            <a:off x="457200" y="1828800"/>
            <a:ext cx="8458200" cy="4114800"/>
          </a:xfrm>
          <a:prstGeom prst="rect">
            <a:avLst/>
          </a:prstGeom>
          <a:noFill/>
          <a:ln w="9525">
            <a:noFill/>
            <a:miter lim="800000"/>
            <a:headEnd/>
            <a:tailEnd/>
          </a:ln>
          <a:effectLst/>
        </p:spPr>
        <p:txBody>
          <a:bodyPr>
            <a:spAutoFit/>
          </a:bodyPr>
          <a:lstStyle/>
          <a:p>
            <a:pPr>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Third-party items, information or software to </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which information exchange, publication freedom</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or foreign national access is restricted</a:t>
            </a:r>
            <a:endParaRPr lang="en-US">
              <a:solidFill>
                <a:schemeClr val="bg1"/>
              </a:solidFill>
              <a:effectLst>
                <a:outerShdw blurRad="38100" dist="38100" dir="2700000" algn="tl">
                  <a:srgbClr val="000000"/>
                </a:outerShdw>
              </a:effectLst>
            </a:endParaRPr>
          </a:p>
          <a:p>
            <a:pPr>
              <a:buClr>
                <a:srgbClr val="FF9900"/>
              </a:buClr>
              <a:buSzPct val="125000"/>
              <a:buFont typeface="Wingdings" pitchFamily="2" charset="2"/>
              <a:buNone/>
            </a:pPr>
            <a:endParaRPr lang="en-US" sz="2800">
              <a:solidFill>
                <a:schemeClr val="bg1"/>
              </a:solidFill>
              <a:effectLst>
                <a:outerShdw blurRad="38100" dist="38100" dir="2700000" algn="tl">
                  <a:srgbClr val="000000"/>
                </a:outerShdw>
              </a:effectLst>
            </a:endParaRPr>
          </a:p>
          <a:p>
            <a:pPr>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Any Item, information or software that is:</a:t>
            </a:r>
          </a:p>
          <a:p>
            <a:pPr lvl="1">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a:t>
            </a:r>
            <a:r>
              <a:rPr lang="en-US" sz="2400">
                <a:solidFill>
                  <a:schemeClr val="bg1"/>
                </a:solidFill>
                <a:effectLst>
                  <a:outerShdw blurRad="38100" dist="38100" dir="2700000" algn="tl">
                    <a:srgbClr val="000000"/>
                  </a:outerShdw>
                </a:effectLst>
              </a:rPr>
              <a:t>Designed or modified for a military use</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For use in outer space</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Potentially used in/for a weapon of mass destruction </a:t>
            </a:r>
          </a:p>
          <a:p>
            <a:pPr lvl="1">
              <a:buClr>
                <a:srgbClr val="FF9900"/>
              </a:buClr>
              <a:buSzPct val="125000"/>
              <a:buFont typeface="Wingdings" pitchFamily="2" charset="2"/>
              <a:buNone/>
            </a:pPr>
            <a:r>
              <a:rPr lang="en-US" sz="2400">
                <a:solidFill>
                  <a:schemeClr val="bg1"/>
                </a:solidFill>
                <a:effectLst>
                  <a:outerShdw blurRad="38100" dist="38100" dir="2700000" algn="tl">
                    <a:srgbClr val="000000"/>
                  </a:outerShdw>
                </a:effectLst>
              </a:rPr>
              <a:t>    (nuclear, chemical, biological, missiles)</a:t>
            </a:r>
          </a:p>
          <a:p>
            <a:pPr lvl="1">
              <a:buClr>
                <a:srgbClr val="FF9900"/>
              </a:buClr>
              <a:buSzPct val="125000"/>
              <a:buFont typeface="Wingdings" pitchFamily="2" charset="2"/>
              <a:buChar char="§"/>
            </a:pPr>
            <a:r>
              <a:rPr lang="en-US" sz="2400">
                <a:solidFill>
                  <a:schemeClr val="bg1"/>
                </a:solidFill>
                <a:effectLst>
                  <a:outerShdw blurRad="38100" dist="38100" dir="2700000" algn="tl">
                    <a:srgbClr val="000000"/>
                  </a:outerShdw>
                </a:effectLst>
              </a:rPr>
              <a:t>  included on any other export control list</a:t>
            </a:r>
            <a:endParaRPr lang="en-US" sz="2800">
              <a:solidFill>
                <a:schemeClr val="bg1"/>
              </a:solidFill>
              <a:effectLst>
                <a:outerShdw blurRad="38100" dist="38100" dir="2700000" algn="tl">
                  <a:srgbClr val="000000"/>
                </a:outerShdw>
              </a:effectLst>
            </a:endParaRPr>
          </a:p>
        </p:txBody>
      </p:sp>
      <p:sp>
        <p:nvSpPr>
          <p:cNvPr id="237574" name="Text Box 6"/>
          <p:cNvSpPr txBox="1">
            <a:spLocks noChangeArrowheads="1"/>
          </p:cNvSpPr>
          <p:nvPr/>
        </p:nvSpPr>
        <p:spPr bwMode="auto">
          <a:xfrm>
            <a:off x="1700213" y="304800"/>
            <a:ext cx="7285037"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More Concerns for Researchers</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83C5ED5-AC55-4139-87A1-48C0EAF74778}" type="slidenum">
              <a:rPr lang="en-US"/>
              <a:pPr/>
              <a:t>31</a:t>
            </a:fld>
            <a:endParaRPr lang="en-US"/>
          </a:p>
        </p:txBody>
      </p:sp>
      <p:pic>
        <p:nvPicPr>
          <p:cNvPr id="238594"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38595" name="Text Box 3"/>
          <p:cNvSpPr txBox="1">
            <a:spLocks noChangeArrowheads="1"/>
          </p:cNvSpPr>
          <p:nvPr/>
        </p:nvSpPr>
        <p:spPr bwMode="auto">
          <a:xfrm>
            <a:off x="2514600" y="304800"/>
            <a:ext cx="5905500"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What Needs to be Done?</a:t>
            </a:r>
          </a:p>
        </p:txBody>
      </p:sp>
      <p:sp>
        <p:nvSpPr>
          <p:cNvPr id="238596"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38598" name="Text Box 6"/>
          <p:cNvSpPr txBox="1">
            <a:spLocks noChangeArrowheads="1"/>
          </p:cNvSpPr>
          <p:nvPr/>
        </p:nvSpPr>
        <p:spPr bwMode="auto">
          <a:xfrm>
            <a:off x="228600" y="1143000"/>
            <a:ext cx="8610600" cy="5337175"/>
          </a:xfrm>
          <a:prstGeom prst="rect">
            <a:avLst/>
          </a:prstGeom>
          <a:noFill/>
          <a:ln w="9525">
            <a:noFill/>
            <a:miter lim="800000"/>
            <a:headEnd/>
            <a:tailEnd/>
          </a:ln>
          <a:effectLst/>
        </p:spPr>
        <p:txBody>
          <a:bodyPr>
            <a:spAutoFit/>
          </a:bodyPr>
          <a:lstStyle/>
          <a:p>
            <a:pPr>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Beware of existing export control laws and </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regulations.</a:t>
            </a:r>
          </a:p>
          <a:p>
            <a:pPr>
              <a:buClr>
                <a:srgbClr val="FF9900"/>
              </a:buClr>
              <a:buSzPct val="125000"/>
              <a:buFont typeface="Wingdings" pitchFamily="2" charset="2"/>
              <a:buNone/>
            </a:pPr>
            <a:endParaRPr lang="en-US" sz="2800">
              <a:solidFill>
                <a:schemeClr val="bg1"/>
              </a:solidFill>
              <a:effectLst>
                <a:outerShdw blurRad="38100" dist="38100" dir="2700000" algn="tl">
                  <a:srgbClr val="000000"/>
                </a:outerShdw>
              </a:effectLst>
            </a:endParaRPr>
          </a:p>
          <a:p>
            <a:pPr>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Screen proposals and contracts for any possibility</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of application to these laws</a:t>
            </a:r>
          </a:p>
          <a:p>
            <a:pPr lvl="1">
              <a:buClr>
                <a:srgbClr val="FF9900"/>
              </a:buClr>
              <a:buSzPct val="125000"/>
              <a:buFontTx/>
              <a:buChar char="•"/>
            </a:pPr>
            <a:r>
              <a:rPr lang="en-US" sz="2000">
                <a:solidFill>
                  <a:schemeClr val="bg1"/>
                </a:solidFill>
                <a:effectLst>
                  <a:outerShdw blurRad="38100" dist="38100" dir="2700000" algn="tl">
                    <a:srgbClr val="000000"/>
                  </a:outerShdw>
                </a:effectLst>
              </a:rPr>
              <a:t>   Shipment of equipment to a foreign country</a:t>
            </a:r>
          </a:p>
          <a:p>
            <a:pPr lvl="1">
              <a:buClr>
                <a:srgbClr val="FF9900"/>
              </a:buClr>
              <a:buSzPct val="125000"/>
              <a:buFontTx/>
              <a:buChar char="•"/>
            </a:pPr>
            <a:r>
              <a:rPr lang="en-US" sz="2000">
                <a:solidFill>
                  <a:schemeClr val="bg1"/>
                </a:solidFill>
                <a:effectLst>
                  <a:outerShdw blurRad="38100" dist="38100" dir="2700000" algn="tl">
                    <a:srgbClr val="000000"/>
                  </a:outerShdw>
                </a:effectLst>
              </a:rPr>
              <a:t>   Training or collaboration with foreign nationals</a:t>
            </a:r>
          </a:p>
          <a:p>
            <a:pPr lvl="1">
              <a:buClr>
                <a:srgbClr val="FF9900"/>
              </a:buClr>
              <a:buSzPct val="125000"/>
              <a:buFontTx/>
              <a:buChar char="•"/>
            </a:pPr>
            <a:r>
              <a:rPr lang="en-US" sz="2000">
                <a:solidFill>
                  <a:schemeClr val="bg1"/>
                </a:solidFill>
                <a:effectLst>
                  <a:outerShdw blurRad="38100" dist="38100" dir="2700000" algn="tl">
                    <a:srgbClr val="000000"/>
                  </a:outerShdw>
                </a:effectLst>
              </a:rPr>
              <a:t>   Any work or travel to an OFAC controlled country</a:t>
            </a:r>
          </a:p>
          <a:p>
            <a:pPr lvl="1">
              <a:buClr>
                <a:srgbClr val="FF9900"/>
              </a:buClr>
              <a:buSzPct val="125000"/>
              <a:buFontTx/>
              <a:buChar char="•"/>
            </a:pPr>
            <a:r>
              <a:rPr lang="en-US" sz="2000">
                <a:solidFill>
                  <a:schemeClr val="bg1"/>
                </a:solidFill>
                <a:effectLst>
                  <a:outerShdw blurRad="38100" dist="38100" dir="2700000" algn="tl">
                    <a:srgbClr val="000000"/>
                  </a:outerShdw>
                </a:effectLst>
              </a:rPr>
              <a:t>   Any reference to export controlled technologies in the award</a:t>
            </a:r>
          </a:p>
          <a:p>
            <a:pPr>
              <a:buClr>
                <a:srgbClr val="FF9900"/>
              </a:buClr>
              <a:buSzPct val="125000"/>
              <a:buFont typeface="Wingdings" pitchFamily="2" charset="2"/>
              <a:buNone/>
            </a:pPr>
            <a:endParaRPr lang="en-US" sz="2800">
              <a:solidFill>
                <a:schemeClr val="bg1"/>
              </a:solidFill>
              <a:effectLst>
                <a:outerShdw blurRad="38100" dist="38100" dir="2700000" algn="tl">
                  <a:srgbClr val="000000"/>
                </a:outerShdw>
              </a:effectLst>
            </a:endParaRPr>
          </a:p>
          <a:p>
            <a:pPr>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Negotiate removal of all contract terms that limit:     </a:t>
            </a:r>
            <a:endParaRPr lang="en-US" sz="2000">
              <a:solidFill>
                <a:schemeClr val="bg1"/>
              </a:solidFill>
              <a:effectLst>
                <a:outerShdw blurRad="38100" dist="38100" dir="2700000" algn="tl">
                  <a:srgbClr val="000000"/>
                </a:outerShdw>
              </a:effectLst>
            </a:endParaRPr>
          </a:p>
          <a:p>
            <a:pPr lvl="1">
              <a:buClr>
                <a:srgbClr val="FF9900"/>
              </a:buClr>
              <a:buSzPct val="115000"/>
              <a:buFontTx/>
              <a:buChar char="•"/>
            </a:pPr>
            <a:r>
              <a:rPr lang="en-US" sz="2000">
                <a:solidFill>
                  <a:schemeClr val="bg1"/>
                </a:solidFill>
                <a:effectLst>
                  <a:outerShdw blurRad="38100" dist="38100" dir="2700000" algn="tl">
                    <a:srgbClr val="000000"/>
                  </a:outerShdw>
                </a:effectLst>
              </a:rPr>
              <a:t>   Rights to publish or present results</a:t>
            </a:r>
          </a:p>
          <a:p>
            <a:pPr lvl="1">
              <a:buClr>
                <a:srgbClr val="FF9900"/>
              </a:buClr>
              <a:buSzPct val="115000"/>
              <a:buFontTx/>
              <a:buChar char="•"/>
            </a:pPr>
            <a:r>
              <a:rPr lang="en-US" sz="2000">
                <a:solidFill>
                  <a:schemeClr val="bg1"/>
                </a:solidFill>
                <a:effectLst>
                  <a:outerShdw blurRad="38100" dist="38100" dir="2700000" algn="tl">
                    <a:srgbClr val="000000"/>
                  </a:outerShdw>
                </a:effectLst>
              </a:rPr>
              <a:t>   Access or participation of foreign nationals</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a:t>
            </a:r>
            <a:endParaRPr lang="en-US" sz="2400">
              <a:solidFill>
                <a:schemeClr val="bg1"/>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3E8E7C6-523C-45DC-B44B-C4FE6340DE79}" type="slidenum">
              <a:rPr lang="en-US"/>
              <a:pPr/>
              <a:t>32</a:t>
            </a:fld>
            <a:endParaRPr lang="en-US"/>
          </a:p>
        </p:txBody>
      </p:sp>
      <p:pic>
        <p:nvPicPr>
          <p:cNvPr id="172034"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172035" name="Text Box 3"/>
          <p:cNvSpPr txBox="1">
            <a:spLocks noChangeArrowheads="1"/>
          </p:cNvSpPr>
          <p:nvPr/>
        </p:nvSpPr>
        <p:spPr bwMode="auto">
          <a:xfrm>
            <a:off x="1676400" y="304800"/>
            <a:ext cx="7212013"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Export Control Contacts at UT</a:t>
            </a:r>
          </a:p>
        </p:txBody>
      </p:sp>
      <p:sp>
        <p:nvSpPr>
          <p:cNvPr id="172036"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172037" name="Text Box 5"/>
          <p:cNvSpPr txBox="1">
            <a:spLocks noChangeArrowheads="1"/>
          </p:cNvSpPr>
          <p:nvPr/>
        </p:nvSpPr>
        <p:spPr bwMode="auto">
          <a:xfrm>
            <a:off x="533400" y="1701800"/>
            <a:ext cx="7745413" cy="3108543"/>
          </a:xfrm>
          <a:prstGeom prst="rect">
            <a:avLst/>
          </a:prstGeom>
          <a:noFill/>
          <a:ln w="9525">
            <a:noFill/>
            <a:miter lim="800000"/>
            <a:headEnd/>
            <a:tailEnd/>
          </a:ln>
          <a:effectLst/>
        </p:spPr>
        <p:txBody>
          <a:bodyPr>
            <a:spAutoFit/>
          </a:bodyPr>
          <a:lstStyle/>
          <a:p>
            <a:r>
              <a:rPr lang="en-US" sz="2800" dirty="0" smtClean="0">
                <a:solidFill>
                  <a:schemeClr val="bg1"/>
                </a:solidFill>
                <a:effectLst>
                  <a:outerShdw blurRad="38100" dist="38100" dir="2700000" algn="tl">
                    <a:srgbClr val="000000"/>
                  </a:outerShdw>
                </a:effectLst>
              </a:rPr>
              <a:t>Kandace Williams, Ph.D.</a:t>
            </a:r>
          </a:p>
          <a:p>
            <a:r>
              <a:rPr lang="en-US" sz="2800" dirty="0" smtClean="0">
                <a:solidFill>
                  <a:schemeClr val="bg1"/>
                </a:solidFill>
                <a:effectLst>
                  <a:outerShdw blurRad="38100" dist="38100" dir="2700000" algn="tl">
                    <a:srgbClr val="000000"/>
                  </a:outerShdw>
                </a:effectLst>
              </a:rPr>
              <a:t>Research </a:t>
            </a:r>
            <a:r>
              <a:rPr lang="en-US" sz="2800" dirty="0">
                <a:solidFill>
                  <a:schemeClr val="bg1"/>
                </a:solidFill>
                <a:effectLst>
                  <a:outerShdw blurRad="38100" dist="38100" dir="2700000" algn="tl">
                    <a:srgbClr val="000000"/>
                  </a:outerShdw>
                </a:effectLst>
              </a:rPr>
              <a:t>Compliance Officer</a:t>
            </a:r>
          </a:p>
          <a:p>
            <a:endParaRPr lang="en-US" sz="2800" dirty="0">
              <a:solidFill>
                <a:schemeClr val="bg1"/>
              </a:solidFill>
              <a:effectLst>
                <a:outerShdw blurRad="38100" dist="38100" dir="2700000" algn="tl">
                  <a:srgbClr val="000000"/>
                </a:outerShdw>
              </a:effectLst>
            </a:endParaRPr>
          </a:p>
          <a:p>
            <a:r>
              <a:rPr lang="en-US" sz="2800" dirty="0">
                <a:solidFill>
                  <a:schemeClr val="bg1"/>
                </a:solidFill>
                <a:effectLst>
                  <a:outerShdw blurRad="38100" dist="38100" dir="2700000" algn="tl">
                    <a:srgbClr val="000000"/>
                  </a:outerShdw>
                </a:effectLst>
              </a:rPr>
              <a:t>Office of Research University Hall – Room 2300</a:t>
            </a:r>
          </a:p>
          <a:p>
            <a:r>
              <a:rPr lang="en-US" sz="2800" dirty="0">
                <a:solidFill>
                  <a:schemeClr val="bg1"/>
                </a:solidFill>
                <a:effectLst>
                  <a:outerShdw blurRad="38100" dist="38100" dir="2700000" algn="tl">
                    <a:srgbClr val="000000"/>
                  </a:outerShdw>
                </a:effectLst>
              </a:rPr>
              <a:t>(419) </a:t>
            </a:r>
            <a:r>
              <a:rPr lang="en-US" sz="2800" dirty="0" smtClean="0">
                <a:solidFill>
                  <a:schemeClr val="bg1"/>
                </a:solidFill>
                <a:effectLst>
                  <a:outerShdw blurRad="38100" dist="38100" dir="2700000" algn="tl">
                    <a:srgbClr val="000000"/>
                  </a:outerShdw>
                </a:effectLst>
              </a:rPr>
              <a:t>530-2844</a:t>
            </a:r>
            <a:endParaRPr lang="en-US" sz="2800" dirty="0">
              <a:solidFill>
                <a:schemeClr val="bg1"/>
              </a:solidFill>
              <a:effectLst>
                <a:outerShdw blurRad="38100" dist="38100" dir="2700000" algn="tl">
                  <a:srgbClr val="000000"/>
                </a:outerShdw>
              </a:effectLst>
            </a:endParaRPr>
          </a:p>
          <a:p>
            <a:r>
              <a:rPr lang="en-US" sz="2800" dirty="0">
                <a:solidFill>
                  <a:schemeClr val="bg1"/>
                </a:solidFill>
                <a:effectLst>
                  <a:outerShdw blurRad="38100" dist="38100" dir="2700000" algn="tl">
                    <a:srgbClr val="000000"/>
                  </a:outerShdw>
                </a:effectLst>
              </a:rPr>
              <a:t>(419) 530-2841(fax)</a:t>
            </a:r>
          </a:p>
          <a:p>
            <a:r>
              <a:rPr lang="en-US" sz="2800" dirty="0" smtClean="0">
                <a:solidFill>
                  <a:schemeClr val="bg1"/>
                </a:solidFill>
                <a:effectLst>
                  <a:outerShdw blurRad="38100" dist="38100" dir="2700000" algn="tl">
                    <a:srgbClr val="000000"/>
                  </a:outerShdw>
                </a:effectLst>
              </a:rPr>
              <a:t>Kandace. Williams@utoledo.edu</a:t>
            </a:r>
            <a:endParaRPr lang="en-US" sz="2800" dirty="0">
              <a:solidFill>
                <a:schemeClr val="bg1"/>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60E49AFD-384A-4850-B12E-520D6F466EF4}" type="slidenum">
              <a:rPr lang="en-US"/>
              <a:pPr/>
              <a:t>33</a:t>
            </a:fld>
            <a:endParaRPr lang="en-US"/>
          </a:p>
        </p:txBody>
      </p:sp>
      <p:pic>
        <p:nvPicPr>
          <p:cNvPr id="249858"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49859" name="Text Box 3"/>
          <p:cNvSpPr txBox="1">
            <a:spLocks noChangeArrowheads="1"/>
          </p:cNvSpPr>
          <p:nvPr/>
        </p:nvSpPr>
        <p:spPr bwMode="auto">
          <a:xfrm>
            <a:off x="3048000" y="304800"/>
            <a:ext cx="4595813"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Test Case Study #1</a:t>
            </a:r>
          </a:p>
        </p:txBody>
      </p:sp>
      <p:sp>
        <p:nvSpPr>
          <p:cNvPr id="249860"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49862" name="Text Box 6"/>
          <p:cNvSpPr txBox="1">
            <a:spLocks noChangeArrowheads="1"/>
          </p:cNvSpPr>
          <p:nvPr/>
        </p:nvSpPr>
        <p:spPr bwMode="auto">
          <a:xfrm>
            <a:off x="304800" y="1560513"/>
            <a:ext cx="8534400" cy="4108450"/>
          </a:xfrm>
          <a:prstGeom prst="rect">
            <a:avLst/>
          </a:prstGeom>
          <a:noFill/>
          <a:ln w="9525">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Your Principal Investigator (PI) is doing research in the field of remote sensing. Your institution receives a research contract from the Department of Defense (DOD) as well as a subcontract from another university in support of this work. Both agreements incorporate the following clause:</a:t>
            </a:r>
          </a:p>
          <a:p>
            <a:endParaRPr lang="en-US" sz="2400">
              <a:solidFill>
                <a:schemeClr val="bg1"/>
              </a:solidFill>
              <a:effectLst>
                <a:outerShdw blurRad="38100" dist="38100" dir="2700000" algn="tl">
                  <a:srgbClr val="000000"/>
                </a:outerShdw>
              </a:effectLst>
            </a:endParaRPr>
          </a:p>
          <a:p>
            <a:pPr lvl="1"/>
            <a:r>
              <a:rPr lang="en-US" sz="2400" i="1">
                <a:solidFill>
                  <a:schemeClr val="bg1"/>
                </a:solidFill>
                <a:effectLst>
                  <a:outerShdw blurRad="38100" dist="38100" dir="2700000" algn="tl">
                    <a:srgbClr val="000000"/>
                  </a:outerShdw>
                </a:effectLst>
              </a:rPr>
              <a:t>The Contractor shall not release to anyone outside the Contractor’s organization any unclassified information, regardless of medium (e.g., film, tape document), pertaining to any part of this contract or any program related to this contract, unless…..</a:t>
            </a:r>
          </a:p>
        </p:txBody>
      </p:sp>
      <p:sp>
        <p:nvSpPr>
          <p:cNvPr id="249863" name="AutoShape 7"/>
          <p:cNvSpPr>
            <a:spLocks noChangeArrowheads="1"/>
          </p:cNvSpPr>
          <p:nvPr/>
        </p:nvSpPr>
        <p:spPr bwMode="auto">
          <a:xfrm rot="-2430339">
            <a:off x="7315200" y="5715000"/>
            <a:ext cx="228600" cy="457200"/>
          </a:xfrm>
          <a:prstGeom prst="downArrow">
            <a:avLst>
              <a:gd name="adj1" fmla="val 50000"/>
              <a:gd name="adj2" fmla="val 50000"/>
            </a:avLst>
          </a:prstGeom>
          <a:solidFill>
            <a:srgbClr val="FF9900"/>
          </a:solidFill>
          <a:ln w="9525">
            <a:solidFill>
              <a:schemeClr val="tx1"/>
            </a:solidFill>
            <a:miter lim="800000"/>
            <a:headEnd/>
            <a:tailEnd/>
          </a:ln>
          <a:effectLst/>
        </p:spPr>
        <p:txBody>
          <a:bodyPr vert="eaVert" wrap="none" anchor="ctr"/>
          <a:lstStyle/>
          <a:p>
            <a:endParaRPr lang="en-US"/>
          </a:p>
        </p:txBody>
      </p:sp>
      <p:sp>
        <p:nvSpPr>
          <p:cNvPr id="249864" name="Text Box 8"/>
          <p:cNvSpPr txBox="1">
            <a:spLocks noChangeArrowheads="1"/>
          </p:cNvSpPr>
          <p:nvPr/>
        </p:nvSpPr>
        <p:spPr bwMode="auto">
          <a:xfrm>
            <a:off x="7070725" y="6132513"/>
            <a:ext cx="946150" cy="366712"/>
          </a:xfrm>
          <a:prstGeom prst="rect">
            <a:avLst/>
          </a:prstGeom>
          <a:noFill/>
          <a:ln w="9525">
            <a:noFill/>
            <a:miter lim="800000"/>
            <a:headEnd/>
            <a:tailEnd/>
          </a:ln>
          <a:effectLst/>
        </p:spPr>
        <p:txBody>
          <a:bodyPr wrap="none">
            <a:spAutoFit/>
          </a:bodyPr>
          <a:lstStyle/>
          <a:p>
            <a:r>
              <a:rPr lang="en-US" i="1">
                <a:solidFill>
                  <a:schemeClr val="bg1"/>
                </a:solidFill>
              </a:rPr>
              <a:t>Answer</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D091A24-4583-4D6E-A81A-20D3A45BDC3F}" type="slidenum">
              <a:rPr lang="en-US"/>
              <a:pPr/>
              <a:t>34</a:t>
            </a:fld>
            <a:endParaRPr lang="en-US"/>
          </a:p>
        </p:txBody>
      </p:sp>
      <p:pic>
        <p:nvPicPr>
          <p:cNvPr id="250882"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50883" name="Text Box 3"/>
          <p:cNvSpPr txBox="1">
            <a:spLocks noChangeArrowheads="1"/>
          </p:cNvSpPr>
          <p:nvPr/>
        </p:nvSpPr>
        <p:spPr bwMode="auto">
          <a:xfrm>
            <a:off x="3048000" y="304800"/>
            <a:ext cx="4595813"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Test Case Study #1</a:t>
            </a:r>
          </a:p>
        </p:txBody>
      </p:sp>
      <p:sp>
        <p:nvSpPr>
          <p:cNvPr id="250884"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50886" name="Text Box 6"/>
          <p:cNvSpPr txBox="1">
            <a:spLocks noChangeArrowheads="1"/>
          </p:cNvSpPr>
          <p:nvPr/>
        </p:nvSpPr>
        <p:spPr bwMode="auto">
          <a:xfrm>
            <a:off x="152400" y="1295400"/>
            <a:ext cx="8839200" cy="4968875"/>
          </a:xfrm>
          <a:prstGeom prst="rect">
            <a:avLst/>
          </a:prstGeom>
          <a:noFill/>
          <a:ln w="9525">
            <a:noFill/>
            <a:miter lim="800000"/>
            <a:headEnd/>
            <a:tailEnd/>
          </a:ln>
          <a:effectLst/>
        </p:spPr>
        <p:txBody>
          <a:bodyPr>
            <a:spAutoFit/>
          </a:bodyPr>
          <a:lstStyle/>
          <a:p>
            <a:pPr>
              <a:buClr>
                <a:srgbClr val="FF9900"/>
              </a:buClr>
              <a:buSzPct val="125000"/>
              <a:buFont typeface="Wingdings" pitchFamily="2" charset="2"/>
              <a:buChar char="§"/>
            </a:pPr>
            <a:r>
              <a:rPr lang="en-US" sz="2000">
                <a:solidFill>
                  <a:schemeClr val="bg1"/>
                </a:solidFill>
              </a:rPr>
              <a:t>   The research to be performed falls under ITAR Category XV. The project </a:t>
            </a:r>
          </a:p>
          <a:p>
            <a:pPr>
              <a:buClr>
                <a:srgbClr val="FF9900"/>
              </a:buClr>
              <a:buSzPct val="125000"/>
              <a:buFont typeface="Wingdings" pitchFamily="2" charset="2"/>
              <a:buNone/>
            </a:pPr>
            <a:r>
              <a:rPr lang="en-US" sz="2000">
                <a:solidFill>
                  <a:schemeClr val="bg1"/>
                </a:solidFill>
              </a:rPr>
              <a:t>     does not involve providing a defense service, because it is a fundamental</a:t>
            </a:r>
          </a:p>
          <a:p>
            <a:pPr>
              <a:buClr>
                <a:srgbClr val="FF9900"/>
              </a:buClr>
              <a:buSzPct val="125000"/>
              <a:buFont typeface="Wingdings" pitchFamily="2" charset="2"/>
              <a:buNone/>
            </a:pPr>
            <a:r>
              <a:rPr lang="en-US" sz="2000">
                <a:solidFill>
                  <a:schemeClr val="bg1"/>
                </a:solidFill>
              </a:rPr>
              <a:t>     research project. </a:t>
            </a:r>
          </a:p>
          <a:p>
            <a:pPr>
              <a:buClr>
                <a:srgbClr val="FF9900"/>
              </a:buClr>
              <a:buSzPct val="125000"/>
              <a:buFont typeface="Wingdings" pitchFamily="2" charset="2"/>
              <a:buChar char="§"/>
            </a:pPr>
            <a:endParaRPr lang="en-US" sz="2000">
              <a:solidFill>
                <a:schemeClr val="bg1"/>
              </a:solidFill>
            </a:endParaRPr>
          </a:p>
          <a:p>
            <a:pPr>
              <a:buClr>
                <a:srgbClr val="FF9900"/>
              </a:buClr>
              <a:buSzPct val="125000"/>
              <a:buFont typeface="Wingdings" pitchFamily="2" charset="2"/>
              <a:buChar char="§"/>
            </a:pPr>
            <a:r>
              <a:rPr lang="en-US" sz="2000">
                <a:solidFill>
                  <a:schemeClr val="bg1"/>
                </a:solidFill>
              </a:rPr>
              <a:t>   This clause could restrict publications.</a:t>
            </a:r>
            <a:r>
              <a:rPr lang="en-US" sz="2000"/>
              <a:t> </a:t>
            </a:r>
            <a:r>
              <a:rPr lang="en-US" sz="2000">
                <a:solidFill>
                  <a:schemeClr val="bg1"/>
                </a:solidFill>
              </a:rPr>
              <a:t>If the restrictive publication clause</a:t>
            </a:r>
          </a:p>
          <a:p>
            <a:pPr>
              <a:buClr>
                <a:srgbClr val="FF9900"/>
              </a:buClr>
              <a:buSzPct val="125000"/>
              <a:buFont typeface="Wingdings" pitchFamily="2" charset="2"/>
              <a:buNone/>
            </a:pPr>
            <a:r>
              <a:rPr lang="en-US" sz="2000">
                <a:solidFill>
                  <a:schemeClr val="bg1"/>
                </a:solidFill>
              </a:rPr>
              <a:t>     is not modified, a license from the State Department would be required to </a:t>
            </a:r>
          </a:p>
          <a:p>
            <a:pPr>
              <a:buClr>
                <a:srgbClr val="FF9900"/>
              </a:buClr>
              <a:buSzPct val="125000"/>
              <a:buFont typeface="Wingdings" pitchFamily="2" charset="2"/>
              <a:buNone/>
            </a:pPr>
            <a:r>
              <a:rPr lang="en-US" sz="2000">
                <a:solidFill>
                  <a:schemeClr val="bg1"/>
                </a:solidFill>
              </a:rPr>
              <a:t>     publish the technical data, unless specifically approved by the DOD.</a:t>
            </a:r>
          </a:p>
          <a:p>
            <a:pPr>
              <a:buClr>
                <a:srgbClr val="FF9900"/>
              </a:buClr>
              <a:buSzPct val="125000"/>
              <a:buFont typeface="Wingdings" pitchFamily="2" charset="2"/>
              <a:buChar char="§"/>
            </a:pPr>
            <a:endParaRPr lang="en-US" sz="2000">
              <a:solidFill>
                <a:schemeClr val="bg1"/>
              </a:solidFill>
            </a:endParaRPr>
          </a:p>
          <a:p>
            <a:pPr>
              <a:buClr>
                <a:srgbClr val="FF9900"/>
              </a:buClr>
              <a:buSzPct val="125000"/>
              <a:buFont typeface="Wingdings" pitchFamily="2" charset="2"/>
              <a:buChar char="§"/>
            </a:pPr>
            <a:r>
              <a:rPr lang="en-US" sz="2000">
                <a:solidFill>
                  <a:schemeClr val="bg1"/>
                </a:solidFill>
              </a:rPr>
              <a:t>   The clause does not comply with various federal policies which state that </a:t>
            </a:r>
          </a:p>
          <a:p>
            <a:pPr>
              <a:buClr>
                <a:srgbClr val="FF9900"/>
              </a:buClr>
              <a:buSzPct val="125000"/>
              <a:buFont typeface="Wingdings" pitchFamily="2" charset="2"/>
              <a:buNone/>
            </a:pPr>
            <a:r>
              <a:rPr lang="en-US" sz="2000">
                <a:solidFill>
                  <a:schemeClr val="bg1"/>
                </a:solidFill>
              </a:rPr>
              <a:t>     papers or other publications resulting from unclassified contracted </a:t>
            </a:r>
          </a:p>
          <a:p>
            <a:pPr>
              <a:buClr>
                <a:srgbClr val="FF9900"/>
              </a:buClr>
              <a:buSzPct val="125000"/>
              <a:buFont typeface="Wingdings" pitchFamily="2" charset="2"/>
              <a:buNone/>
            </a:pPr>
            <a:r>
              <a:rPr lang="en-US" sz="2000">
                <a:solidFill>
                  <a:schemeClr val="bg1"/>
                </a:solidFill>
              </a:rPr>
              <a:t>     fundamental research are exempt from any prepublication controls.</a:t>
            </a:r>
          </a:p>
          <a:p>
            <a:pPr>
              <a:buClr>
                <a:srgbClr val="FF9900"/>
              </a:buClr>
              <a:buSzPct val="125000"/>
              <a:buFont typeface="Wingdings" pitchFamily="2" charset="2"/>
              <a:buNone/>
            </a:pPr>
            <a:endParaRPr lang="en-US" sz="2000">
              <a:solidFill>
                <a:schemeClr val="bg1"/>
              </a:solidFill>
            </a:endParaRPr>
          </a:p>
          <a:p>
            <a:pPr>
              <a:buClr>
                <a:srgbClr val="FF9900"/>
              </a:buClr>
              <a:buSzPct val="125000"/>
              <a:buFont typeface="Wingdings" pitchFamily="2" charset="2"/>
              <a:buChar char="§"/>
            </a:pPr>
            <a:r>
              <a:rPr lang="en-US" sz="2000" b="1" i="1">
                <a:solidFill>
                  <a:schemeClr val="bg1"/>
                </a:solidFill>
              </a:rPr>
              <a:t>   This clause cannot be accepted.</a:t>
            </a:r>
          </a:p>
          <a:p>
            <a:pPr>
              <a:buClr>
                <a:srgbClr val="FF9900"/>
              </a:buClr>
              <a:buSzPct val="125000"/>
              <a:buFont typeface="Wingdings" pitchFamily="2" charset="2"/>
              <a:buChar char="§"/>
            </a:pPr>
            <a:endParaRPr lang="en-US" sz="2000" b="1" i="1">
              <a:solidFill>
                <a:schemeClr val="bg1"/>
              </a:solidFill>
            </a:endParaRPr>
          </a:p>
          <a:p>
            <a:pPr>
              <a:buClr>
                <a:srgbClr val="FF9900"/>
              </a:buClr>
              <a:buSzPct val="125000"/>
              <a:buFont typeface="Wingdings" pitchFamily="2" charset="2"/>
              <a:buChar char="§"/>
            </a:pPr>
            <a:r>
              <a:rPr lang="en-US" sz="2000">
                <a:solidFill>
                  <a:schemeClr val="bg1"/>
                </a:solidFill>
              </a:rPr>
              <a:t>   The clause must be modified to protect the university’s and researcher’s</a:t>
            </a:r>
          </a:p>
          <a:p>
            <a:pPr>
              <a:buClr>
                <a:srgbClr val="FF9900"/>
              </a:buClr>
              <a:buSzPct val="125000"/>
              <a:buFont typeface="Wingdings" pitchFamily="2" charset="2"/>
              <a:buNone/>
            </a:pPr>
            <a:r>
              <a:rPr lang="en-US" sz="2000">
                <a:solidFill>
                  <a:schemeClr val="bg1"/>
                </a:solidFill>
              </a:rPr>
              <a:t>     right to freely publish any and all information pertaining to the project.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3C15CA0-99B7-4112-9CD1-7320836827C1}" type="slidenum">
              <a:rPr lang="en-US"/>
              <a:pPr/>
              <a:t>4</a:t>
            </a:fld>
            <a:endParaRPr lang="en-US"/>
          </a:p>
        </p:txBody>
      </p:sp>
      <p:pic>
        <p:nvPicPr>
          <p:cNvPr id="246786"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46787" name="Text Box 3"/>
          <p:cNvSpPr txBox="1">
            <a:spLocks noChangeArrowheads="1"/>
          </p:cNvSpPr>
          <p:nvPr/>
        </p:nvSpPr>
        <p:spPr bwMode="auto">
          <a:xfrm>
            <a:off x="2057400" y="304800"/>
            <a:ext cx="6626225"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More on “Deemed Exports”</a:t>
            </a:r>
          </a:p>
        </p:txBody>
      </p:sp>
      <p:sp>
        <p:nvSpPr>
          <p:cNvPr id="246788"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46789" name="Rectangle 5"/>
          <p:cNvSpPr>
            <a:spLocks noChangeArrowheads="1"/>
          </p:cNvSpPr>
          <p:nvPr/>
        </p:nvSpPr>
        <p:spPr bwMode="auto">
          <a:xfrm>
            <a:off x="228600" y="1371600"/>
            <a:ext cx="8686800" cy="4525963"/>
          </a:xfrm>
          <a:prstGeom prst="rect">
            <a:avLst/>
          </a:prstGeom>
          <a:noFill/>
          <a:ln w="9525">
            <a:noFill/>
            <a:miter lim="800000"/>
            <a:headEnd/>
            <a:tailEnd/>
          </a:ln>
          <a:effectLst/>
        </p:spPr>
        <p:txBody>
          <a:bodyPr/>
          <a:lstStyle/>
          <a:p>
            <a:pPr>
              <a:lnSpc>
                <a:spcPct val="80000"/>
              </a:lnSpc>
              <a:spcBef>
                <a:spcPct val="20000"/>
              </a:spcBef>
              <a:buClr>
                <a:srgbClr val="FF9900"/>
              </a:buClr>
              <a:buSzPct val="125000"/>
              <a:buFont typeface="Wingdings" pitchFamily="2" charset="2"/>
              <a:buChar char="§"/>
            </a:pPr>
            <a:r>
              <a:rPr lang="en-US" sz="2600">
                <a:solidFill>
                  <a:schemeClr val="bg1"/>
                </a:solidFill>
              </a:rPr>
              <a:t>   For an immigrant alien who possesses a green </a:t>
            </a:r>
          </a:p>
          <a:p>
            <a:pPr>
              <a:lnSpc>
                <a:spcPct val="80000"/>
              </a:lnSpc>
              <a:spcBef>
                <a:spcPct val="20000"/>
              </a:spcBef>
              <a:buClr>
                <a:srgbClr val="FF9900"/>
              </a:buClr>
              <a:buSzPct val="125000"/>
              <a:buFont typeface="Wingdings" pitchFamily="2" charset="2"/>
              <a:buNone/>
            </a:pPr>
            <a:r>
              <a:rPr lang="en-US" sz="2600">
                <a:solidFill>
                  <a:schemeClr val="bg1"/>
                </a:solidFill>
              </a:rPr>
              <a:t>     card for permanent residence in the U.S.: For the </a:t>
            </a:r>
          </a:p>
          <a:p>
            <a:pPr>
              <a:lnSpc>
                <a:spcPct val="80000"/>
              </a:lnSpc>
              <a:spcBef>
                <a:spcPct val="20000"/>
              </a:spcBef>
              <a:buClr>
                <a:srgbClr val="FF9900"/>
              </a:buClr>
              <a:buSzPct val="125000"/>
              <a:buFont typeface="Wingdings" pitchFamily="2" charset="2"/>
              <a:buNone/>
            </a:pPr>
            <a:r>
              <a:rPr lang="en-US" sz="2600">
                <a:solidFill>
                  <a:schemeClr val="bg1"/>
                </a:solidFill>
              </a:rPr>
              <a:t>     purposes of export control regulations, such an </a:t>
            </a:r>
          </a:p>
          <a:p>
            <a:pPr>
              <a:lnSpc>
                <a:spcPct val="80000"/>
              </a:lnSpc>
              <a:spcBef>
                <a:spcPct val="20000"/>
              </a:spcBef>
              <a:buClr>
                <a:srgbClr val="FF9900"/>
              </a:buClr>
              <a:buSzPct val="125000"/>
              <a:buFont typeface="Wingdings" pitchFamily="2" charset="2"/>
              <a:buNone/>
            </a:pPr>
            <a:r>
              <a:rPr lang="en-US" sz="2600">
                <a:solidFill>
                  <a:schemeClr val="bg1"/>
                </a:solidFill>
              </a:rPr>
              <a:t>     individual is a “U.S.” person and can be allowed </a:t>
            </a:r>
          </a:p>
          <a:p>
            <a:pPr>
              <a:lnSpc>
                <a:spcPct val="80000"/>
              </a:lnSpc>
              <a:spcBef>
                <a:spcPct val="20000"/>
              </a:spcBef>
              <a:buClr>
                <a:srgbClr val="FF9900"/>
              </a:buClr>
              <a:buSzPct val="125000"/>
              <a:buFont typeface="Wingdings" pitchFamily="2" charset="2"/>
              <a:buNone/>
            </a:pPr>
            <a:r>
              <a:rPr lang="en-US" sz="2600">
                <a:solidFill>
                  <a:schemeClr val="bg1"/>
                </a:solidFill>
              </a:rPr>
              <a:t>     access to export controlled information without an </a:t>
            </a:r>
          </a:p>
          <a:p>
            <a:pPr>
              <a:lnSpc>
                <a:spcPct val="80000"/>
              </a:lnSpc>
              <a:spcBef>
                <a:spcPct val="20000"/>
              </a:spcBef>
              <a:buClr>
                <a:srgbClr val="FF9900"/>
              </a:buClr>
              <a:buSzPct val="125000"/>
              <a:buFont typeface="Wingdings" pitchFamily="2" charset="2"/>
              <a:buNone/>
            </a:pPr>
            <a:r>
              <a:rPr lang="en-US" sz="2600">
                <a:solidFill>
                  <a:schemeClr val="bg1"/>
                </a:solidFill>
              </a:rPr>
              <a:t>     export license.</a:t>
            </a:r>
          </a:p>
          <a:p>
            <a:pPr>
              <a:lnSpc>
                <a:spcPct val="80000"/>
              </a:lnSpc>
              <a:spcBef>
                <a:spcPct val="20000"/>
              </a:spcBef>
              <a:buClr>
                <a:srgbClr val="FF9900"/>
              </a:buClr>
              <a:buSzPct val="125000"/>
              <a:buFont typeface="Wingdings" pitchFamily="2" charset="2"/>
              <a:buNone/>
            </a:pPr>
            <a:endParaRPr lang="en-US" sz="2600">
              <a:solidFill>
                <a:schemeClr val="bg1"/>
              </a:solidFill>
            </a:endParaRPr>
          </a:p>
          <a:p>
            <a:pPr>
              <a:lnSpc>
                <a:spcPct val="80000"/>
              </a:lnSpc>
              <a:spcBef>
                <a:spcPct val="20000"/>
              </a:spcBef>
              <a:buClr>
                <a:srgbClr val="FF9900"/>
              </a:buClr>
              <a:buSzPct val="125000"/>
              <a:buFont typeface="Wingdings" pitchFamily="2" charset="2"/>
              <a:buChar char="§"/>
            </a:pPr>
            <a:r>
              <a:rPr lang="en-US" sz="2600">
                <a:solidFill>
                  <a:schemeClr val="bg1"/>
                </a:solidFill>
              </a:rPr>
              <a:t>   For a UT employee who is an immigrant alien who</a:t>
            </a:r>
          </a:p>
          <a:p>
            <a:pPr>
              <a:lnSpc>
                <a:spcPct val="80000"/>
              </a:lnSpc>
              <a:spcBef>
                <a:spcPct val="20000"/>
              </a:spcBef>
              <a:buClr>
                <a:srgbClr val="FF9900"/>
              </a:buClr>
              <a:buSzPct val="125000"/>
              <a:buFont typeface="Wingdings" pitchFamily="2" charset="2"/>
              <a:buNone/>
            </a:pPr>
            <a:r>
              <a:rPr lang="en-US" sz="2600">
                <a:solidFill>
                  <a:schemeClr val="bg1"/>
                </a:solidFill>
              </a:rPr>
              <a:t>     does </a:t>
            </a:r>
            <a:r>
              <a:rPr lang="en-US" sz="2600" b="1" i="1">
                <a:solidFill>
                  <a:schemeClr val="bg1"/>
                </a:solidFill>
              </a:rPr>
              <a:t>not</a:t>
            </a:r>
            <a:r>
              <a:rPr lang="en-US" sz="2600">
                <a:solidFill>
                  <a:schemeClr val="bg1"/>
                </a:solidFill>
              </a:rPr>
              <a:t> posses a green card for permanent </a:t>
            </a:r>
          </a:p>
          <a:p>
            <a:pPr>
              <a:lnSpc>
                <a:spcPct val="80000"/>
              </a:lnSpc>
              <a:spcBef>
                <a:spcPct val="20000"/>
              </a:spcBef>
              <a:buClr>
                <a:srgbClr val="FF9900"/>
              </a:buClr>
              <a:buSzPct val="125000"/>
              <a:buFont typeface="Wingdings" pitchFamily="2" charset="2"/>
              <a:buNone/>
            </a:pPr>
            <a:r>
              <a:rPr lang="en-US" sz="2600">
                <a:solidFill>
                  <a:schemeClr val="bg1"/>
                </a:solidFill>
              </a:rPr>
              <a:t>     residence in the U.S.: Only ITAR provides a limited</a:t>
            </a:r>
          </a:p>
          <a:p>
            <a:pPr>
              <a:lnSpc>
                <a:spcPct val="80000"/>
              </a:lnSpc>
              <a:spcBef>
                <a:spcPct val="20000"/>
              </a:spcBef>
              <a:buClr>
                <a:srgbClr val="FF9900"/>
              </a:buClr>
              <a:buSzPct val="125000"/>
              <a:buFont typeface="Wingdings" pitchFamily="2" charset="2"/>
              <a:buNone/>
            </a:pPr>
            <a:r>
              <a:rPr lang="en-US" sz="2600">
                <a:solidFill>
                  <a:schemeClr val="bg1"/>
                </a:solidFill>
              </a:rPr>
              <a:t>     exemption to disclose technical data at MSU to full-</a:t>
            </a:r>
          </a:p>
          <a:p>
            <a:pPr>
              <a:lnSpc>
                <a:spcPct val="80000"/>
              </a:lnSpc>
              <a:spcBef>
                <a:spcPct val="20000"/>
              </a:spcBef>
              <a:buClr>
                <a:srgbClr val="FF9900"/>
              </a:buClr>
              <a:buSzPct val="125000"/>
              <a:buFont typeface="Wingdings" pitchFamily="2" charset="2"/>
              <a:buNone/>
            </a:pPr>
            <a:r>
              <a:rPr lang="en-US" sz="2600">
                <a:solidFill>
                  <a:schemeClr val="bg1"/>
                </a:solidFill>
              </a:rPr>
              <a:t>     time foreign employees under specific conditions.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EF5240BF-3D6A-42C9-8EAF-EC62CFDC17D8}" type="slidenum">
              <a:rPr lang="en-US"/>
              <a:pPr/>
              <a:t>5</a:t>
            </a:fld>
            <a:endParaRPr lang="en-US"/>
          </a:p>
        </p:txBody>
      </p:sp>
      <p:pic>
        <p:nvPicPr>
          <p:cNvPr id="168962"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168963" name="Text Box 3"/>
          <p:cNvSpPr txBox="1">
            <a:spLocks noChangeArrowheads="1"/>
          </p:cNvSpPr>
          <p:nvPr/>
        </p:nvSpPr>
        <p:spPr bwMode="auto">
          <a:xfrm>
            <a:off x="2362200" y="304800"/>
            <a:ext cx="6264275"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What are Export Controls?</a:t>
            </a:r>
          </a:p>
        </p:txBody>
      </p:sp>
      <p:sp>
        <p:nvSpPr>
          <p:cNvPr id="168964"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168965" name="Rectangle 5"/>
          <p:cNvSpPr>
            <a:spLocks noChangeArrowheads="1"/>
          </p:cNvSpPr>
          <p:nvPr/>
        </p:nvSpPr>
        <p:spPr bwMode="auto">
          <a:xfrm>
            <a:off x="2819400" y="1676400"/>
            <a:ext cx="6172200" cy="4362450"/>
          </a:xfrm>
          <a:prstGeom prst="rect">
            <a:avLst/>
          </a:prstGeom>
          <a:noFill/>
          <a:ln w="9525">
            <a:noFill/>
            <a:miter lim="800000"/>
            <a:headEnd/>
            <a:tailEnd/>
          </a:ln>
          <a:effectLst/>
        </p:spPr>
        <p:txBody>
          <a:bodyPr>
            <a:spAutoFit/>
          </a:bodyPr>
          <a:lstStyle/>
          <a:p>
            <a:pPr>
              <a:buClr>
                <a:srgbClr val="FF9900"/>
              </a:buClr>
              <a:buSzPct val="125000"/>
              <a:buFont typeface="Wingdings" pitchFamily="2" charset="2"/>
              <a:buChar char="§"/>
            </a:pPr>
            <a:r>
              <a:rPr lang="en-US" sz="2800" b="1">
                <a:solidFill>
                  <a:schemeClr val="bg1"/>
                </a:solidFill>
                <a:effectLst>
                  <a:outerShdw blurRad="38100" dist="38100" dir="2700000" algn="tl">
                    <a:srgbClr val="000000"/>
                  </a:outerShdw>
                </a:effectLst>
              </a:rPr>
              <a:t>  Export controls</a:t>
            </a:r>
            <a:r>
              <a:rPr lang="en-US" sz="2800">
                <a:solidFill>
                  <a:schemeClr val="bg1"/>
                </a:solidFill>
                <a:effectLst>
                  <a:outerShdw blurRad="38100" dist="38100" dir="2700000" algn="tl">
                    <a:srgbClr val="000000"/>
                  </a:outerShdw>
                </a:effectLst>
              </a:rPr>
              <a:t> are federal laws</a:t>
            </a:r>
          </a:p>
          <a:p>
            <a:pPr>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that regulate the export of sensitive </a:t>
            </a:r>
          </a:p>
          <a:p>
            <a:r>
              <a:rPr lang="en-US" sz="2800">
                <a:solidFill>
                  <a:schemeClr val="bg1"/>
                </a:solidFill>
                <a:effectLst>
                  <a:outerShdw blurRad="38100" dist="38100" dir="2700000" algn="tl">
                    <a:srgbClr val="000000"/>
                  </a:outerShdw>
                </a:effectLst>
              </a:rPr>
              <a:t>    technologies, equipment, software, </a:t>
            </a:r>
          </a:p>
          <a:p>
            <a:r>
              <a:rPr lang="en-US" sz="2800">
                <a:solidFill>
                  <a:schemeClr val="bg1"/>
                </a:solidFill>
                <a:effectLst>
                  <a:outerShdw blurRad="38100" dist="38100" dir="2700000" algn="tl">
                    <a:srgbClr val="000000"/>
                  </a:outerShdw>
                </a:effectLst>
              </a:rPr>
              <a:t>    biological agents, and related data</a:t>
            </a:r>
          </a:p>
          <a:p>
            <a:r>
              <a:rPr lang="en-US" sz="2800">
                <a:solidFill>
                  <a:schemeClr val="bg1"/>
                </a:solidFill>
                <a:effectLst>
                  <a:outerShdw blurRad="38100" dist="38100" dir="2700000" algn="tl">
                    <a:srgbClr val="000000"/>
                  </a:outerShdw>
                </a:effectLst>
              </a:rPr>
              <a:t>    and services to anyone, including</a:t>
            </a:r>
          </a:p>
          <a:p>
            <a:r>
              <a:rPr lang="en-US" sz="2800">
                <a:solidFill>
                  <a:schemeClr val="bg1"/>
                </a:solidFill>
                <a:effectLst>
                  <a:outerShdw blurRad="38100" dist="38100" dir="2700000" algn="tl">
                    <a:srgbClr val="000000"/>
                  </a:outerShdw>
                </a:effectLst>
              </a:rPr>
              <a:t>    U.S. citizens, or to foreign </a:t>
            </a:r>
          </a:p>
          <a:p>
            <a:r>
              <a:rPr lang="en-US" sz="2800">
                <a:solidFill>
                  <a:schemeClr val="bg1"/>
                </a:solidFill>
                <a:effectLst>
                  <a:outerShdw blurRad="38100" dist="38100" dir="2700000" algn="tl">
                    <a:srgbClr val="000000"/>
                  </a:outerShdw>
                </a:effectLst>
              </a:rPr>
              <a:t>    nationals or representatives of a </a:t>
            </a:r>
          </a:p>
          <a:p>
            <a:r>
              <a:rPr lang="en-US" sz="2800">
                <a:solidFill>
                  <a:schemeClr val="bg1"/>
                </a:solidFill>
                <a:effectLst>
                  <a:outerShdw blurRad="38100" dist="38100" dir="2700000" algn="tl">
                    <a:srgbClr val="000000"/>
                  </a:outerShdw>
                </a:effectLst>
              </a:rPr>
              <a:t>    foreign entity on U.S. soil for </a:t>
            </a:r>
          </a:p>
          <a:p>
            <a:r>
              <a:rPr lang="en-US" sz="2800">
                <a:solidFill>
                  <a:schemeClr val="bg1"/>
                </a:solidFill>
                <a:effectLst>
                  <a:outerShdw blurRad="38100" dist="38100" dir="2700000" algn="tl">
                    <a:srgbClr val="000000"/>
                  </a:outerShdw>
                </a:effectLst>
              </a:rPr>
              <a:t>    reasons of national security and </a:t>
            </a:r>
          </a:p>
          <a:p>
            <a:r>
              <a:rPr lang="en-US" sz="2800">
                <a:solidFill>
                  <a:schemeClr val="bg1"/>
                </a:solidFill>
                <a:effectLst>
                  <a:outerShdw blurRad="38100" dist="38100" dir="2700000" algn="tl">
                    <a:srgbClr val="000000"/>
                  </a:outerShdw>
                </a:effectLst>
              </a:rPr>
              <a:t>    protection of trade.</a:t>
            </a:r>
          </a:p>
        </p:txBody>
      </p:sp>
      <p:pic>
        <p:nvPicPr>
          <p:cNvPr id="168966" name="Picture 6" descr="MCj01743270000[1]"/>
          <p:cNvPicPr>
            <a:picLocks noChangeAspect="1" noChangeArrowheads="1"/>
          </p:cNvPicPr>
          <p:nvPr/>
        </p:nvPicPr>
        <p:blipFill>
          <a:blip r:embed="rId3" cstate="print"/>
          <a:srcRect/>
          <a:stretch>
            <a:fillRect/>
          </a:stretch>
        </p:blipFill>
        <p:spPr bwMode="auto">
          <a:xfrm>
            <a:off x="152400" y="2362200"/>
            <a:ext cx="2590800" cy="2584450"/>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D78CD2A1-D7B8-4AF2-8AEA-96B27F20733E}" type="slidenum">
              <a:rPr lang="en-US"/>
              <a:pPr/>
              <a:t>6</a:t>
            </a:fld>
            <a:endParaRPr lang="en-US"/>
          </a:p>
        </p:txBody>
      </p:sp>
      <p:pic>
        <p:nvPicPr>
          <p:cNvPr id="219138"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19139" name="Text Box 3"/>
          <p:cNvSpPr txBox="1">
            <a:spLocks noChangeArrowheads="1"/>
          </p:cNvSpPr>
          <p:nvPr/>
        </p:nvSpPr>
        <p:spPr bwMode="auto">
          <a:xfrm>
            <a:off x="2362200" y="304800"/>
            <a:ext cx="6149975"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Export Control Objectives</a:t>
            </a:r>
          </a:p>
        </p:txBody>
      </p:sp>
      <p:sp>
        <p:nvSpPr>
          <p:cNvPr id="219140"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19141" name="Rectangle 5"/>
          <p:cNvSpPr>
            <a:spLocks noChangeArrowheads="1"/>
          </p:cNvSpPr>
          <p:nvPr/>
        </p:nvSpPr>
        <p:spPr bwMode="auto">
          <a:xfrm>
            <a:off x="304800" y="1600200"/>
            <a:ext cx="8534400" cy="4362450"/>
          </a:xfrm>
          <a:prstGeom prst="rect">
            <a:avLst/>
          </a:prstGeom>
          <a:noFill/>
          <a:ln w="9525">
            <a:noFill/>
            <a:miter lim="800000"/>
            <a:headEnd/>
            <a:tailEnd/>
          </a:ln>
          <a:effectLst/>
        </p:spPr>
        <p:txBody>
          <a:bodyPr>
            <a:spAutoFit/>
          </a:bodyPr>
          <a:lstStyle/>
          <a:p>
            <a:pPr>
              <a:buClr>
                <a:srgbClr val="FF9900"/>
              </a:buClr>
              <a:buSzPct val="125000"/>
              <a:buFont typeface="Wingdings" pitchFamily="2" charset="2"/>
              <a:buChar char="§"/>
            </a:pPr>
            <a:r>
              <a:rPr lang="en-US" sz="2800" b="1">
                <a:solidFill>
                  <a:schemeClr val="bg1"/>
                </a:solidFill>
                <a:effectLst>
                  <a:outerShdw blurRad="38100" dist="38100" dir="2700000" algn="tl">
                    <a:srgbClr val="000000"/>
                  </a:outerShdw>
                </a:effectLst>
              </a:rPr>
              <a:t>  Deny our adversaries the means to advance </a:t>
            </a:r>
          </a:p>
          <a:p>
            <a:pPr>
              <a:buClr>
                <a:srgbClr val="FF9900"/>
              </a:buClr>
              <a:buSzPct val="125000"/>
              <a:buFont typeface="Wingdings" pitchFamily="2" charset="2"/>
              <a:buNone/>
            </a:pPr>
            <a:r>
              <a:rPr lang="en-US" sz="2800" b="1">
                <a:solidFill>
                  <a:schemeClr val="bg1"/>
                </a:solidFill>
                <a:effectLst>
                  <a:outerShdw blurRad="38100" dist="38100" dir="2700000" algn="tl">
                    <a:srgbClr val="000000"/>
                  </a:outerShdw>
                </a:effectLst>
              </a:rPr>
              <a:t>    their military potential</a:t>
            </a:r>
          </a:p>
          <a:p>
            <a:pPr>
              <a:buClr>
                <a:srgbClr val="FF9900"/>
              </a:buClr>
              <a:buSzPct val="125000"/>
              <a:buFont typeface="Wingdings" pitchFamily="2" charset="2"/>
              <a:buChar char="§"/>
            </a:pPr>
            <a:r>
              <a:rPr lang="en-US" sz="2800" b="1">
                <a:solidFill>
                  <a:schemeClr val="bg1"/>
                </a:solidFill>
                <a:effectLst>
                  <a:outerShdw blurRad="38100" dist="38100" dir="2700000" algn="tl">
                    <a:srgbClr val="000000"/>
                  </a:outerShdw>
                </a:effectLst>
              </a:rPr>
              <a:t>  Implement foreign policy objectives</a:t>
            </a:r>
          </a:p>
          <a:p>
            <a:pPr>
              <a:buClr>
                <a:srgbClr val="FF9900"/>
              </a:buClr>
              <a:buSzPct val="125000"/>
              <a:buFont typeface="Wingdings" pitchFamily="2" charset="2"/>
              <a:buChar char="§"/>
            </a:pPr>
            <a:r>
              <a:rPr lang="en-US" sz="2800" b="1">
                <a:solidFill>
                  <a:schemeClr val="bg1"/>
                </a:solidFill>
                <a:effectLst>
                  <a:outerShdw blurRad="38100" dist="38100" dir="2700000" algn="tl">
                    <a:srgbClr val="000000"/>
                  </a:outerShdw>
                </a:effectLst>
              </a:rPr>
              <a:t>  Prevent Terrorism</a:t>
            </a:r>
          </a:p>
          <a:p>
            <a:pPr>
              <a:buClr>
                <a:srgbClr val="FF9900"/>
              </a:buClr>
              <a:buSzPct val="125000"/>
              <a:buFont typeface="Wingdings" pitchFamily="2" charset="2"/>
              <a:buChar char="§"/>
            </a:pPr>
            <a:r>
              <a:rPr lang="en-US" sz="2800" b="1">
                <a:solidFill>
                  <a:schemeClr val="bg1"/>
                </a:solidFill>
                <a:effectLst>
                  <a:outerShdw blurRad="38100" dist="38100" dir="2700000" algn="tl">
                    <a:srgbClr val="000000"/>
                  </a:outerShdw>
                </a:effectLst>
              </a:rPr>
              <a:t>  Inhibit the proliferation of Weapons </a:t>
            </a:r>
          </a:p>
          <a:p>
            <a:pPr>
              <a:buClr>
                <a:srgbClr val="FF9900"/>
              </a:buClr>
              <a:buSzPct val="125000"/>
              <a:buFont typeface="Wingdings" pitchFamily="2" charset="2"/>
              <a:buNone/>
            </a:pPr>
            <a:r>
              <a:rPr lang="en-US" sz="2800" b="1">
                <a:solidFill>
                  <a:schemeClr val="bg1"/>
                </a:solidFill>
                <a:effectLst>
                  <a:outerShdw blurRad="38100" dist="38100" dir="2700000" algn="tl">
                    <a:srgbClr val="000000"/>
                  </a:outerShdw>
                </a:effectLst>
              </a:rPr>
              <a:t>    of Mass Destruction</a:t>
            </a:r>
          </a:p>
          <a:p>
            <a:pPr>
              <a:buClr>
                <a:srgbClr val="FF9900"/>
              </a:buClr>
              <a:buSzPct val="125000"/>
              <a:buFont typeface="Wingdings" pitchFamily="2" charset="2"/>
              <a:buChar char="§"/>
            </a:pPr>
            <a:r>
              <a:rPr lang="en-US" sz="2800" b="1">
                <a:solidFill>
                  <a:schemeClr val="bg1"/>
                </a:solidFill>
                <a:effectLst>
                  <a:outerShdw blurRad="38100" dist="38100" dir="2700000" algn="tl">
                    <a:srgbClr val="000000"/>
                  </a:outerShdw>
                </a:effectLst>
              </a:rPr>
              <a:t>  Fulfill Multilateral Obligations </a:t>
            </a:r>
          </a:p>
          <a:p>
            <a:pPr>
              <a:buClr>
                <a:srgbClr val="FF9900"/>
              </a:buClr>
              <a:buSzPct val="125000"/>
              <a:buFont typeface="Wingdings" pitchFamily="2" charset="2"/>
              <a:buNone/>
            </a:pPr>
            <a:r>
              <a:rPr lang="en-US" sz="2800" b="1">
                <a:solidFill>
                  <a:schemeClr val="bg1"/>
                </a:solidFill>
                <a:effectLst>
                  <a:outerShdw blurRad="38100" dist="38100" dir="2700000" algn="tl">
                    <a:srgbClr val="000000"/>
                  </a:outerShdw>
                </a:effectLst>
              </a:rPr>
              <a:t>    (UN sanctions, </a:t>
            </a:r>
          </a:p>
          <a:p>
            <a:pPr>
              <a:buClr>
                <a:srgbClr val="FF9900"/>
              </a:buClr>
              <a:buSzPct val="125000"/>
              <a:buFont typeface="Wingdings" pitchFamily="2" charset="2"/>
              <a:buNone/>
            </a:pPr>
            <a:r>
              <a:rPr lang="en-US" sz="2800" b="1">
                <a:solidFill>
                  <a:schemeClr val="bg1"/>
                </a:solidFill>
                <a:effectLst>
                  <a:outerShdw blurRad="38100" dist="38100" dir="2700000" algn="tl">
                    <a:srgbClr val="000000"/>
                  </a:outerShdw>
                </a:effectLst>
              </a:rPr>
              <a:t>    various trade </a:t>
            </a:r>
          </a:p>
          <a:p>
            <a:pPr>
              <a:buClr>
                <a:srgbClr val="FF9900"/>
              </a:buClr>
              <a:buSzPct val="125000"/>
              <a:buFont typeface="Wingdings" pitchFamily="2" charset="2"/>
              <a:buNone/>
            </a:pPr>
            <a:r>
              <a:rPr lang="en-US" sz="2800" b="1">
                <a:solidFill>
                  <a:schemeClr val="bg1"/>
                </a:solidFill>
                <a:effectLst>
                  <a:outerShdw blurRad="38100" dist="38100" dir="2700000" algn="tl">
                    <a:srgbClr val="000000"/>
                  </a:outerShdw>
                </a:effectLst>
              </a:rPr>
              <a:t>    agreements).</a:t>
            </a:r>
            <a:endParaRPr lang="en-US" sz="2800">
              <a:solidFill>
                <a:schemeClr val="bg1"/>
              </a:solidFill>
              <a:effectLst>
                <a:outerShdw blurRad="38100" dist="38100" dir="2700000" algn="tl">
                  <a:srgbClr val="000000"/>
                </a:outerShdw>
              </a:effectLst>
            </a:endParaRPr>
          </a:p>
        </p:txBody>
      </p:sp>
      <p:pic>
        <p:nvPicPr>
          <p:cNvPr id="219143" name="Picture 7" descr="MPj04222430000[1]"/>
          <p:cNvPicPr>
            <a:picLocks noChangeAspect="1" noChangeArrowheads="1"/>
          </p:cNvPicPr>
          <p:nvPr/>
        </p:nvPicPr>
        <p:blipFill>
          <a:blip r:embed="rId3" cstate="print"/>
          <a:srcRect/>
          <a:stretch>
            <a:fillRect/>
          </a:stretch>
        </p:blipFill>
        <p:spPr bwMode="auto">
          <a:xfrm>
            <a:off x="7385050" y="2819400"/>
            <a:ext cx="1474788" cy="2209800"/>
          </a:xfrm>
          <a:prstGeom prst="rect">
            <a:avLst/>
          </a:prstGeom>
          <a:noFill/>
          <a:ln w="9525">
            <a:solidFill>
              <a:schemeClr val="tx1"/>
            </a:solidFill>
            <a:miter lim="800000"/>
            <a:headEnd/>
            <a:tailEnd/>
          </a:ln>
        </p:spPr>
      </p:pic>
      <p:pic>
        <p:nvPicPr>
          <p:cNvPr id="219144" name="Picture 8" descr="MPj03992860000[1]"/>
          <p:cNvPicPr>
            <a:picLocks noChangeAspect="1" noChangeArrowheads="1"/>
          </p:cNvPicPr>
          <p:nvPr/>
        </p:nvPicPr>
        <p:blipFill>
          <a:blip r:embed="rId4" cstate="print"/>
          <a:srcRect/>
          <a:stretch>
            <a:fillRect/>
          </a:stretch>
        </p:blipFill>
        <p:spPr bwMode="auto">
          <a:xfrm>
            <a:off x="6629400" y="5029200"/>
            <a:ext cx="2225675" cy="1482725"/>
          </a:xfrm>
          <a:prstGeom prst="rect">
            <a:avLst/>
          </a:prstGeom>
          <a:noFill/>
          <a:ln w="9525">
            <a:solidFill>
              <a:schemeClr val="tx1"/>
            </a:solidFill>
            <a:miter lim="800000"/>
            <a:headEnd/>
            <a:tailEnd/>
          </a:ln>
        </p:spPr>
      </p:pic>
      <p:pic>
        <p:nvPicPr>
          <p:cNvPr id="219147" name="Picture 11" descr="MPj01850650000[1]"/>
          <p:cNvPicPr>
            <a:picLocks noChangeAspect="1" noChangeArrowheads="1"/>
          </p:cNvPicPr>
          <p:nvPr/>
        </p:nvPicPr>
        <p:blipFill>
          <a:blip r:embed="rId5" cstate="print"/>
          <a:srcRect/>
          <a:stretch>
            <a:fillRect/>
          </a:stretch>
        </p:blipFill>
        <p:spPr bwMode="auto">
          <a:xfrm>
            <a:off x="4422775" y="5037138"/>
            <a:ext cx="2209800" cy="1473200"/>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F9F97693-C72E-4BDF-95BF-4E6D4E65ED34}" type="slidenum">
              <a:rPr lang="en-US"/>
              <a:pPr/>
              <a:t>7</a:t>
            </a:fld>
            <a:endParaRPr lang="en-US"/>
          </a:p>
        </p:txBody>
      </p:sp>
      <p:pic>
        <p:nvPicPr>
          <p:cNvPr id="169986"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169987" name="Text Box 3"/>
          <p:cNvSpPr txBox="1">
            <a:spLocks noChangeArrowheads="1"/>
          </p:cNvSpPr>
          <p:nvPr/>
        </p:nvSpPr>
        <p:spPr bwMode="auto">
          <a:xfrm>
            <a:off x="1701800" y="304800"/>
            <a:ext cx="7442200"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Why are These Laws Important?</a:t>
            </a:r>
          </a:p>
        </p:txBody>
      </p:sp>
      <p:sp>
        <p:nvSpPr>
          <p:cNvPr id="169988"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169989" name="Rectangle 5"/>
          <p:cNvSpPr>
            <a:spLocks noChangeArrowheads="1"/>
          </p:cNvSpPr>
          <p:nvPr/>
        </p:nvSpPr>
        <p:spPr bwMode="auto">
          <a:xfrm>
            <a:off x="304800" y="1371600"/>
            <a:ext cx="8153400" cy="1066800"/>
          </a:xfrm>
          <a:prstGeom prst="rect">
            <a:avLst/>
          </a:prstGeom>
          <a:noFill/>
          <a:ln w="9525">
            <a:noFill/>
            <a:miter lim="800000"/>
            <a:headEnd/>
            <a:tailEnd/>
          </a:ln>
          <a:effectLst/>
        </p:spPr>
        <p:txBody>
          <a:bodyPr/>
          <a:lstStyle/>
          <a:p>
            <a:pPr>
              <a:spcBef>
                <a:spcPct val="20000"/>
              </a:spcBef>
              <a:buClr>
                <a:srgbClr val="FF9900"/>
              </a:buClr>
              <a:buFont typeface="Wingdings" pitchFamily="2" charset="2"/>
              <a:buChar char="§"/>
            </a:pPr>
            <a:r>
              <a:rPr lang="en-US" sz="2800">
                <a:solidFill>
                  <a:schemeClr val="bg1"/>
                </a:solidFill>
                <a:effectLst>
                  <a:outerShdw blurRad="38100" dist="38100" dir="2700000" algn="tl">
                    <a:srgbClr val="000000"/>
                  </a:outerShdw>
                </a:effectLst>
              </a:rPr>
              <a:t>  Violations of trade sanctions and export controls </a:t>
            </a:r>
          </a:p>
          <a:p>
            <a:pPr>
              <a:spcBef>
                <a:spcPct val="20000"/>
              </a:spcBef>
            </a:pPr>
            <a:r>
              <a:rPr lang="en-US" sz="2800">
                <a:solidFill>
                  <a:schemeClr val="bg1"/>
                </a:solidFill>
                <a:effectLst>
                  <a:outerShdw blurRad="38100" dist="38100" dir="2700000" algn="tl">
                    <a:srgbClr val="000000"/>
                  </a:outerShdw>
                </a:effectLst>
              </a:rPr>
              <a:t>    can result in criminal penalties:</a:t>
            </a:r>
          </a:p>
        </p:txBody>
      </p:sp>
      <p:pic>
        <p:nvPicPr>
          <p:cNvPr id="169990" name="Picture 6" descr="MCPE01695_0000[1]"/>
          <p:cNvPicPr>
            <a:picLocks noChangeAspect="1" noChangeArrowheads="1"/>
          </p:cNvPicPr>
          <p:nvPr/>
        </p:nvPicPr>
        <p:blipFill>
          <a:blip r:embed="rId3" cstate="print"/>
          <a:srcRect/>
          <a:stretch>
            <a:fillRect/>
          </a:stretch>
        </p:blipFill>
        <p:spPr bwMode="auto">
          <a:xfrm>
            <a:off x="6934200" y="3810000"/>
            <a:ext cx="1657350" cy="2292350"/>
          </a:xfrm>
          <a:prstGeom prst="rect">
            <a:avLst/>
          </a:prstGeom>
          <a:noFill/>
        </p:spPr>
      </p:pic>
      <p:pic>
        <p:nvPicPr>
          <p:cNvPr id="169995" name="Picture 11" descr="MCj03832440000[1]"/>
          <p:cNvPicPr>
            <a:picLocks noChangeAspect="1" noChangeArrowheads="1"/>
          </p:cNvPicPr>
          <p:nvPr/>
        </p:nvPicPr>
        <p:blipFill>
          <a:blip r:embed="rId4" cstate="print"/>
          <a:srcRect/>
          <a:stretch>
            <a:fillRect/>
          </a:stretch>
        </p:blipFill>
        <p:spPr bwMode="auto">
          <a:xfrm>
            <a:off x="381000" y="2590800"/>
            <a:ext cx="2354263" cy="1606550"/>
          </a:xfrm>
          <a:prstGeom prst="rect">
            <a:avLst/>
          </a:prstGeom>
          <a:noFill/>
        </p:spPr>
      </p:pic>
      <p:sp>
        <p:nvSpPr>
          <p:cNvPr id="169996" name="Text Box 12"/>
          <p:cNvSpPr txBox="1">
            <a:spLocks noChangeArrowheads="1"/>
          </p:cNvSpPr>
          <p:nvPr/>
        </p:nvSpPr>
        <p:spPr bwMode="auto">
          <a:xfrm>
            <a:off x="2667000" y="2895600"/>
            <a:ext cx="4379913" cy="946150"/>
          </a:xfrm>
          <a:prstGeom prst="rect">
            <a:avLst/>
          </a:prstGeom>
          <a:noFill/>
          <a:ln w="9525">
            <a:noFill/>
            <a:miter lim="800000"/>
            <a:headEnd/>
            <a:tailEnd/>
          </a:ln>
          <a:effectLst/>
        </p:spPr>
        <p:txBody>
          <a:bodyPr wrap="none">
            <a:spAutoFit/>
          </a:bodyPr>
          <a:lstStyle/>
          <a:p>
            <a:pPr algn="ctr"/>
            <a:r>
              <a:rPr lang="en-US" sz="2800" b="1">
                <a:solidFill>
                  <a:schemeClr val="bg1"/>
                </a:solidFill>
                <a:effectLst>
                  <a:outerShdw blurRad="38100" dist="38100" dir="2700000" algn="tl">
                    <a:srgbClr val="000000"/>
                  </a:outerShdw>
                </a:effectLst>
              </a:rPr>
              <a:t>Heavy Institutional Fines</a:t>
            </a:r>
          </a:p>
          <a:p>
            <a:pPr algn="ctr"/>
            <a:r>
              <a:rPr lang="en-US" sz="2800">
                <a:solidFill>
                  <a:schemeClr val="bg1"/>
                </a:solidFill>
                <a:effectLst>
                  <a:outerShdw blurRad="38100" dist="38100" dir="2700000" algn="tl">
                    <a:srgbClr val="000000"/>
                  </a:outerShdw>
                </a:effectLst>
              </a:rPr>
              <a:t>(up to $1 M per violation)</a:t>
            </a:r>
          </a:p>
        </p:txBody>
      </p:sp>
      <p:sp>
        <p:nvSpPr>
          <p:cNvPr id="169998" name="Text Box 14"/>
          <p:cNvSpPr txBox="1">
            <a:spLocks noChangeArrowheads="1"/>
          </p:cNvSpPr>
          <p:nvPr/>
        </p:nvSpPr>
        <p:spPr bwMode="auto">
          <a:xfrm>
            <a:off x="2122488" y="5181600"/>
            <a:ext cx="4700587" cy="946150"/>
          </a:xfrm>
          <a:prstGeom prst="rect">
            <a:avLst/>
          </a:prstGeom>
          <a:noFill/>
          <a:ln w="9525">
            <a:noFill/>
            <a:miter lim="800000"/>
            <a:headEnd/>
            <a:tailEnd/>
          </a:ln>
          <a:effectLst/>
        </p:spPr>
        <p:txBody>
          <a:bodyPr wrap="none">
            <a:spAutoFit/>
          </a:bodyPr>
          <a:lstStyle/>
          <a:p>
            <a:pPr algn="ctr"/>
            <a:r>
              <a:rPr lang="en-US" sz="2800" b="1">
                <a:solidFill>
                  <a:schemeClr val="bg1"/>
                </a:solidFill>
                <a:effectLst>
                  <a:outerShdw blurRad="38100" dist="38100" dir="2700000" algn="tl">
                    <a:srgbClr val="000000"/>
                  </a:outerShdw>
                </a:effectLst>
              </a:rPr>
              <a:t>Individual Prison Terms</a:t>
            </a:r>
          </a:p>
          <a:p>
            <a:pPr algn="ctr"/>
            <a:r>
              <a:rPr lang="en-US" sz="2800">
                <a:solidFill>
                  <a:schemeClr val="bg1"/>
                </a:solidFill>
                <a:effectLst>
                  <a:outerShdw blurRad="38100" dist="38100" dir="2700000" algn="tl">
                    <a:srgbClr val="000000"/>
                  </a:outerShdw>
                </a:effectLst>
              </a:rPr>
              <a:t>(up to 20 years per violation)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D3CA24C-971E-4959-BDE4-BE5FD2A8AF32}" type="slidenum">
              <a:rPr lang="en-US"/>
              <a:pPr/>
              <a:t>8</a:t>
            </a:fld>
            <a:endParaRPr lang="en-US"/>
          </a:p>
        </p:txBody>
      </p:sp>
      <p:pic>
        <p:nvPicPr>
          <p:cNvPr id="171010"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171011" name="Text Box 3"/>
          <p:cNvSpPr txBox="1">
            <a:spLocks noChangeArrowheads="1"/>
          </p:cNvSpPr>
          <p:nvPr/>
        </p:nvSpPr>
        <p:spPr bwMode="auto">
          <a:xfrm>
            <a:off x="1981200" y="304800"/>
            <a:ext cx="6862763"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Enforcement of Control Laws</a:t>
            </a:r>
          </a:p>
        </p:txBody>
      </p:sp>
      <p:sp>
        <p:nvSpPr>
          <p:cNvPr id="171012"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171013" name="Rectangle 5"/>
          <p:cNvSpPr>
            <a:spLocks noChangeArrowheads="1"/>
          </p:cNvSpPr>
          <p:nvPr/>
        </p:nvSpPr>
        <p:spPr bwMode="auto">
          <a:xfrm>
            <a:off x="228600" y="1600200"/>
            <a:ext cx="8610600" cy="4525963"/>
          </a:xfrm>
          <a:prstGeom prst="rect">
            <a:avLst/>
          </a:prstGeom>
          <a:noFill/>
          <a:ln w="9525">
            <a:noFill/>
            <a:miter lim="800000"/>
            <a:headEnd/>
            <a:tailEnd/>
          </a:ln>
          <a:effectLst/>
        </p:spPr>
        <p:txBody>
          <a:bodyPr/>
          <a:lstStyle/>
          <a:p>
            <a:pPr>
              <a:lnSpc>
                <a:spcPct val="90000"/>
              </a:lnSpc>
              <a:spcBef>
                <a:spcPct val="20000"/>
              </a:spcBef>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Department of Commerce – Export Administration</a:t>
            </a:r>
          </a:p>
          <a:p>
            <a:pPr>
              <a:lnSpc>
                <a:spcPct val="90000"/>
              </a:lnSpc>
              <a:spcBef>
                <a:spcPct val="20000"/>
              </a:spcBef>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Regulations (EAR)</a:t>
            </a:r>
          </a:p>
          <a:p>
            <a:pPr>
              <a:lnSpc>
                <a:spcPct val="90000"/>
              </a:lnSpc>
              <a:spcBef>
                <a:spcPct val="20000"/>
              </a:spcBef>
              <a:buClr>
                <a:srgbClr val="FF9900"/>
              </a:buClr>
              <a:buSzPct val="125000"/>
              <a:buFont typeface="Wingdings" pitchFamily="2" charset="2"/>
              <a:buChar char="§"/>
            </a:pPr>
            <a:endParaRPr lang="en-US" sz="1600">
              <a:solidFill>
                <a:schemeClr val="bg1"/>
              </a:solidFill>
              <a:effectLst>
                <a:outerShdw blurRad="38100" dist="38100" dir="2700000" algn="tl">
                  <a:srgbClr val="000000"/>
                </a:outerShdw>
              </a:effectLst>
            </a:endParaRPr>
          </a:p>
          <a:p>
            <a:pPr>
              <a:lnSpc>
                <a:spcPct val="90000"/>
              </a:lnSpc>
              <a:spcBef>
                <a:spcPct val="20000"/>
              </a:spcBef>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Department of State – International Traffic in Arms</a:t>
            </a:r>
          </a:p>
          <a:p>
            <a:pPr>
              <a:lnSpc>
                <a:spcPct val="90000"/>
              </a:lnSpc>
              <a:spcBef>
                <a:spcPct val="20000"/>
              </a:spcBef>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Regulations (ITAR)</a:t>
            </a:r>
          </a:p>
          <a:p>
            <a:pPr>
              <a:lnSpc>
                <a:spcPct val="90000"/>
              </a:lnSpc>
              <a:spcBef>
                <a:spcPct val="20000"/>
              </a:spcBef>
              <a:buClr>
                <a:srgbClr val="FF9900"/>
              </a:buClr>
              <a:buSzPct val="125000"/>
              <a:buFont typeface="Wingdings" pitchFamily="2" charset="2"/>
              <a:buChar char="§"/>
            </a:pPr>
            <a:endParaRPr lang="en-US" sz="1600">
              <a:solidFill>
                <a:schemeClr val="bg1"/>
              </a:solidFill>
              <a:effectLst>
                <a:outerShdw blurRad="38100" dist="38100" dir="2700000" algn="tl">
                  <a:srgbClr val="000000"/>
                </a:outerShdw>
              </a:effectLst>
            </a:endParaRPr>
          </a:p>
          <a:p>
            <a:pPr>
              <a:lnSpc>
                <a:spcPct val="90000"/>
              </a:lnSpc>
              <a:spcBef>
                <a:spcPct val="20000"/>
              </a:spcBef>
              <a:buClr>
                <a:srgbClr val="FF9900"/>
              </a:buClr>
              <a:buSzPct val="125000"/>
              <a:buFont typeface="Wingdings" pitchFamily="2" charset="2"/>
              <a:buChar char="§"/>
            </a:pPr>
            <a:r>
              <a:rPr lang="en-US" sz="2800">
                <a:solidFill>
                  <a:schemeClr val="bg1"/>
                </a:solidFill>
                <a:effectLst>
                  <a:outerShdw blurRad="38100" dist="38100" dir="2700000" algn="tl">
                    <a:srgbClr val="000000"/>
                  </a:outerShdw>
                </a:effectLst>
              </a:rPr>
              <a:t>  Department of Treasury, Office of Foreign Assets</a:t>
            </a:r>
          </a:p>
          <a:p>
            <a:pPr>
              <a:lnSpc>
                <a:spcPct val="90000"/>
              </a:lnSpc>
              <a:spcBef>
                <a:spcPct val="20000"/>
              </a:spcBef>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Control (OFAC) – Restricts exports and imports </a:t>
            </a:r>
          </a:p>
          <a:p>
            <a:pPr>
              <a:lnSpc>
                <a:spcPct val="90000"/>
              </a:lnSpc>
              <a:spcBef>
                <a:spcPct val="20000"/>
              </a:spcBef>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through economic sanctions against certain </a:t>
            </a:r>
          </a:p>
          <a:p>
            <a:pPr>
              <a:lnSpc>
                <a:spcPct val="90000"/>
              </a:lnSpc>
              <a:spcBef>
                <a:spcPct val="20000"/>
              </a:spcBef>
              <a:buClr>
                <a:srgbClr val="FF9900"/>
              </a:buClr>
              <a:buSzPct val="125000"/>
              <a:buFont typeface="Wingdings" pitchFamily="2" charset="2"/>
              <a:buNone/>
            </a:pPr>
            <a:r>
              <a:rPr lang="en-US" sz="2800">
                <a:solidFill>
                  <a:schemeClr val="bg1"/>
                </a:solidFill>
                <a:effectLst>
                  <a:outerShdw blurRad="38100" dist="38100" dir="2700000" algn="tl">
                    <a:srgbClr val="000000"/>
                  </a:outerShdw>
                </a:effectLst>
              </a:rPr>
              <a:t>        countries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A18D9A2-743A-47F5-8F04-8FDD51376DE0}" type="slidenum">
              <a:rPr lang="en-US"/>
              <a:pPr/>
              <a:t>9</a:t>
            </a:fld>
            <a:endParaRPr lang="en-US"/>
          </a:p>
        </p:txBody>
      </p:sp>
      <p:pic>
        <p:nvPicPr>
          <p:cNvPr id="220162" name="Picture 2" descr="logoblackrev"/>
          <p:cNvPicPr>
            <a:picLocks noChangeAspect="1" noChangeArrowheads="1"/>
          </p:cNvPicPr>
          <p:nvPr/>
        </p:nvPicPr>
        <p:blipFill>
          <a:blip r:embed="rId2" cstate="print"/>
          <a:srcRect/>
          <a:stretch>
            <a:fillRect/>
          </a:stretch>
        </p:blipFill>
        <p:spPr bwMode="auto">
          <a:xfrm>
            <a:off x="57150" y="6335713"/>
            <a:ext cx="1371600" cy="493712"/>
          </a:xfrm>
          <a:prstGeom prst="rect">
            <a:avLst/>
          </a:prstGeom>
          <a:noFill/>
        </p:spPr>
      </p:pic>
      <p:sp>
        <p:nvSpPr>
          <p:cNvPr id="220163" name="Text Box 3"/>
          <p:cNvSpPr txBox="1">
            <a:spLocks noChangeArrowheads="1"/>
          </p:cNvSpPr>
          <p:nvPr/>
        </p:nvSpPr>
        <p:spPr bwMode="auto">
          <a:xfrm>
            <a:off x="1905000" y="304800"/>
            <a:ext cx="6929438" cy="701675"/>
          </a:xfrm>
          <a:prstGeom prst="rect">
            <a:avLst/>
          </a:prstGeom>
          <a:noFill/>
          <a:ln w="9525">
            <a:noFill/>
            <a:miter lim="800000"/>
            <a:headEnd/>
            <a:tailEnd/>
          </a:ln>
          <a:effectLst/>
        </p:spPr>
        <p:txBody>
          <a:bodyPr wrap="none">
            <a:spAutoFit/>
          </a:bodyPr>
          <a:lstStyle/>
          <a:p>
            <a:pPr eaLnBrk="0" hangingPunct="0"/>
            <a:r>
              <a:rPr lang="en-US" sz="4000" b="1">
                <a:solidFill>
                  <a:srgbClr val="FFFFCC"/>
                </a:solidFill>
                <a:effectLst>
                  <a:outerShdw blurRad="38100" dist="38100" dir="2700000" algn="tl">
                    <a:srgbClr val="000000"/>
                  </a:outerShdw>
                </a:effectLst>
                <a:latin typeface="Albertus" pitchFamily="34" charset="0"/>
              </a:rPr>
              <a:t>E</a:t>
            </a:r>
            <a:r>
              <a:rPr lang="en-US" sz="2400" b="1">
                <a:solidFill>
                  <a:srgbClr val="FFFFCC"/>
                </a:solidFill>
                <a:effectLst>
                  <a:outerShdw blurRad="38100" dist="38100" dir="2700000" algn="tl">
                    <a:srgbClr val="000000"/>
                  </a:outerShdw>
                </a:effectLst>
                <a:latin typeface="Albertus" pitchFamily="34" charset="0"/>
              </a:rPr>
              <a:t>xport</a:t>
            </a:r>
            <a:r>
              <a:rPr lang="en-US" sz="4000" b="1">
                <a:solidFill>
                  <a:srgbClr val="FFFFCC"/>
                </a:solidFill>
                <a:effectLst>
                  <a:outerShdw blurRad="38100" dist="38100" dir="2700000" algn="tl">
                    <a:srgbClr val="000000"/>
                  </a:outerShdw>
                </a:effectLst>
                <a:latin typeface="Albertus" pitchFamily="34" charset="0"/>
              </a:rPr>
              <a:t> A</a:t>
            </a:r>
            <a:r>
              <a:rPr lang="en-US" sz="2400" b="1">
                <a:solidFill>
                  <a:srgbClr val="FFFFCC"/>
                </a:solidFill>
                <a:effectLst>
                  <a:outerShdw blurRad="38100" dist="38100" dir="2700000" algn="tl">
                    <a:srgbClr val="000000"/>
                  </a:outerShdw>
                </a:effectLst>
                <a:latin typeface="Albertus" pitchFamily="34" charset="0"/>
              </a:rPr>
              <a:t>dministration</a:t>
            </a:r>
            <a:r>
              <a:rPr lang="en-US" sz="4000" b="1">
                <a:solidFill>
                  <a:srgbClr val="FFFFCC"/>
                </a:solidFill>
                <a:effectLst>
                  <a:outerShdw blurRad="38100" dist="38100" dir="2700000" algn="tl">
                    <a:srgbClr val="000000"/>
                  </a:outerShdw>
                </a:effectLst>
                <a:latin typeface="Albertus" pitchFamily="34" charset="0"/>
              </a:rPr>
              <a:t> R</a:t>
            </a:r>
            <a:r>
              <a:rPr lang="en-US" sz="2400" b="1">
                <a:solidFill>
                  <a:srgbClr val="FFFFCC"/>
                </a:solidFill>
                <a:effectLst>
                  <a:outerShdw blurRad="38100" dist="38100" dir="2700000" algn="tl">
                    <a:srgbClr val="000000"/>
                  </a:outerShdw>
                </a:effectLst>
                <a:latin typeface="Albertus" pitchFamily="34" charset="0"/>
              </a:rPr>
              <a:t>egulations </a:t>
            </a:r>
            <a:r>
              <a:rPr lang="en-US" sz="4000" b="1">
                <a:solidFill>
                  <a:srgbClr val="FFFFCC"/>
                </a:solidFill>
                <a:effectLst>
                  <a:outerShdw blurRad="38100" dist="38100" dir="2700000" algn="tl">
                    <a:srgbClr val="000000"/>
                  </a:outerShdw>
                </a:effectLst>
                <a:latin typeface="Albertus" pitchFamily="34" charset="0"/>
              </a:rPr>
              <a:t>(EAR)</a:t>
            </a:r>
          </a:p>
        </p:txBody>
      </p:sp>
      <p:sp>
        <p:nvSpPr>
          <p:cNvPr id="220164" name="Rectangle 4"/>
          <p:cNvSpPr>
            <a:spLocks noChangeArrowheads="1"/>
          </p:cNvSpPr>
          <p:nvPr/>
        </p:nvSpPr>
        <p:spPr bwMode="auto">
          <a:xfrm flipV="1">
            <a:off x="1676400" y="1066800"/>
            <a:ext cx="7467600" cy="76200"/>
          </a:xfrm>
          <a:prstGeom prst="rect">
            <a:avLst/>
          </a:prstGeom>
          <a:gradFill rotWithShape="1">
            <a:gsLst>
              <a:gs pos="0">
                <a:srgbClr val="E6DCAC"/>
              </a:gs>
              <a:gs pos="23000">
                <a:srgbClr val="C7AC4C"/>
              </a:gs>
              <a:gs pos="55000">
                <a:srgbClr val="E6D78A"/>
              </a:gs>
              <a:gs pos="70000">
                <a:srgbClr val="C7AC4C"/>
              </a:gs>
              <a:gs pos="88000">
                <a:srgbClr val="E6D78A"/>
              </a:gs>
              <a:gs pos="100000">
                <a:srgbClr val="E6DCAC"/>
              </a:gs>
            </a:gsLst>
            <a:lin ang="0" scaled="1"/>
          </a:gradFill>
          <a:ln w="9525">
            <a:noFill/>
            <a:miter lim="800000"/>
            <a:headEnd/>
            <a:tailEnd/>
          </a:ln>
          <a:effectLst/>
        </p:spPr>
        <p:txBody>
          <a:bodyPr wrap="none" anchor="ctr"/>
          <a:lstStyle/>
          <a:p>
            <a:endParaRPr lang="en-US"/>
          </a:p>
        </p:txBody>
      </p:sp>
      <p:sp>
        <p:nvSpPr>
          <p:cNvPr id="220165" name="Rectangle 5"/>
          <p:cNvSpPr>
            <a:spLocks noChangeArrowheads="1"/>
          </p:cNvSpPr>
          <p:nvPr/>
        </p:nvSpPr>
        <p:spPr bwMode="auto">
          <a:xfrm>
            <a:off x="228600" y="1447800"/>
            <a:ext cx="8915400" cy="4525963"/>
          </a:xfrm>
          <a:prstGeom prst="rect">
            <a:avLst/>
          </a:prstGeom>
          <a:noFill/>
          <a:ln w="9525">
            <a:noFill/>
            <a:miter lim="800000"/>
            <a:headEnd/>
            <a:tailEnd/>
          </a:ln>
          <a:effectLst/>
        </p:spPr>
        <p:txBody>
          <a:bodyPr/>
          <a:lstStyle/>
          <a:p>
            <a:pPr>
              <a:spcBef>
                <a:spcPct val="20000"/>
              </a:spcBef>
              <a:buClr>
                <a:srgbClr val="FF9900"/>
              </a:buClr>
              <a:buSzPct val="125000"/>
              <a:buFont typeface="Wingdings" pitchFamily="2" charset="2"/>
              <a:buChar char="§"/>
            </a:pPr>
            <a:r>
              <a:rPr lang="en-US" sz="2800">
                <a:solidFill>
                  <a:schemeClr val="bg1"/>
                </a:solidFill>
              </a:rPr>
              <a:t>  Enforced by Bureau of Industry &amp; Security (BIS)</a:t>
            </a:r>
          </a:p>
          <a:p>
            <a:pPr>
              <a:spcBef>
                <a:spcPct val="20000"/>
              </a:spcBef>
              <a:buClr>
                <a:srgbClr val="FF9900"/>
              </a:buClr>
              <a:buSzPct val="125000"/>
              <a:buFont typeface="Wingdings" pitchFamily="2" charset="2"/>
              <a:buChar char="§"/>
            </a:pPr>
            <a:r>
              <a:rPr lang="en-US" sz="2800">
                <a:solidFill>
                  <a:schemeClr val="bg1"/>
                </a:solidFill>
              </a:rPr>
              <a:t>  Governs export and re-export of all U.S. origin </a:t>
            </a:r>
          </a:p>
          <a:p>
            <a:pPr>
              <a:spcBef>
                <a:spcPct val="20000"/>
              </a:spcBef>
              <a:buClr>
                <a:srgbClr val="FF9900"/>
              </a:buClr>
              <a:buSzPct val="125000"/>
              <a:buFont typeface="Wingdings" pitchFamily="2" charset="2"/>
              <a:buNone/>
            </a:pPr>
            <a:r>
              <a:rPr lang="en-US" sz="2800">
                <a:solidFill>
                  <a:schemeClr val="bg1"/>
                </a:solidFill>
              </a:rPr>
              <a:t>      items, information and/or software</a:t>
            </a:r>
          </a:p>
          <a:p>
            <a:pPr>
              <a:spcBef>
                <a:spcPct val="20000"/>
              </a:spcBef>
              <a:buClr>
                <a:srgbClr val="FF9900"/>
              </a:buClr>
              <a:buSzPct val="125000"/>
              <a:buFont typeface="Wingdings" pitchFamily="2" charset="2"/>
              <a:buChar char="§"/>
            </a:pPr>
            <a:r>
              <a:rPr lang="en-US" sz="2800">
                <a:solidFill>
                  <a:schemeClr val="bg1"/>
                </a:solidFill>
              </a:rPr>
              <a:t>  Covers “dual use” items, information and software</a:t>
            </a:r>
          </a:p>
          <a:p>
            <a:pPr>
              <a:spcBef>
                <a:spcPct val="20000"/>
              </a:spcBef>
              <a:buClr>
                <a:srgbClr val="FF9900"/>
              </a:buClr>
              <a:buSzPct val="125000"/>
              <a:buFont typeface="Wingdings" pitchFamily="2" charset="2"/>
              <a:buNone/>
            </a:pPr>
            <a:r>
              <a:rPr lang="en-US" sz="2800">
                <a:solidFill>
                  <a:schemeClr val="bg1"/>
                </a:solidFill>
              </a:rPr>
              <a:t>      designed for commercial purposes but having </a:t>
            </a:r>
          </a:p>
          <a:p>
            <a:pPr>
              <a:spcBef>
                <a:spcPct val="20000"/>
              </a:spcBef>
              <a:buClr>
                <a:srgbClr val="FF9900"/>
              </a:buClr>
              <a:buSzPct val="125000"/>
              <a:buFont typeface="Wingdings" pitchFamily="2" charset="2"/>
              <a:buNone/>
            </a:pPr>
            <a:r>
              <a:rPr lang="en-US" sz="2800">
                <a:solidFill>
                  <a:schemeClr val="bg1"/>
                </a:solidFill>
              </a:rPr>
              <a:t>      military applications</a:t>
            </a:r>
          </a:p>
          <a:p>
            <a:pPr>
              <a:spcBef>
                <a:spcPct val="20000"/>
              </a:spcBef>
              <a:buClr>
                <a:srgbClr val="FF9900"/>
              </a:buClr>
              <a:buSzPct val="125000"/>
              <a:buFont typeface="Wingdings" pitchFamily="2" charset="2"/>
              <a:buChar char="§"/>
            </a:pPr>
            <a:r>
              <a:rPr lang="en-US" sz="2800">
                <a:solidFill>
                  <a:schemeClr val="bg1"/>
                </a:solidFill>
              </a:rPr>
              <a:t>  Exports organized into 10 discrete categories on</a:t>
            </a:r>
          </a:p>
          <a:p>
            <a:pPr>
              <a:spcBef>
                <a:spcPct val="20000"/>
              </a:spcBef>
              <a:buClr>
                <a:srgbClr val="FF9900"/>
              </a:buClr>
              <a:buSzPct val="125000"/>
              <a:buFont typeface="Wingdings" pitchFamily="2" charset="2"/>
              <a:buNone/>
            </a:pPr>
            <a:r>
              <a:rPr lang="en-US" sz="2800">
                <a:solidFill>
                  <a:schemeClr val="bg1"/>
                </a:solidFill>
              </a:rPr>
              <a:t>      Commodity Control List (CCL)</a:t>
            </a:r>
          </a:p>
          <a:p>
            <a:pPr lvl="2">
              <a:spcBef>
                <a:spcPct val="20000"/>
              </a:spcBef>
              <a:buClr>
                <a:srgbClr val="FF9900"/>
              </a:buClr>
              <a:buSzPct val="125000"/>
              <a:buFont typeface="Wingdings" pitchFamily="2" charset="2"/>
              <a:buChar char="§"/>
            </a:pPr>
            <a:r>
              <a:rPr lang="en-US" sz="2400">
                <a:solidFill>
                  <a:schemeClr val="bg1"/>
                </a:solidFill>
              </a:rPr>
              <a:t>  </a:t>
            </a:r>
            <a:r>
              <a:rPr lang="en-US" sz="2400" i="1">
                <a:solidFill>
                  <a:schemeClr val="bg1"/>
                </a:solidFill>
              </a:rPr>
              <a:t>Captures many common areas of university research</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Kimono</Template>
  <TotalTime>1154</TotalTime>
  <Words>2581</Words>
  <Application>Microsoft Office PowerPoint</Application>
  <PresentationFormat>On-screen Show (4:3)</PresentationFormat>
  <Paragraphs>426</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Albertus</vt:lpstr>
      <vt:lpstr>Wingdings</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Company>The University of Toledo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jbusch2</dc:creator>
  <cp:lastModifiedBy>jtrempe</cp:lastModifiedBy>
  <cp:revision>13</cp:revision>
  <dcterms:created xsi:type="dcterms:W3CDTF">2006-05-05T13:19:00Z</dcterms:created>
  <dcterms:modified xsi:type="dcterms:W3CDTF">2013-02-05T18:52:53Z</dcterms:modified>
</cp:coreProperties>
</file>